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3" r:id="rId5"/>
    <p:sldId id="264" r:id="rId6"/>
    <p:sldId id="257" r:id="rId7"/>
    <p:sldId id="265" r:id="rId8"/>
    <p:sldId id="266" r:id="rId9"/>
    <p:sldId id="268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62"/>
    <p:restoredTop sz="94719"/>
  </p:normalViewPr>
  <p:slideViewPr>
    <p:cSldViewPr snapToGrid="0">
      <p:cViewPr>
        <p:scale>
          <a:sx n="166" d="100"/>
          <a:sy n="166" d="100"/>
        </p:scale>
        <p:origin x="144" y="-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28022-0B92-43B3-D36F-E836F6A32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784DE-3223-0A42-2D62-2A300D09C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1610F-E239-C112-1860-BB2A6746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33DC-EE27-404F-866C-8A145F80078C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4F631-6E35-7B9B-5B75-9AE8802F3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FD103-F7F2-1BFD-DAA4-F9D73EBA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E4D1-CBFE-0F40-92EE-24EAC3A04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3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109ED-2A99-B734-D20B-B54B06015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013E8-6D4E-114A-5CBC-E7BBAFF8C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15EB3-B1BD-B1DE-0106-D57A7C340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33DC-EE27-404F-866C-8A145F80078C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24202-0843-E0C6-5D39-30FC17A2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810FF-9670-BA61-97A5-AB9C73E9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E4D1-CBFE-0F40-92EE-24EAC3A04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65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4E2CAE-4CF1-D945-79A9-73197A449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D9CB5-334F-9209-4884-5FD20434D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1CD0A-05C0-C455-D769-722E0F535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33DC-EE27-404F-866C-8A145F80078C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2FD00-197C-4EBD-6111-93CB314D3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F86D3-6298-C03E-776E-AA42FD18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E4D1-CBFE-0F40-92EE-24EAC3A04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4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FE82A-13A1-FC3A-1AB8-6BAC0D8B6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CCF1B-3393-50EB-254C-46CB26284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7DA00-8513-2B9F-62C1-5D0E5C99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33DC-EE27-404F-866C-8A145F80078C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680AD-3D67-7D60-9F90-12F655213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43DF-E357-8090-8BF0-1241C16E6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E4D1-CBFE-0F40-92EE-24EAC3A04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32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99DF-EF69-4673-4396-17EAE8C1A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06990-9B80-4D9D-C77D-91EC55CF1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35964-8A0D-E6C4-683B-8C6EBBC6A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33DC-EE27-404F-866C-8A145F80078C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6AA4A-9D3C-87CA-7538-65614A65B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F8C55-779D-B97D-CFC9-E60E953E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E4D1-CBFE-0F40-92EE-24EAC3A04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80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815C5-2C24-D609-3B26-9B3A414A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5095B-DDAB-83A9-3E79-D1B0BB56B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26519-AD0F-CEB8-2BE2-2D88749F6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1594D-F0CB-2509-4850-B95790A01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33DC-EE27-404F-866C-8A145F80078C}" type="datetimeFigureOut">
              <a:rPr lang="en-US" smtClean="0"/>
              <a:t>8/7/24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EB0A4-0965-E9CB-772E-33F19022D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5F32A-4D0A-5DB5-D75A-2B3407C65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E4D1-CBFE-0F40-92EE-24EAC3A04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18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30DBE-D79D-115B-E349-578D19653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9FC30-C184-9E49-1C56-016F826E1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EEA0E-5E34-4C41-5EB8-B95623080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CE245A-20AA-9F90-C0B3-4D3BEBBCF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A805D6-8778-4EF8-1E14-44DB3FC5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F5622-5444-BAAD-9BF4-05AC0179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33DC-EE27-404F-866C-8A145F80078C}" type="datetimeFigureOut">
              <a:rPr lang="en-US" smtClean="0"/>
              <a:t>8/7/24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055894-E7A6-128E-1C3C-6F3D3ABD2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9F7766-5228-E761-46B0-70F25248A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E4D1-CBFE-0F40-92EE-24EAC3A04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71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3324-DC80-0A37-328A-F687AE497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A25FE4-F4CF-2332-40D2-E0F107D0F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33DC-EE27-404F-866C-8A145F80078C}" type="datetimeFigureOut">
              <a:rPr lang="en-US" smtClean="0"/>
              <a:t>8/7/24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E96BF-4B4B-0B96-5A90-4F278C55E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2678C-56E1-B9DD-3799-BB59B8F0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E4D1-CBFE-0F40-92EE-24EAC3A04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1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733C9-8B79-BD70-ED6B-893CCD411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33DC-EE27-404F-866C-8A145F80078C}" type="datetimeFigureOut">
              <a:rPr lang="en-US" smtClean="0"/>
              <a:t>8/7/24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D9D5D2-DE43-62AA-04F7-34DF52E8B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57DFB-FAD8-34E1-0CEB-38373A60E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E4D1-CBFE-0F40-92EE-24EAC3A04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3B851-834B-82BC-FD31-808A90754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C1FA5-27D2-2131-DF8C-4DEF0003F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C778B-A061-C93B-4D3D-0C72F9FBB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D7CC5-2E49-061A-C98A-111D1F95B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33DC-EE27-404F-866C-8A145F80078C}" type="datetimeFigureOut">
              <a:rPr lang="en-US" smtClean="0"/>
              <a:t>8/7/24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4331D-87B3-5897-748E-AC0E19AAF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2626D-881E-5F8B-3461-D5E0F5D1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E4D1-CBFE-0F40-92EE-24EAC3A04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6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5F862-7A4F-0E85-0451-8BF63B6FF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16634F-7156-29AF-F4D2-296FB3D76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EE468-D7E1-4B4D-4F1F-597476C47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F5E7B-F484-E378-89EC-71F15DBA5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33DC-EE27-404F-866C-8A145F80078C}" type="datetimeFigureOut">
              <a:rPr lang="en-US" smtClean="0"/>
              <a:t>8/7/24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D9FF4-51BC-86CD-EFCD-8BD08708C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D0A93-257F-92D6-8BAA-DB5DFEF6B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E4D1-CBFE-0F40-92EE-24EAC3A04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5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2005B0-966F-D429-9A98-DE5CB4B58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C0403-A337-7C99-72B8-4C14072F8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3A0C0-8735-E1F0-85D2-C05CB2B47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F33DC-EE27-404F-866C-8A145F80078C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DF3BD-AB38-5DCF-DD3A-21A4D4C3B2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ADBF8-0D02-3DA5-A5FF-B6FF1C34A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DE4D1-CBFE-0F40-92EE-24EAC3A04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6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math equations and symbols&#10;&#10;Description automatically generated with medium confidence">
            <a:extLst>
              <a:ext uri="{FF2B5EF4-FFF2-40B4-BE49-F238E27FC236}">
                <a16:creationId xmlns:a16="http://schemas.microsoft.com/office/drawing/2014/main" id="{80260F3A-E7E6-14BB-2C72-C5885D1DF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432" y="613023"/>
            <a:ext cx="7772400" cy="2713586"/>
          </a:xfrm>
          <a:prstGeom prst="rect">
            <a:avLst/>
          </a:prstGeom>
        </p:spPr>
      </p:pic>
      <p:pic>
        <p:nvPicPr>
          <p:cNvPr id="10" name="Picture 9" descr="A math equations and symbols&#10;&#10;Description automatically generated with medium confidence">
            <a:extLst>
              <a:ext uri="{FF2B5EF4-FFF2-40B4-BE49-F238E27FC236}">
                <a16:creationId xmlns:a16="http://schemas.microsoft.com/office/drawing/2014/main" id="{B921A5D5-0811-1D01-5DBA-FF65DFB54B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970" r="45052"/>
          <a:stretch/>
        </p:blipFill>
        <p:spPr>
          <a:xfrm>
            <a:off x="1129099" y="4807847"/>
            <a:ext cx="4270805" cy="1113386"/>
          </a:xfrm>
          <a:prstGeom prst="rect">
            <a:avLst/>
          </a:prstGeom>
        </p:spPr>
      </p:pic>
      <p:pic>
        <p:nvPicPr>
          <p:cNvPr id="13" name="Picture 12" descr="A math equations and symbols&#10;&#10;Description automatically generated with medium confidence">
            <a:extLst>
              <a:ext uri="{FF2B5EF4-FFF2-40B4-BE49-F238E27FC236}">
                <a16:creationId xmlns:a16="http://schemas.microsoft.com/office/drawing/2014/main" id="{A1811757-26D3-540D-AB79-204E3F6BF0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904" t="48301"/>
          <a:stretch/>
        </p:blipFill>
        <p:spPr>
          <a:xfrm>
            <a:off x="7562333" y="4558957"/>
            <a:ext cx="2805499" cy="14029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B5788C8-583B-FA69-7318-156E326B0F7A}"/>
              </a:ext>
            </a:extLst>
          </p:cNvPr>
          <p:cNvSpPr txBox="1"/>
          <p:nvPr/>
        </p:nvSpPr>
        <p:spPr>
          <a:xfrm>
            <a:off x="1248032" y="4189625"/>
            <a:ext cx="4454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Determining SV from objective value (money)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DE335F-F354-D547-BBAE-DAD43314A6D5}"/>
              </a:ext>
            </a:extLst>
          </p:cNvPr>
          <p:cNvSpPr txBox="1"/>
          <p:nvPr/>
        </p:nvSpPr>
        <p:spPr>
          <a:xfrm>
            <a:off x="7034176" y="4189625"/>
            <a:ext cx="4313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Calculating objective value (money) from SV</a:t>
            </a:r>
          </a:p>
        </p:txBody>
      </p:sp>
    </p:spTree>
    <p:extLst>
      <p:ext uri="{BB962C8B-B14F-4D97-AF65-F5344CB8AC3E}">
        <p14:creationId xmlns:p14="http://schemas.microsoft.com/office/powerpoint/2010/main" val="3842447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shift gains&#10;&#10;Description automatically generated with medium confidence">
            <a:extLst>
              <a:ext uri="{FF2B5EF4-FFF2-40B4-BE49-F238E27FC236}">
                <a16:creationId xmlns:a16="http://schemas.microsoft.com/office/drawing/2014/main" id="{D0236569-4812-542E-226B-FC71F073C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5" y="816063"/>
            <a:ext cx="4016829" cy="5836352"/>
          </a:xfrm>
          <a:prstGeom prst="rect">
            <a:avLst/>
          </a:prstGeom>
        </p:spPr>
      </p:pic>
      <p:pic>
        <p:nvPicPr>
          <p:cNvPr id="8" name="Picture 7" descr="A comparison of a graph&#10;&#10;Description automatically generated">
            <a:extLst>
              <a:ext uri="{FF2B5EF4-FFF2-40B4-BE49-F238E27FC236}">
                <a16:creationId xmlns:a16="http://schemas.microsoft.com/office/drawing/2014/main" id="{A428F4FF-24A7-B62E-1297-2207D65CB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404" y="793377"/>
            <a:ext cx="3690398" cy="5969761"/>
          </a:xfrm>
          <a:prstGeom prst="rect">
            <a:avLst/>
          </a:prstGeom>
        </p:spPr>
      </p:pic>
      <p:pic>
        <p:nvPicPr>
          <p:cNvPr id="10" name="Picture 9" descr="A graph of a number of shift gains&#10;&#10;Description automatically generated">
            <a:extLst>
              <a:ext uri="{FF2B5EF4-FFF2-40B4-BE49-F238E27FC236}">
                <a16:creationId xmlns:a16="http://schemas.microsoft.com/office/drawing/2014/main" id="{25D43CBF-3B9C-C36A-F42E-027F03B9A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5292" y="793377"/>
            <a:ext cx="3711566" cy="59697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5091D5-B96C-58CC-9D8A-3215F3A3C943}"/>
              </a:ext>
            </a:extLst>
          </p:cNvPr>
          <p:cNvSpPr txBox="1"/>
          <p:nvPr/>
        </p:nvSpPr>
        <p:spPr>
          <a:xfrm>
            <a:off x="1585436" y="304799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Alpha = 1.2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25E64A-B8E9-602F-7CE0-41A67064945D}"/>
              </a:ext>
            </a:extLst>
          </p:cNvPr>
          <p:cNvSpPr txBox="1"/>
          <p:nvPr/>
        </p:nvSpPr>
        <p:spPr>
          <a:xfrm>
            <a:off x="5632199" y="272804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Alpha = 0.6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41E3FD-3033-21EC-82C4-5F7EE4C130CE}"/>
              </a:ext>
            </a:extLst>
          </p:cNvPr>
          <p:cNvSpPr txBox="1"/>
          <p:nvPr/>
        </p:nvSpPr>
        <p:spPr>
          <a:xfrm>
            <a:off x="9678962" y="271776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Alpha = 0.3</a:t>
            </a:r>
          </a:p>
        </p:txBody>
      </p:sp>
    </p:spTree>
    <p:extLst>
      <p:ext uri="{BB962C8B-B14F-4D97-AF65-F5344CB8AC3E}">
        <p14:creationId xmlns:p14="http://schemas.microsoft.com/office/powerpoint/2010/main" val="3223839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EEE044-A3C2-9089-4312-AE2A7107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877" y="1709738"/>
            <a:ext cx="10916238" cy="2852737"/>
          </a:xfrm>
        </p:spPr>
        <p:txBody>
          <a:bodyPr>
            <a:normAutofit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Subjective Value for Risk &amp; Ambiguity: Reformulation Attempt #1</a:t>
            </a:r>
          </a:p>
        </p:txBody>
      </p:sp>
    </p:spTree>
    <p:extLst>
      <p:ext uri="{BB962C8B-B14F-4D97-AF65-F5344CB8AC3E}">
        <p14:creationId xmlns:p14="http://schemas.microsoft.com/office/powerpoint/2010/main" val="3465813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9F02-9C9B-CEAF-516B-8357D70DF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Parameter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D22B3-8215-A290-94CE-17E7705C0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07318" cy="4351338"/>
          </a:xfrm>
        </p:spPr>
        <p:txBody>
          <a:bodyPr/>
          <a:lstStyle/>
          <a:p>
            <a:r>
              <a:rPr lang="en-US" dirty="0"/>
              <a:t>Probability</a:t>
            </a:r>
          </a:p>
          <a:p>
            <a:pPr lvl="1"/>
            <a:r>
              <a:rPr lang="en-US" dirty="0"/>
              <a:t>Likelihood of a winning outcome</a:t>
            </a:r>
          </a:p>
          <a:p>
            <a:r>
              <a:rPr lang="en-US" dirty="0"/>
              <a:t>Alpha </a:t>
            </a:r>
            <a:r>
              <a:rPr lang="en-US" i="1" dirty="0"/>
              <a:t>(risk tolerance) </a:t>
            </a:r>
            <a:r>
              <a:rPr lang="en-US" dirty="0"/>
              <a:t>– range (0,∞)</a:t>
            </a:r>
          </a:p>
          <a:p>
            <a:pPr lvl="1"/>
            <a:r>
              <a:rPr lang="en-US" dirty="0"/>
              <a:t>⍺ &lt; 1</a:t>
            </a:r>
          </a:p>
          <a:p>
            <a:pPr lvl="2"/>
            <a:r>
              <a:rPr lang="en-US" dirty="0"/>
              <a:t>Risk averse</a:t>
            </a:r>
          </a:p>
          <a:p>
            <a:pPr lvl="1"/>
            <a:r>
              <a:rPr lang="en-US" dirty="0"/>
              <a:t>⍺ = 1</a:t>
            </a:r>
          </a:p>
          <a:p>
            <a:pPr lvl="2"/>
            <a:r>
              <a:rPr lang="en-US" dirty="0"/>
              <a:t>Risk neutral</a:t>
            </a:r>
          </a:p>
          <a:p>
            <a:pPr lvl="1"/>
            <a:r>
              <a:rPr lang="en-US" dirty="0"/>
              <a:t>⍺ &gt; 1</a:t>
            </a:r>
          </a:p>
          <a:p>
            <a:pPr lvl="2"/>
            <a:r>
              <a:rPr lang="en-US" dirty="0"/>
              <a:t>Risk seeking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2"/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6164798-175E-3B73-2AF3-0D2DE8E06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497" y="1027906"/>
            <a:ext cx="3296092" cy="502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994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9F02-9C9B-CEAF-516B-8357D70DF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Parameter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D22B3-8215-A290-94CE-17E7705C0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07318" cy="4351338"/>
          </a:xfrm>
        </p:spPr>
        <p:txBody>
          <a:bodyPr/>
          <a:lstStyle/>
          <a:p>
            <a:r>
              <a:rPr lang="en-US" dirty="0"/>
              <a:t>Ambiguity</a:t>
            </a:r>
          </a:p>
          <a:p>
            <a:pPr lvl="1"/>
            <a:r>
              <a:rPr lang="en-US" dirty="0"/>
              <a:t>Proportion of lottery that is obscured</a:t>
            </a:r>
          </a:p>
          <a:p>
            <a:r>
              <a:rPr lang="en-US" dirty="0"/>
              <a:t>Beta </a:t>
            </a:r>
            <a:r>
              <a:rPr lang="en-US" i="1" dirty="0"/>
              <a:t>(ambiguity tolerance) – </a:t>
            </a:r>
            <a:r>
              <a:rPr lang="en-US" dirty="0"/>
              <a:t>range [0,1]</a:t>
            </a:r>
            <a:endParaRPr lang="en-US" i="1" dirty="0"/>
          </a:p>
          <a:p>
            <a:pPr lvl="1"/>
            <a:r>
              <a:rPr lang="en-US" dirty="0"/>
              <a:t>β = 0</a:t>
            </a:r>
          </a:p>
          <a:p>
            <a:pPr lvl="2"/>
            <a:r>
              <a:rPr lang="en-US" dirty="0"/>
              <a:t>Ambiguity averse</a:t>
            </a:r>
          </a:p>
          <a:p>
            <a:pPr lvl="1"/>
            <a:r>
              <a:rPr lang="en-US" dirty="0"/>
              <a:t>β = 0.5</a:t>
            </a:r>
          </a:p>
          <a:p>
            <a:pPr lvl="2"/>
            <a:r>
              <a:rPr lang="en-US" dirty="0"/>
              <a:t>Ambiguity neutral</a:t>
            </a:r>
          </a:p>
          <a:p>
            <a:pPr lvl="1"/>
            <a:r>
              <a:rPr lang="en-US" dirty="0"/>
              <a:t>β = 1</a:t>
            </a:r>
          </a:p>
          <a:p>
            <a:pPr lvl="2"/>
            <a:r>
              <a:rPr lang="en-US" dirty="0"/>
              <a:t>Ambiguity seeking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2"/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3681BE-CD6B-B7BC-0EB7-68157F66F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366" y="1031358"/>
            <a:ext cx="3226699" cy="502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189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6260E-43D7-C985-B56F-32F3C8EDE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0606" y="631596"/>
            <a:ext cx="6070862" cy="5542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u="sng" dirty="0"/>
              <a:t>“Subjective Probability” Redefined </a:t>
            </a:r>
          </a:p>
          <a:p>
            <a:pPr marL="0" indent="0">
              <a:buNone/>
            </a:pPr>
            <a:r>
              <a:rPr lang="en-US" sz="1600" dirty="0"/>
              <a:t>Probability, given alpha and beta:</a:t>
            </a:r>
          </a:p>
          <a:p>
            <a:pPr lvl="1"/>
            <a:r>
              <a:rPr lang="en-US" sz="1600" dirty="0"/>
              <a:t>If ambiguity = 0 </a:t>
            </a:r>
          </a:p>
          <a:p>
            <a:pPr lvl="2"/>
            <a:r>
              <a:rPr lang="en-US" sz="1600" dirty="0"/>
              <a:t>SP = objective prob</a:t>
            </a:r>
          </a:p>
          <a:p>
            <a:pPr lvl="1"/>
            <a:r>
              <a:rPr lang="en-US" sz="1600" dirty="0"/>
              <a:t>If ambiguity &gt; 0</a:t>
            </a:r>
          </a:p>
          <a:p>
            <a:pPr lvl="2"/>
            <a:r>
              <a:rPr lang="en-US" sz="1600" dirty="0"/>
              <a:t>SP = </a:t>
            </a:r>
            <a:r>
              <a:rPr lang="en-US" sz="1600" dirty="0" err="1"/>
              <a:t>amb</a:t>
            </a:r>
            <a:r>
              <a:rPr lang="en-US" sz="1600" dirty="0"/>
              <a:t>(objective prob + beta)</a:t>
            </a:r>
          </a:p>
          <a:p>
            <a:pPr marL="914400" lvl="2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u="sng" dirty="0"/>
              <a:t>Subjective Value for Risk &amp; Ambiguity Redefined</a:t>
            </a:r>
          </a:p>
          <a:p>
            <a:pPr marL="0" indent="0">
              <a:buNone/>
            </a:pPr>
            <a:r>
              <a:rPr lang="en-US" sz="1600" dirty="0"/>
              <a:t>SV of value, given alpha and subjective prob:</a:t>
            </a:r>
          </a:p>
          <a:p>
            <a:pPr lvl="1"/>
            <a:r>
              <a:rPr lang="en-US" sz="1600" dirty="0"/>
              <a:t>SV = subjective prob of win*value*alpha</a:t>
            </a:r>
            <a:r>
              <a:rPr lang="en-US" sz="1600" baseline="30000" dirty="0"/>
              <a:t>(subjective prob of lose)</a:t>
            </a:r>
          </a:p>
          <a:p>
            <a:pPr lvl="2"/>
            <a:r>
              <a:rPr lang="en-US" sz="1600" dirty="0"/>
              <a:t>No “funny business” of alpha sending value into the negative at low probabilities (i.e., p = 0.13)</a:t>
            </a:r>
          </a:p>
          <a:p>
            <a:pPr lvl="2"/>
            <a:endParaRPr lang="en-US" sz="1600" dirty="0"/>
          </a:p>
          <a:p>
            <a:pPr marL="0" indent="0">
              <a:buNone/>
            </a:pPr>
            <a:r>
              <a:rPr lang="en-US" sz="1600" b="1" u="sng" dirty="0"/>
              <a:t>Logic</a:t>
            </a:r>
          </a:p>
          <a:p>
            <a:r>
              <a:rPr lang="en-US" sz="1600" dirty="0"/>
              <a:t>The greater the chance of failure, the more emphasis given to alpha</a:t>
            </a:r>
          </a:p>
          <a:p>
            <a:pPr lvl="1"/>
            <a:r>
              <a:rPr lang="en-US" sz="1600" dirty="0"/>
              <a:t>At low probability of winning, alpha is more influential on SV</a:t>
            </a:r>
          </a:p>
          <a:p>
            <a:pPr lvl="2"/>
            <a:r>
              <a:rPr lang="en-US" sz="1600" dirty="0"/>
              <a:t>Low alpha diminishes SV</a:t>
            </a:r>
          </a:p>
          <a:p>
            <a:pPr lvl="2"/>
            <a:r>
              <a:rPr lang="en-US" sz="1600" dirty="0"/>
              <a:t>High alpha inflates SV</a:t>
            </a:r>
          </a:p>
          <a:p>
            <a:pPr marL="0" indent="0">
              <a:buNone/>
            </a:pPr>
            <a:endParaRPr lang="en-US" sz="1600" dirty="0"/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1800" i="1" dirty="0"/>
          </a:p>
        </p:txBody>
      </p:sp>
      <p:pic>
        <p:nvPicPr>
          <p:cNvPr id="9" name="Picture 8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4425C9A9-E9E9-C0D2-2C47-8B38DEAE1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02" y="3334732"/>
            <a:ext cx="3469823" cy="30595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 descr="A math equations and symbols&#10;&#10;Description automatically generated with medium confidence">
            <a:extLst>
              <a:ext uri="{FF2B5EF4-FFF2-40B4-BE49-F238E27FC236}">
                <a16:creationId xmlns:a16="http://schemas.microsoft.com/office/drawing/2014/main" id="{49B90C15-A039-311B-264B-29F75CCC78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34" t="58970" r="45052"/>
          <a:stretch/>
        </p:blipFill>
        <p:spPr>
          <a:xfrm>
            <a:off x="689302" y="1076343"/>
            <a:ext cx="4011715" cy="11133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96E2A2-5F1B-0C49-1AFE-EC97CF24F2DB}"/>
              </a:ext>
            </a:extLst>
          </p:cNvPr>
          <p:cNvSpPr txBox="1"/>
          <p:nvPr/>
        </p:nvSpPr>
        <p:spPr>
          <a:xfrm>
            <a:off x="645883" y="707011"/>
            <a:ext cx="2723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Gilboa &amp; </a:t>
            </a:r>
            <a:r>
              <a:rPr lang="en-US" dirty="0" err="1"/>
              <a:t>Schmeidler</a:t>
            </a:r>
            <a:r>
              <a:rPr lang="en-US" dirty="0"/>
              <a:t>, 1989: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05043E-9BF8-F758-AD03-7E1E025A39D4}"/>
              </a:ext>
            </a:extLst>
          </p:cNvPr>
          <p:cNvSpPr txBox="1"/>
          <p:nvPr/>
        </p:nvSpPr>
        <p:spPr>
          <a:xfrm>
            <a:off x="645883" y="2965400"/>
            <a:ext cx="2701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Reformulation Attempt #1:</a:t>
            </a:r>
          </a:p>
        </p:txBody>
      </p:sp>
    </p:spTree>
    <p:extLst>
      <p:ext uri="{BB962C8B-B14F-4D97-AF65-F5344CB8AC3E}">
        <p14:creationId xmlns:p14="http://schemas.microsoft.com/office/powerpoint/2010/main" val="4038231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B34DF-12DE-3ABA-A872-CA234BCB4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Reformulation #1: Generating trial schedule while minimizing compression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B3A0E-B7BC-E46B-9EFF-1CE284B1B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2031999"/>
            <a:ext cx="6484775" cy="4592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each probability and ambiguity: </a:t>
            </a:r>
          </a:p>
          <a:p>
            <a:pPr lvl="1"/>
            <a:r>
              <a:rPr lang="en-US" dirty="0"/>
              <a:t>Calculate </a:t>
            </a:r>
            <a:r>
              <a:rPr lang="en-US" dirty="0" err="1"/>
              <a:t>SV_Max</a:t>
            </a:r>
            <a:r>
              <a:rPr lang="en-US" dirty="0"/>
              <a:t> using $50 as </a:t>
            </a:r>
            <a:r>
              <a:rPr lang="en-US" dirty="0" err="1"/>
              <a:t>value_max</a:t>
            </a:r>
            <a:endParaRPr lang="en-US" dirty="0"/>
          </a:p>
          <a:p>
            <a:pPr lvl="1"/>
            <a:r>
              <a:rPr lang="en-US" dirty="0"/>
              <a:t>Generate 10 SVs from 0 to </a:t>
            </a:r>
            <a:r>
              <a:rPr lang="en-US" dirty="0" err="1"/>
              <a:t>SV_Max</a:t>
            </a:r>
            <a:endParaRPr lang="en-US" dirty="0"/>
          </a:p>
          <a:p>
            <a:pPr lvl="1"/>
            <a:r>
              <a:rPr lang="en-US" dirty="0"/>
              <a:t>Cut off first SV (0)</a:t>
            </a:r>
          </a:p>
          <a:p>
            <a:pPr lvl="1"/>
            <a:r>
              <a:rPr lang="en-US" dirty="0"/>
              <a:t>Take second SV as </a:t>
            </a:r>
            <a:r>
              <a:rPr lang="en-US" dirty="0" err="1"/>
              <a:t>safe_value</a:t>
            </a:r>
            <a:endParaRPr lang="en-US" dirty="0"/>
          </a:p>
          <a:p>
            <a:pPr lvl="1"/>
            <a:r>
              <a:rPr lang="en-US" dirty="0"/>
              <a:t>Convert remaining 8 SVs into lottery money space</a:t>
            </a:r>
          </a:p>
          <a:p>
            <a:pPr lvl="1"/>
            <a:r>
              <a:rPr lang="en-US" dirty="0" err="1"/>
              <a:t>SV_Half</a:t>
            </a:r>
            <a:r>
              <a:rPr lang="en-US" dirty="0"/>
              <a:t> = mean of 8 SVs used for lottery range</a:t>
            </a:r>
          </a:p>
          <a:p>
            <a:pPr lvl="2"/>
            <a:r>
              <a:rPr lang="en-US" dirty="0" err="1"/>
              <a:t>SV_Half</a:t>
            </a:r>
            <a:r>
              <a:rPr lang="en-US" dirty="0"/>
              <a:t> serves as DeltaSV = 0</a:t>
            </a:r>
          </a:p>
        </p:txBody>
      </p:sp>
    </p:spTree>
    <p:extLst>
      <p:ext uri="{BB962C8B-B14F-4D97-AF65-F5344CB8AC3E}">
        <p14:creationId xmlns:p14="http://schemas.microsoft.com/office/powerpoint/2010/main" val="2418019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D17D5DA8-4941-28C7-A6E2-5166C1668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34" y="1859280"/>
            <a:ext cx="5367859" cy="4814946"/>
          </a:xfrm>
          <a:prstGeom prst="rect">
            <a:avLst/>
          </a:prstGeom>
        </p:spPr>
      </p:pic>
      <p:pic>
        <p:nvPicPr>
          <p:cNvPr id="6" name="Picture 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9A496D46-DA2C-EDA5-4328-FC68EC56A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106" y="1859280"/>
            <a:ext cx="5352500" cy="48149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128BB4-544A-4F00-F231-F3F8E14AC966}"/>
              </a:ext>
            </a:extLst>
          </p:cNvPr>
          <p:cNvSpPr txBox="1"/>
          <p:nvPr/>
        </p:nvSpPr>
        <p:spPr>
          <a:xfrm>
            <a:off x="2049506" y="1489948"/>
            <a:ext cx="1776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Original Method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BCC4BF-703B-B86B-E0A5-E84AF1C0A6AF}"/>
              </a:ext>
            </a:extLst>
          </p:cNvPr>
          <p:cNvSpPr txBox="1"/>
          <p:nvPr/>
        </p:nvSpPr>
        <p:spPr>
          <a:xfrm>
            <a:off x="7982784" y="1489948"/>
            <a:ext cx="2557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Reformulated Method #1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D76383-1F76-74CD-CB05-A64B8744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Issue 1: Effects of extreme values of alpha</a:t>
            </a:r>
          </a:p>
        </p:txBody>
      </p:sp>
    </p:spTree>
    <p:extLst>
      <p:ext uri="{BB962C8B-B14F-4D97-AF65-F5344CB8AC3E}">
        <p14:creationId xmlns:p14="http://schemas.microsoft.com/office/powerpoint/2010/main" val="131678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A128BB4-544A-4F00-F231-F3F8E14AC966}"/>
              </a:ext>
            </a:extLst>
          </p:cNvPr>
          <p:cNvSpPr txBox="1"/>
          <p:nvPr/>
        </p:nvSpPr>
        <p:spPr>
          <a:xfrm>
            <a:off x="2049506" y="1489948"/>
            <a:ext cx="1776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Original Method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BCC4BF-703B-B86B-E0A5-E84AF1C0A6AF}"/>
              </a:ext>
            </a:extLst>
          </p:cNvPr>
          <p:cNvSpPr txBox="1"/>
          <p:nvPr/>
        </p:nvSpPr>
        <p:spPr>
          <a:xfrm>
            <a:off x="7982784" y="1489948"/>
            <a:ext cx="2557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Reformulated Method #1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D76383-1F76-74CD-CB05-A64B8744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Issue 2: Low alpha causing more </a:t>
            </a:r>
          </a:p>
        </p:txBody>
      </p:sp>
      <p:pic>
        <p:nvPicPr>
          <p:cNvPr id="2" name="Picture 1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27D2EE68-517F-2B66-039F-A59FBF499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35" y="1859281"/>
            <a:ext cx="4814946" cy="4814946"/>
          </a:xfrm>
          <a:prstGeom prst="rect">
            <a:avLst/>
          </a:prstGeom>
        </p:spPr>
      </p:pic>
      <p:pic>
        <p:nvPicPr>
          <p:cNvPr id="13" name="Picture 1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D6F442C1-3F1C-D965-85B0-128E7238E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247" y="1859280"/>
            <a:ext cx="4914777" cy="481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01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shift gains&#10;&#10;Description automatically generated with medium confidence">
            <a:extLst>
              <a:ext uri="{FF2B5EF4-FFF2-40B4-BE49-F238E27FC236}">
                <a16:creationId xmlns:a16="http://schemas.microsoft.com/office/drawing/2014/main" id="{D0236569-4812-542E-226B-FC71F073C2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950"/>
          <a:stretch/>
        </p:blipFill>
        <p:spPr>
          <a:xfrm>
            <a:off x="97245" y="822959"/>
            <a:ext cx="4016829" cy="2862735"/>
          </a:xfrm>
          <a:prstGeom prst="rect">
            <a:avLst/>
          </a:prstGeom>
        </p:spPr>
      </p:pic>
      <p:pic>
        <p:nvPicPr>
          <p:cNvPr id="8" name="Picture 7" descr="A comparison of a graph&#10;&#10;Description automatically generated">
            <a:extLst>
              <a:ext uri="{FF2B5EF4-FFF2-40B4-BE49-F238E27FC236}">
                <a16:creationId xmlns:a16="http://schemas.microsoft.com/office/drawing/2014/main" id="{A428F4FF-24A7-B62E-1297-2207D65CB1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191"/>
          <a:stretch/>
        </p:blipFill>
        <p:spPr>
          <a:xfrm>
            <a:off x="4339564" y="792479"/>
            <a:ext cx="3690398" cy="2973459"/>
          </a:xfrm>
          <a:prstGeom prst="rect">
            <a:avLst/>
          </a:prstGeom>
        </p:spPr>
      </p:pic>
      <p:pic>
        <p:nvPicPr>
          <p:cNvPr id="10" name="Picture 9" descr="A graph of a number of shift gains&#10;&#10;Description automatically generated">
            <a:extLst>
              <a:ext uri="{FF2B5EF4-FFF2-40B4-BE49-F238E27FC236}">
                <a16:creationId xmlns:a16="http://schemas.microsoft.com/office/drawing/2014/main" id="{25D43CBF-3B9C-C36A-F42E-027F03B9A4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191"/>
          <a:stretch/>
        </p:blipFill>
        <p:spPr>
          <a:xfrm>
            <a:off x="8255452" y="822959"/>
            <a:ext cx="3711566" cy="29734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5091D5-B96C-58CC-9D8A-3215F3A3C943}"/>
              </a:ext>
            </a:extLst>
          </p:cNvPr>
          <p:cNvSpPr txBox="1"/>
          <p:nvPr/>
        </p:nvSpPr>
        <p:spPr>
          <a:xfrm>
            <a:off x="1585436" y="304799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Alpha = 1.2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25E64A-B8E9-602F-7CE0-41A67064945D}"/>
              </a:ext>
            </a:extLst>
          </p:cNvPr>
          <p:cNvSpPr txBox="1"/>
          <p:nvPr/>
        </p:nvSpPr>
        <p:spPr>
          <a:xfrm>
            <a:off x="5632199" y="272804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Alpha = 0.6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41E3FD-3033-21EC-82C4-5F7EE4C130CE}"/>
              </a:ext>
            </a:extLst>
          </p:cNvPr>
          <p:cNvSpPr txBox="1"/>
          <p:nvPr/>
        </p:nvSpPr>
        <p:spPr>
          <a:xfrm>
            <a:off x="9678962" y="271776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Alpha = 0.3</a:t>
            </a:r>
          </a:p>
        </p:txBody>
      </p:sp>
      <p:pic>
        <p:nvPicPr>
          <p:cNvPr id="6" name="Picture 5" descr="A graph of a graph&#10;&#10;Description automatically generated">
            <a:extLst>
              <a:ext uri="{FF2B5EF4-FFF2-40B4-BE49-F238E27FC236}">
                <a16:creationId xmlns:a16="http://schemas.microsoft.com/office/drawing/2014/main" id="{26FB0A92-4F54-E07D-613D-1E4DABCA7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5452" y="3884541"/>
            <a:ext cx="3716824" cy="2973459"/>
          </a:xfrm>
          <a:prstGeom prst="rect">
            <a:avLst/>
          </a:prstGeom>
        </p:spPr>
      </p:pic>
      <p:pic>
        <p:nvPicPr>
          <p:cNvPr id="9" name="Picture 8" descr="A blue graph with white text&#10;&#10;Description automatically generated">
            <a:extLst>
              <a:ext uri="{FF2B5EF4-FFF2-40B4-BE49-F238E27FC236}">
                <a16:creationId xmlns:a16="http://schemas.microsoft.com/office/drawing/2014/main" id="{486FAD7D-2D50-391F-4867-F0C92A65C2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0037" y="3916281"/>
            <a:ext cx="3749925" cy="2902339"/>
          </a:xfrm>
          <a:prstGeom prst="rect">
            <a:avLst/>
          </a:prstGeom>
        </p:spPr>
      </p:pic>
      <p:pic>
        <p:nvPicPr>
          <p:cNvPr id="15" name="Picture 14" descr="A blue graph with white text&#10;&#10;Description automatically generated">
            <a:extLst>
              <a:ext uri="{FF2B5EF4-FFF2-40B4-BE49-F238E27FC236}">
                <a16:creationId xmlns:a16="http://schemas.microsoft.com/office/drawing/2014/main" id="{1B8239E7-BC88-3B56-25BE-6AEF530870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392" y="3914202"/>
            <a:ext cx="3749926" cy="290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17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44E1F-B982-650B-7848-00F8C3EB1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Design Document: Steps of 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D1F29-4891-D49C-61BD-64DBA04C9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1825625"/>
            <a:ext cx="6484775" cy="479911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For each probability and ambiguity: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max possible lottery value of $50 to calculate </a:t>
            </a:r>
            <a:r>
              <a:rPr lang="en-US" dirty="0" err="1"/>
              <a:t>SV_Max</a:t>
            </a:r>
            <a:endParaRPr lang="en-US" dirty="0"/>
          </a:p>
          <a:p>
            <a:pPr lvl="1"/>
            <a:r>
              <a:rPr lang="en-US" i="1" dirty="0" err="1">
                <a:effectLst/>
              </a:rPr>
              <a:t>Max_SV</a:t>
            </a:r>
            <a:r>
              <a:rPr lang="en-US" i="1" dirty="0">
                <a:effectLst/>
              </a:rPr>
              <a:t> </a:t>
            </a:r>
            <a:r>
              <a:rPr lang="en-US" b="1" dirty="0">
                <a:effectLst/>
              </a:rPr>
              <a:t>=</a:t>
            </a:r>
            <a:r>
              <a:rPr lang="en-US" dirty="0"/>
              <a:t> </a:t>
            </a:r>
            <a:r>
              <a:rPr lang="en-US" dirty="0">
                <a:effectLst/>
              </a:rPr>
              <a:t>(probability </a:t>
            </a:r>
            <a:r>
              <a:rPr lang="en-US" b="1" dirty="0"/>
              <a:t>– </a:t>
            </a:r>
            <a:r>
              <a:rPr lang="en-US" dirty="0">
                <a:effectLst/>
              </a:rPr>
              <a:t>beta </a:t>
            </a:r>
            <a:r>
              <a:rPr lang="en-US" b="1" dirty="0">
                <a:effectLst/>
              </a:rPr>
              <a:t>* </a:t>
            </a:r>
            <a:r>
              <a:rPr lang="en-US" dirty="0"/>
              <a:t>ambiguity/2) * $50</a:t>
            </a:r>
            <a:r>
              <a:rPr lang="en-US" baseline="30000" dirty="0"/>
              <a:t>alpha</a:t>
            </a:r>
            <a:r>
              <a:rPr lang="en-US" b="1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Divide </a:t>
            </a:r>
            <a:r>
              <a:rPr lang="en-US" dirty="0" err="1"/>
              <a:t>SV_Max</a:t>
            </a:r>
            <a:r>
              <a:rPr lang="en-US" dirty="0"/>
              <a:t> value by 2 to obtain </a:t>
            </a:r>
            <a:r>
              <a:rPr lang="en-US" dirty="0" err="1"/>
              <a:t>SV_Half</a:t>
            </a:r>
            <a:r>
              <a:rPr lang="en-US" dirty="0"/>
              <a:t> (SE trial)</a:t>
            </a:r>
          </a:p>
          <a:p>
            <a:pPr lvl="1"/>
            <a:r>
              <a:rPr lang="en-US" i="1" dirty="0" err="1"/>
              <a:t>SV_Half</a:t>
            </a:r>
            <a:r>
              <a:rPr lang="en-US" i="1" dirty="0"/>
              <a:t> </a:t>
            </a:r>
            <a:r>
              <a:rPr lang="en-US" dirty="0"/>
              <a:t>= </a:t>
            </a:r>
            <a:r>
              <a:rPr lang="en-US" dirty="0" err="1"/>
              <a:t>SV_Max</a:t>
            </a:r>
            <a:r>
              <a:rPr lang="en-US" dirty="0"/>
              <a:t>/2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SV_Half</a:t>
            </a:r>
            <a:r>
              <a:rPr lang="en-US" dirty="0"/>
              <a:t> to calculate:</a:t>
            </a:r>
          </a:p>
          <a:p>
            <a:pPr lvl="1"/>
            <a:r>
              <a:rPr lang="en-US" i="1" dirty="0"/>
              <a:t>Lottery value for SE trial</a:t>
            </a:r>
            <a:r>
              <a:rPr lang="en-US" dirty="0"/>
              <a:t>: </a:t>
            </a:r>
            <a:r>
              <a:rPr lang="en-US" dirty="0" err="1"/>
              <a:t>SV_Half</a:t>
            </a:r>
            <a:r>
              <a:rPr lang="en-US" dirty="0"/>
              <a:t> / (probability-beta*ambiguity/2)</a:t>
            </a:r>
            <a:r>
              <a:rPr lang="en-US" baseline="30000" dirty="0"/>
              <a:t>1/alpha</a:t>
            </a:r>
          </a:p>
          <a:p>
            <a:pPr lvl="1"/>
            <a:r>
              <a:rPr lang="en-US" i="1" dirty="0"/>
              <a:t>Safe value for SE trial</a:t>
            </a:r>
            <a:r>
              <a:rPr lang="en-US" dirty="0"/>
              <a:t>: SV_Half</a:t>
            </a:r>
            <a:r>
              <a:rPr lang="en-US" baseline="30000" dirty="0"/>
              <a:t>1/alpha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Max and SE to determine SV range for positive SV, define steps from min to max, and obtain $ values for safe and lottery from SV values at those points. Repeat for negative SV range.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Plot distribution of trials as sanity check</a:t>
            </a:r>
          </a:p>
          <a:p>
            <a:pPr lvl="1"/>
            <a:endParaRPr lang="en-US" dirty="0"/>
          </a:p>
        </p:txBody>
      </p:sp>
      <p:pic>
        <p:nvPicPr>
          <p:cNvPr id="6" name="Picture 5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50F86B44-80ED-5B02-7E15-688D27162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538" y="1619391"/>
            <a:ext cx="4480676" cy="487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23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59AE1C2-21DB-EEA8-B986-44FFDD4AEA12}"/>
              </a:ext>
            </a:extLst>
          </p:cNvPr>
          <p:cNvSpPr txBox="1"/>
          <p:nvPr/>
        </p:nvSpPr>
        <p:spPr>
          <a:xfrm>
            <a:off x="7968104" y="435429"/>
            <a:ext cx="267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JavaScript Implementation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ECF218-DD6A-90CF-1A85-D4F093221DE1}"/>
              </a:ext>
            </a:extLst>
          </p:cNvPr>
          <p:cNvSpPr txBox="1"/>
          <p:nvPr/>
        </p:nvSpPr>
        <p:spPr>
          <a:xfrm>
            <a:off x="1672010" y="445533"/>
            <a:ext cx="388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Python CRDM Trial Distribution</a:t>
            </a:r>
          </a:p>
        </p:txBody>
      </p:sp>
      <p:pic>
        <p:nvPicPr>
          <p:cNvPr id="10" name="Picture 9" descr="A graph of different colored lines and numbers&#10;&#10;Description automatically generated">
            <a:extLst>
              <a:ext uri="{FF2B5EF4-FFF2-40B4-BE49-F238E27FC236}">
                <a16:creationId xmlns:a16="http://schemas.microsoft.com/office/drawing/2014/main" id="{AA4FECCD-02D4-941E-3FC6-251574E19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61" y="804761"/>
            <a:ext cx="5920969" cy="5903347"/>
          </a:xfrm>
          <a:prstGeom prst="rect">
            <a:avLst/>
          </a:prstGeom>
        </p:spPr>
      </p:pic>
      <p:pic>
        <p:nvPicPr>
          <p:cNvPr id="12" name="Picture 11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CE5C6B5A-927B-A152-9A0E-EF6D9AFCB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130" y="947057"/>
            <a:ext cx="5271245" cy="576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67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59AE1C2-21DB-EEA8-B986-44FFDD4AEA12}"/>
              </a:ext>
            </a:extLst>
          </p:cNvPr>
          <p:cNvSpPr txBox="1"/>
          <p:nvPr/>
        </p:nvSpPr>
        <p:spPr>
          <a:xfrm>
            <a:off x="7968104" y="435429"/>
            <a:ext cx="267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JavaScript Implementation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ECF218-DD6A-90CF-1A85-D4F093221DE1}"/>
              </a:ext>
            </a:extLst>
          </p:cNvPr>
          <p:cNvSpPr txBox="1"/>
          <p:nvPr/>
        </p:nvSpPr>
        <p:spPr>
          <a:xfrm>
            <a:off x="1672010" y="445533"/>
            <a:ext cx="388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Python CRDM Trial Distribution</a:t>
            </a:r>
          </a:p>
        </p:txBody>
      </p:sp>
      <p:pic>
        <p:nvPicPr>
          <p:cNvPr id="4" name="Picture 3" descr="A graph of different colored lines and numbers&#10;&#10;Description automatically generated">
            <a:extLst>
              <a:ext uri="{FF2B5EF4-FFF2-40B4-BE49-F238E27FC236}">
                <a16:creationId xmlns:a16="http://schemas.microsoft.com/office/drawing/2014/main" id="{1CCB1D05-4943-1C95-A415-ABB52E2F8D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2"/>
          <a:stretch/>
        </p:blipFill>
        <p:spPr>
          <a:xfrm>
            <a:off x="684786" y="814865"/>
            <a:ext cx="5735074" cy="5893243"/>
          </a:xfrm>
          <a:prstGeom prst="rect">
            <a:avLst/>
          </a:prstGeom>
        </p:spPr>
      </p:pic>
      <p:pic>
        <p:nvPicPr>
          <p:cNvPr id="11" name="Picture 10" descr="A graph and diagram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27566A82-0ED1-08DD-8AFA-FBACA2FC6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663" y="894926"/>
            <a:ext cx="5138509" cy="58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8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59AE1C2-21DB-EEA8-B986-44FFDD4AEA12}"/>
              </a:ext>
            </a:extLst>
          </p:cNvPr>
          <p:cNvSpPr txBox="1"/>
          <p:nvPr/>
        </p:nvSpPr>
        <p:spPr>
          <a:xfrm>
            <a:off x="7968104" y="435429"/>
            <a:ext cx="267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JavaScript Implementation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ECF218-DD6A-90CF-1A85-D4F093221DE1}"/>
              </a:ext>
            </a:extLst>
          </p:cNvPr>
          <p:cNvSpPr txBox="1"/>
          <p:nvPr/>
        </p:nvSpPr>
        <p:spPr>
          <a:xfrm>
            <a:off x="1672010" y="445533"/>
            <a:ext cx="388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Python CRDM Trial Distribution</a:t>
            </a:r>
          </a:p>
        </p:txBody>
      </p:sp>
      <p:pic>
        <p:nvPicPr>
          <p:cNvPr id="4" name="Picture 3" descr="A graph of different colored lines and numbers&#10;&#10;Description automatically generated">
            <a:extLst>
              <a:ext uri="{FF2B5EF4-FFF2-40B4-BE49-F238E27FC236}">
                <a16:creationId xmlns:a16="http://schemas.microsoft.com/office/drawing/2014/main" id="{1CCB1D05-4943-1C95-A415-ABB52E2F8D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2"/>
          <a:stretch/>
        </p:blipFill>
        <p:spPr>
          <a:xfrm>
            <a:off x="684786" y="814865"/>
            <a:ext cx="5735074" cy="5893243"/>
          </a:xfrm>
          <a:prstGeom prst="rect">
            <a:avLst/>
          </a:prstGeom>
        </p:spPr>
      </p:pic>
      <p:pic>
        <p:nvPicPr>
          <p:cNvPr id="11" name="Picture 10" descr="A graph and diagram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27566A82-0ED1-08DD-8AFA-FBACA2FC6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663" y="894926"/>
            <a:ext cx="5138509" cy="5813182"/>
          </a:xfrm>
          <a:prstGeom prst="rect">
            <a:avLst/>
          </a:prstGeom>
        </p:spPr>
      </p:pic>
      <p:pic>
        <p:nvPicPr>
          <p:cNvPr id="3" name="Picture 2" descr="A graph of different values&#10;&#10;Description automatically generated with medium confidence">
            <a:extLst>
              <a:ext uri="{FF2B5EF4-FFF2-40B4-BE49-F238E27FC236}">
                <a16:creationId xmlns:a16="http://schemas.microsoft.com/office/drawing/2014/main" id="{6E0056D3-C58F-8EA6-36EE-DCCF2CE4A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930" y="814865"/>
            <a:ext cx="5840230" cy="5893243"/>
          </a:xfrm>
          <a:prstGeom prst="rect">
            <a:avLst/>
          </a:prstGeom>
        </p:spPr>
      </p:pic>
      <p:pic>
        <p:nvPicPr>
          <p:cNvPr id="6" name="Picture 5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36F70372-B9DD-F2D3-3BCB-F6F4227582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4663" y="894925"/>
            <a:ext cx="5286142" cy="581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62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AB08AE6D-2936-630D-4337-7325B8992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516" y="438665"/>
            <a:ext cx="6667446" cy="59806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B10E56-F5EA-EF0F-B465-9DDD8A730544}"/>
              </a:ext>
            </a:extLst>
          </p:cNvPr>
          <p:cNvSpPr txBox="1"/>
          <p:nvPr/>
        </p:nvSpPr>
        <p:spPr>
          <a:xfrm>
            <a:off x="349518" y="2512455"/>
            <a:ext cx="49674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Figure 1. As alpha decreases, DeltaSV space becomes more compressed. </a:t>
            </a:r>
          </a:p>
          <a:p>
            <a:endParaRPr lang="en-US" dirty="0">
              <a:solidFill>
                <a:srgbClr val="1D1C1D"/>
              </a:solidFill>
              <a:latin typeface="Slack-Lato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1D1C1D"/>
                </a:solidFill>
                <a:latin typeface="Slack-Lato"/>
              </a:rPr>
              <a:t>Each line represents a trial “category” or “step” relative to its position from DeltaSV =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1D1C1D"/>
              </a:solidFill>
              <a:latin typeface="Slack-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1D1C1D"/>
              </a:solidFill>
              <a:latin typeface="Slack-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1D1C1D"/>
              </a:solidFill>
              <a:latin typeface="Slack-Lato"/>
            </a:endParaRPr>
          </a:p>
        </p:txBody>
      </p:sp>
    </p:spTree>
    <p:extLst>
      <p:ext uri="{BB962C8B-B14F-4D97-AF65-F5344CB8AC3E}">
        <p14:creationId xmlns:p14="http://schemas.microsoft.com/office/powerpoint/2010/main" val="193498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5EF12A7F-5DF4-3A52-8257-E7AF78C2A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878" y="298902"/>
            <a:ext cx="6493783" cy="64937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04F03E-FF50-012E-07D8-26170CEEF4A9}"/>
              </a:ext>
            </a:extLst>
          </p:cNvPr>
          <p:cNvSpPr txBox="1"/>
          <p:nvPr/>
        </p:nvSpPr>
        <p:spPr>
          <a:xfrm>
            <a:off x="274873" y="751344"/>
            <a:ext cx="496741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Figure 2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1D1C1D"/>
                </a:solidFill>
                <a:latin typeface="Slack-Lato"/>
              </a:rPr>
              <a:t>A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s alpha decreases, more DeltaSV values will produce $0.50 for both safe and lottery options.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This is because -with low alpha- the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SV_half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is so low that any change within this compressed  DeltaSV space will be rounded up to $0.50 when translated into money space (w/ exception of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SV_Max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As alpha increases past ~0.6, differences in safe and lottery money values become discernible.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However, even when alpha exceeds 0.6 and beyond, DeltaSV indices -3 and -4 will always produce money values for lottery jackpot that are lower than the safe option (beta = 0, ambiguity = 0).</a:t>
            </a:r>
            <a:endParaRPr lang="en-US" dirty="0">
              <a:solidFill>
                <a:srgbClr val="1D1C1D"/>
              </a:solidFill>
              <a:latin typeface="Slack-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1D1C1D"/>
              </a:solidFill>
              <a:latin typeface="Slack-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1D1C1D"/>
              </a:solidFill>
              <a:latin typeface="Slack-Lato"/>
            </a:endParaRPr>
          </a:p>
        </p:txBody>
      </p:sp>
    </p:spTree>
    <p:extLst>
      <p:ext uri="{BB962C8B-B14F-4D97-AF65-F5344CB8AC3E}">
        <p14:creationId xmlns:p14="http://schemas.microsoft.com/office/powerpoint/2010/main" val="4126482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BB9C6D52-1B0A-51F9-E137-DBB1FD745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832" y="69203"/>
            <a:ext cx="7165972" cy="67195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4BC091-CCA3-3067-991D-BA11AC059514}"/>
              </a:ext>
            </a:extLst>
          </p:cNvPr>
          <p:cNvSpPr txBox="1"/>
          <p:nvPr/>
        </p:nvSpPr>
        <p:spPr>
          <a:xfrm>
            <a:off x="146118" y="1420773"/>
            <a:ext cx="47897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Figure 3. Rounding monetary values to $0.50, while necessary, leads to exacerbated problems with low alpha.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True SVs are based on the money values we actually present per trial. When we recompute the SV from rounded monetary values, unusual things happen.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Because of the difference in probability value when computing SV for lottery money value compared to safe money value, at low alpha, the lottery SV *even for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SV_Max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* will be lower than the safe SV after rounding.</a:t>
            </a:r>
            <a:endParaRPr lang="en-US" dirty="0">
              <a:solidFill>
                <a:srgbClr val="1D1C1D"/>
              </a:solidFill>
              <a:latin typeface="Slack-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1D1C1D"/>
              </a:solidFill>
              <a:latin typeface="Slack-Lato"/>
            </a:endParaRPr>
          </a:p>
        </p:txBody>
      </p:sp>
    </p:spTree>
    <p:extLst>
      <p:ext uri="{BB962C8B-B14F-4D97-AF65-F5344CB8AC3E}">
        <p14:creationId xmlns:p14="http://schemas.microsoft.com/office/powerpoint/2010/main" val="3975469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2682E-E3CB-5097-98AB-4CA6ED66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TR; 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53942-5050-9072-8932-555F86917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Low alpha --&gt; SV range compression (</a:t>
            </a:r>
            <a:r>
              <a:rPr lang="en-US" i="1" dirty="0"/>
              <a:t>alpha's fault</a:t>
            </a:r>
            <a:r>
              <a:rPr lang="en-US" dirty="0"/>
              <a:t>) </a:t>
            </a:r>
          </a:p>
          <a:p>
            <a:endParaRPr lang="en-US" dirty="0"/>
          </a:p>
          <a:p>
            <a:r>
              <a:rPr lang="en-US" dirty="0"/>
              <a:t>Rounding to $0.50 --&gt; money range compression (</a:t>
            </a:r>
            <a:r>
              <a:rPr lang="en-US" i="1" dirty="0"/>
              <a:t>rounding's fault</a:t>
            </a:r>
            <a:r>
              <a:rPr lang="en-US" dirty="0"/>
              <a:t>) </a:t>
            </a:r>
          </a:p>
          <a:p>
            <a:endParaRPr lang="en-US" dirty="0"/>
          </a:p>
          <a:p>
            <a:r>
              <a:rPr lang="en-US" dirty="0"/>
              <a:t>Calculating true SV for rounded money --&gt; insanely inflates safe SV relative to initial compressed SV scale such that true safe SV (p=1) exceeds </a:t>
            </a:r>
            <a:r>
              <a:rPr lang="en-US" dirty="0" err="1"/>
              <a:t>SV_Max</a:t>
            </a:r>
            <a:r>
              <a:rPr lang="en-US" dirty="0"/>
              <a:t> (p=0.5) (</a:t>
            </a:r>
            <a:r>
              <a:rPr lang="en-US" i="1" dirty="0"/>
              <a:t>probability's fault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82205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21993</TotalTime>
  <Words>839</Words>
  <Application>Microsoft Macintosh PowerPoint</Application>
  <PresentationFormat>Widescreen</PresentationFormat>
  <Paragraphs>106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Slack-Lato</vt:lpstr>
      <vt:lpstr>Office Theme</vt:lpstr>
      <vt:lpstr>PowerPoint Presentation</vt:lpstr>
      <vt:lpstr>Design Document: Steps of the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TR; DR</vt:lpstr>
      <vt:lpstr>PowerPoint Presentation</vt:lpstr>
      <vt:lpstr>Subjective Value for Risk &amp; Ambiguity: Reformulation Attempt #1</vt:lpstr>
      <vt:lpstr>Parameter Definitions</vt:lpstr>
      <vt:lpstr>Parameter Definitions</vt:lpstr>
      <vt:lpstr>PowerPoint Presentation</vt:lpstr>
      <vt:lpstr>Reformulation #1: Generating trial schedule while minimizing compression </vt:lpstr>
      <vt:lpstr>Issue 1: Effects of extreme values of alpha</vt:lpstr>
      <vt:lpstr>Issue 2: Low alpha causing more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Renfro, Mandy (NIH/NIMH) [F]</dc:creator>
  <cp:lastModifiedBy>Renfro, Mandy (NIH/NIMH) [F]</cp:lastModifiedBy>
  <cp:revision>10</cp:revision>
  <dcterms:created xsi:type="dcterms:W3CDTF">2023-11-07T18:22:20Z</dcterms:created>
  <dcterms:modified xsi:type="dcterms:W3CDTF">2024-08-07T19:04:30Z</dcterms:modified>
</cp:coreProperties>
</file>