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95" r:id="rId6"/>
    <p:sldId id="257" r:id="rId7"/>
    <p:sldId id="258" r:id="rId8"/>
    <p:sldId id="260" r:id="rId9"/>
    <p:sldId id="261" r:id="rId10"/>
    <p:sldId id="262" r:id="rId11"/>
    <p:sldId id="263" r:id="rId12"/>
    <p:sldId id="296" r:id="rId13"/>
    <p:sldId id="297" r:id="rId14"/>
    <p:sldId id="264" r:id="rId15"/>
    <p:sldId id="265" r:id="rId16"/>
    <p:sldId id="298" r:id="rId17"/>
    <p:sldId id="267" r:id="rId18"/>
    <p:sldId id="268" r:id="rId19"/>
    <p:sldId id="269" r:id="rId20"/>
    <p:sldId id="270" r:id="rId21"/>
    <p:sldId id="272" r:id="rId22"/>
    <p:sldId id="274" r:id="rId23"/>
    <p:sldId id="304" r:id="rId24"/>
    <p:sldId id="275" r:id="rId25"/>
    <p:sldId id="286" r:id="rId26"/>
    <p:sldId id="287" r:id="rId27"/>
    <p:sldId id="303" r:id="rId28"/>
    <p:sldId id="299" r:id="rId29"/>
    <p:sldId id="288" r:id="rId30"/>
    <p:sldId id="289" r:id="rId31"/>
    <p:sldId id="293" r:id="rId32"/>
    <p:sldId id="294" r:id="rId33"/>
    <p:sldId id="290" r:id="rId34"/>
    <p:sldId id="291"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23" autoAdjust="0"/>
    <p:restoredTop sz="94694"/>
  </p:normalViewPr>
  <p:slideViewPr>
    <p:cSldViewPr>
      <p:cViewPr varScale="1">
        <p:scale>
          <a:sx n="121" d="100"/>
          <a:sy n="121" d="100"/>
        </p:scale>
        <p:origin x="1912"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8AD9002-C66E-4EAA-8634-7DA8AA103722}" type="datetimeFigureOut">
              <a:rPr lang="en-US" smtClean="0"/>
              <a:t>6/14/23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8066E0-A2E5-4396-B061-859E42093090}" type="slidenum">
              <a:rPr lang="en-US" smtClean="0"/>
              <a:t>‹#›</a:t>
            </a:fld>
            <a:endParaRPr lang="en-US"/>
          </a:p>
        </p:txBody>
      </p:sp>
    </p:spTree>
    <p:extLst>
      <p:ext uri="{BB962C8B-B14F-4D97-AF65-F5344CB8AC3E}">
        <p14:creationId xmlns:p14="http://schemas.microsoft.com/office/powerpoint/2010/main" val="2933684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D9002-C66E-4EAA-8634-7DA8AA103722}" type="datetimeFigureOut">
              <a:rPr lang="en-US" smtClean="0"/>
              <a:t>6/14/23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8066E0-A2E5-4396-B061-859E42093090}" type="slidenum">
              <a:rPr lang="en-US" smtClean="0"/>
              <a:t>‹#›</a:t>
            </a:fld>
            <a:endParaRPr lang="en-US"/>
          </a:p>
        </p:txBody>
      </p:sp>
    </p:spTree>
    <p:extLst>
      <p:ext uri="{BB962C8B-B14F-4D97-AF65-F5344CB8AC3E}">
        <p14:creationId xmlns:p14="http://schemas.microsoft.com/office/powerpoint/2010/main" val="3230196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D9002-C66E-4EAA-8634-7DA8AA103722}" type="datetimeFigureOut">
              <a:rPr lang="en-US" smtClean="0"/>
              <a:t>6/14/23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8066E0-A2E5-4396-B061-859E42093090}" type="slidenum">
              <a:rPr lang="en-US" smtClean="0"/>
              <a:t>‹#›</a:t>
            </a:fld>
            <a:endParaRPr lang="en-US"/>
          </a:p>
        </p:txBody>
      </p:sp>
    </p:spTree>
    <p:extLst>
      <p:ext uri="{BB962C8B-B14F-4D97-AF65-F5344CB8AC3E}">
        <p14:creationId xmlns:p14="http://schemas.microsoft.com/office/powerpoint/2010/main" val="88595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D9002-C66E-4EAA-8634-7DA8AA103722}" type="datetimeFigureOut">
              <a:rPr lang="en-US" smtClean="0"/>
              <a:t>6/14/23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8066E0-A2E5-4396-B061-859E42093090}" type="slidenum">
              <a:rPr lang="en-US" smtClean="0"/>
              <a:t>‹#›</a:t>
            </a:fld>
            <a:endParaRPr lang="en-US"/>
          </a:p>
        </p:txBody>
      </p:sp>
    </p:spTree>
    <p:extLst>
      <p:ext uri="{BB962C8B-B14F-4D97-AF65-F5344CB8AC3E}">
        <p14:creationId xmlns:p14="http://schemas.microsoft.com/office/powerpoint/2010/main" val="1743168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D9002-C66E-4EAA-8634-7DA8AA103722}" type="datetimeFigureOut">
              <a:rPr lang="en-US" smtClean="0"/>
              <a:t>6/14/23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8066E0-A2E5-4396-B061-859E42093090}" type="slidenum">
              <a:rPr lang="en-US" smtClean="0"/>
              <a:t>‹#›</a:t>
            </a:fld>
            <a:endParaRPr lang="en-US"/>
          </a:p>
        </p:txBody>
      </p:sp>
    </p:spTree>
    <p:extLst>
      <p:ext uri="{BB962C8B-B14F-4D97-AF65-F5344CB8AC3E}">
        <p14:creationId xmlns:p14="http://schemas.microsoft.com/office/powerpoint/2010/main" val="1970219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D9002-C66E-4EAA-8634-7DA8AA103722}" type="datetimeFigureOut">
              <a:rPr lang="en-US" smtClean="0"/>
              <a:t>6/14/23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8066E0-A2E5-4396-B061-859E42093090}" type="slidenum">
              <a:rPr lang="en-US" smtClean="0"/>
              <a:t>‹#›</a:t>
            </a:fld>
            <a:endParaRPr lang="en-US"/>
          </a:p>
        </p:txBody>
      </p:sp>
    </p:spTree>
    <p:extLst>
      <p:ext uri="{BB962C8B-B14F-4D97-AF65-F5344CB8AC3E}">
        <p14:creationId xmlns:p14="http://schemas.microsoft.com/office/powerpoint/2010/main" val="2686813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D9002-C66E-4EAA-8634-7DA8AA103722}" type="datetimeFigureOut">
              <a:rPr lang="en-US" smtClean="0"/>
              <a:t>6/14/23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8066E0-A2E5-4396-B061-859E42093090}" type="slidenum">
              <a:rPr lang="en-US" smtClean="0"/>
              <a:t>‹#›</a:t>
            </a:fld>
            <a:endParaRPr lang="en-US"/>
          </a:p>
        </p:txBody>
      </p:sp>
    </p:spTree>
    <p:extLst>
      <p:ext uri="{BB962C8B-B14F-4D97-AF65-F5344CB8AC3E}">
        <p14:creationId xmlns:p14="http://schemas.microsoft.com/office/powerpoint/2010/main" val="2595228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D9002-C66E-4EAA-8634-7DA8AA103722}" type="datetimeFigureOut">
              <a:rPr lang="en-US" smtClean="0"/>
              <a:t>6/14/23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8066E0-A2E5-4396-B061-859E42093090}" type="slidenum">
              <a:rPr lang="en-US" smtClean="0"/>
              <a:t>‹#›</a:t>
            </a:fld>
            <a:endParaRPr lang="en-US"/>
          </a:p>
        </p:txBody>
      </p:sp>
    </p:spTree>
    <p:extLst>
      <p:ext uri="{BB962C8B-B14F-4D97-AF65-F5344CB8AC3E}">
        <p14:creationId xmlns:p14="http://schemas.microsoft.com/office/powerpoint/2010/main" val="3605912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D9002-C66E-4EAA-8634-7DA8AA103722}" type="datetimeFigureOut">
              <a:rPr lang="en-US" smtClean="0"/>
              <a:t>6/14/23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8066E0-A2E5-4396-B061-859E42093090}" type="slidenum">
              <a:rPr lang="en-US" smtClean="0"/>
              <a:t>‹#›</a:t>
            </a:fld>
            <a:endParaRPr lang="en-US"/>
          </a:p>
        </p:txBody>
      </p:sp>
    </p:spTree>
    <p:extLst>
      <p:ext uri="{BB962C8B-B14F-4D97-AF65-F5344CB8AC3E}">
        <p14:creationId xmlns:p14="http://schemas.microsoft.com/office/powerpoint/2010/main" val="3519133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D9002-C66E-4EAA-8634-7DA8AA103722}" type="datetimeFigureOut">
              <a:rPr lang="en-US" smtClean="0"/>
              <a:t>6/14/23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8066E0-A2E5-4396-B061-859E42093090}" type="slidenum">
              <a:rPr lang="en-US" smtClean="0"/>
              <a:t>‹#›</a:t>
            </a:fld>
            <a:endParaRPr lang="en-US"/>
          </a:p>
        </p:txBody>
      </p:sp>
    </p:spTree>
    <p:extLst>
      <p:ext uri="{BB962C8B-B14F-4D97-AF65-F5344CB8AC3E}">
        <p14:creationId xmlns:p14="http://schemas.microsoft.com/office/powerpoint/2010/main" val="1577293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D9002-C66E-4EAA-8634-7DA8AA103722}" type="datetimeFigureOut">
              <a:rPr lang="en-US" smtClean="0"/>
              <a:t>6/14/23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8066E0-A2E5-4396-B061-859E42093090}" type="slidenum">
              <a:rPr lang="en-US" smtClean="0"/>
              <a:t>‹#›</a:t>
            </a:fld>
            <a:endParaRPr lang="en-US"/>
          </a:p>
        </p:txBody>
      </p:sp>
    </p:spTree>
    <p:extLst>
      <p:ext uri="{BB962C8B-B14F-4D97-AF65-F5344CB8AC3E}">
        <p14:creationId xmlns:p14="http://schemas.microsoft.com/office/powerpoint/2010/main" val="365234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D9002-C66E-4EAA-8634-7DA8AA103722}" type="datetimeFigureOut">
              <a:rPr lang="en-US" smtClean="0"/>
              <a:t>6/14/23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8066E0-A2E5-4396-B061-859E42093090}" type="slidenum">
              <a:rPr lang="en-US" smtClean="0"/>
              <a:t>‹#›</a:t>
            </a:fld>
            <a:endParaRPr lang="en-US"/>
          </a:p>
        </p:txBody>
      </p:sp>
    </p:spTree>
    <p:extLst>
      <p:ext uri="{BB962C8B-B14F-4D97-AF65-F5344CB8AC3E}">
        <p14:creationId xmlns:p14="http://schemas.microsoft.com/office/powerpoint/2010/main" val="1141767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solidFill>
                  <a:schemeClr val="bg1"/>
                </a:solidFill>
              </a:rPr>
              <a:t>Lottery Task</a:t>
            </a:r>
          </a:p>
        </p:txBody>
      </p:sp>
      <p:sp>
        <p:nvSpPr>
          <p:cNvPr id="7" name="Content Placeholder 6"/>
          <p:cNvSpPr>
            <a:spLocks noGrp="1"/>
          </p:cNvSpPr>
          <p:nvPr>
            <p:ph idx="1"/>
          </p:nvPr>
        </p:nvSpPr>
        <p:spPr/>
        <p:txBody>
          <a:bodyPr>
            <a:normAutofit/>
          </a:bodyPr>
          <a:lstStyle/>
          <a:p>
            <a:pPr marL="0" indent="0" algn="ctr">
              <a:buNone/>
            </a:pPr>
            <a:r>
              <a:rPr lang="en-US" dirty="0">
                <a:solidFill>
                  <a:schemeClr val="bg1"/>
                </a:solidFill>
              </a:rPr>
              <a:t>This is one of the decision making tasks you are asked to do today. </a:t>
            </a:r>
            <a:br>
              <a:rPr lang="en-US" dirty="0">
                <a:solidFill>
                  <a:schemeClr val="bg1"/>
                </a:solidFill>
              </a:rPr>
            </a:br>
            <a:br>
              <a:rPr lang="en-US" dirty="0">
                <a:solidFill>
                  <a:schemeClr val="bg1"/>
                </a:solidFill>
              </a:rPr>
            </a:br>
            <a:r>
              <a:rPr lang="en-US" dirty="0">
                <a:solidFill>
                  <a:schemeClr val="bg1"/>
                </a:solidFill>
              </a:rPr>
              <a:t>All the choices you will make in this game are HYPOTHETICAL, but we ask you that you pretend that they are for real.</a:t>
            </a:r>
            <a:br>
              <a:rPr lang="en-US" dirty="0">
                <a:solidFill>
                  <a:schemeClr val="bg1"/>
                </a:solidFill>
              </a:rPr>
            </a:br>
            <a:br>
              <a:rPr lang="en-US" dirty="0">
                <a:solidFill>
                  <a:schemeClr val="bg1"/>
                </a:solidFill>
              </a:rPr>
            </a:br>
            <a:r>
              <a:rPr lang="en-US" dirty="0">
                <a:solidFill>
                  <a:schemeClr val="bg1"/>
                </a:solidFill>
              </a:rPr>
              <a:t>To continue press “ENTER".</a:t>
            </a:r>
          </a:p>
        </p:txBody>
      </p:sp>
    </p:spTree>
    <p:extLst>
      <p:ext uri="{BB962C8B-B14F-4D97-AF65-F5344CB8AC3E}">
        <p14:creationId xmlns:p14="http://schemas.microsoft.com/office/powerpoint/2010/main" val="2849858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solidFill>
                  <a:schemeClr val="bg1"/>
                </a:solidFill>
              </a:rPr>
              <a:t>These are examples of lotteries that you could see</a:t>
            </a:r>
          </a:p>
        </p:txBody>
      </p:sp>
      <p:pic>
        <p:nvPicPr>
          <p:cNvPr id="6"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009" y="2556748"/>
            <a:ext cx="1866771" cy="301752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7232" y="2556748"/>
            <a:ext cx="1843342" cy="301752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8026" y="2556748"/>
            <a:ext cx="1866774" cy="3017520"/>
          </a:xfrm>
          <a:prstGeom prst="rect">
            <a:avLst/>
          </a:prstGeom>
        </p:spPr>
      </p:pic>
      <p:cxnSp>
        <p:nvCxnSpPr>
          <p:cNvPr id="15" name="Straight Arrow Connector 14"/>
          <p:cNvCxnSpPr/>
          <p:nvPr/>
        </p:nvCxnSpPr>
        <p:spPr>
          <a:xfrm>
            <a:off x="1905000" y="2221468"/>
            <a:ext cx="5181600" cy="0"/>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1905000" y="5879068"/>
            <a:ext cx="5181600" cy="0"/>
          </a:xfrm>
          <a:prstGeom prst="straightConnector1">
            <a:avLst/>
          </a:prstGeom>
          <a:ln w="412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933700" y="5879068"/>
            <a:ext cx="3276600" cy="369332"/>
          </a:xfrm>
          <a:prstGeom prst="rect">
            <a:avLst/>
          </a:prstGeom>
          <a:noFill/>
        </p:spPr>
        <p:txBody>
          <a:bodyPr wrap="square" rtlCol="0">
            <a:spAutoFit/>
          </a:bodyPr>
          <a:lstStyle/>
          <a:p>
            <a:pPr algn="ctr"/>
            <a:r>
              <a:rPr lang="en-US" dirty="0">
                <a:solidFill>
                  <a:srgbClr val="00B0F0"/>
                </a:solidFill>
              </a:rPr>
              <a:t>more blue chips</a:t>
            </a:r>
          </a:p>
        </p:txBody>
      </p:sp>
      <p:sp>
        <p:nvSpPr>
          <p:cNvPr id="18" name="TextBox 17"/>
          <p:cNvSpPr txBox="1"/>
          <p:nvPr/>
        </p:nvSpPr>
        <p:spPr>
          <a:xfrm>
            <a:off x="2899541" y="1848249"/>
            <a:ext cx="3276600" cy="369332"/>
          </a:xfrm>
          <a:prstGeom prst="rect">
            <a:avLst/>
          </a:prstGeom>
          <a:noFill/>
        </p:spPr>
        <p:txBody>
          <a:bodyPr wrap="square" rtlCol="0">
            <a:spAutoFit/>
          </a:bodyPr>
          <a:lstStyle/>
          <a:p>
            <a:pPr algn="ctr"/>
            <a:r>
              <a:rPr lang="en-US" dirty="0">
                <a:solidFill>
                  <a:srgbClr val="FF0000"/>
                </a:solidFill>
              </a:rPr>
              <a:t>more red chips</a:t>
            </a:r>
          </a:p>
        </p:txBody>
      </p:sp>
    </p:spTree>
    <p:extLst>
      <p:ext uri="{BB962C8B-B14F-4D97-AF65-F5344CB8AC3E}">
        <p14:creationId xmlns:p14="http://schemas.microsoft.com/office/powerpoint/2010/main" val="1140218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457200" y="533400"/>
            <a:ext cx="4038600" cy="5592763"/>
          </a:xfrm>
        </p:spPr>
        <p:txBody>
          <a:bodyPr>
            <a:noAutofit/>
          </a:bodyPr>
          <a:lstStyle/>
          <a:p>
            <a:pPr marL="0" indent="0" algn="ctr">
              <a:buNone/>
            </a:pPr>
            <a:r>
              <a:rPr lang="en-US" sz="2600" dirty="0">
                <a:solidFill>
                  <a:schemeClr val="bg1"/>
                </a:solidFill>
              </a:rPr>
              <a:t>You will also see lotteries like this one. Here, part of the bag is hidden, so you only have partial information about how many of the 100 chips are red and how many are blue.</a:t>
            </a:r>
          </a:p>
          <a:p>
            <a:pPr marL="0" indent="0" algn="ctr">
              <a:buNone/>
            </a:pPr>
            <a:endParaRPr lang="en-US" sz="2600" dirty="0">
              <a:solidFill>
                <a:schemeClr val="bg1"/>
              </a:solidFill>
            </a:endParaRPr>
          </a:p>
          <a:p>
            <a:pPr marL="0" indent="0" algn="ctr">
              <a:buNone/>
            </a:pPr>
            <a:r>
              <a:rPr lang="en-US" sz="2600" dirty="0">
                <a:solidFill>
                  <a:schemeClr val="bg1"/>
                </a:solidFill>
              </a:rPr>
              <a:t>In this example, you can see that there are at least 25 blue chips and at least 25 red chips. The remaining 50 chips could be all red, all blue or any combination of red and blue.</a:t>
            </a:r>
          </a:p>
        </p:txBody>
      </p:sp>
      <p:sp>
        <p:nvSpPr>
          <p:cNvPr id="8" name="TextBox 7"/>
          <p:cNvSpPr txBox="1"/>
          <p:nvPr/>
        </p:nvSpPr>
        <p:spPr>
          <a:xfrm>
            <a:off x="6324600" y="1627257"/>
            <a:ext cx="704039" cy="707886"/>
          </a:xfrm>
          <a:prstGeom prst="rect">
            <a:avLst/>
          </a:prstGeom>
          <a:noFill/>
        </p:spPr>
        <p:txBody>
          <a:bodyPr wrap="none" rtlCol="0">
            <a:spAutoFit/>
          </a:bodyPr>
          <a:lstStyle/>
          <a:p>
            <a:r>
              <a:rPr lang="en-US" sz="4000" dirty="0">
                <a:solidFill>
                  <a:schemeClr val="bg1"/>
                </a:solidFill>
              </a:rPr>
              <a:t>$0</a:t>
            </a:r>
          </a:p>
        </p:txBody>
      </p:sp>
      <p:sp>
        <p:nvSpPr>
          <p:cNvPr id="10" name="TextBox 9"/>
          <p:cNvSpPr txBox="1"/>
          <p:nvPr/>
        </p:nvSpPr>
        <p:spPr>
          <a:xfrm>
            <a:off x="6172200" y="5334000"/>
            <a:ext cx="963725" cy="707886"/>
          </a:xfrm>
          <a:prstGeom prst="rect">
            <a:avLst/>
          </a:prstGeom>
          <a:noFill/>
        </p:spPr>
        <p:txBody>
          <a:bodyPr wrap="none" rtlCol="0">
            <a:spAutoFit/>
          </a:bodyPr>
          <a:lstStyle/>
          <a:p>
            <a:r>
              <a:rPr lang="en-US" sz="4000" dirty="0">
                <a:solidFill>
                  <a:schemeClr val="bg1"/>
                </a:solidFill>
              </a:rPr>
              <a:t>$20</a:t>
            </a:r>
          </a:p>
        </p:txBody>
      </p:sp>
      <p:pic>
        <p:nvPicPr>
          <p:cNvPr id="3" name="Content Placeholder 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46540" y="2427754"/>
            <a:ext cx="1841920" cy="2870854"/>
          </a:xfrm>
        </p:spPr>
      </p:pic>
      <p:cxnSp>
        <p:nvCxnSpPr>
          <p:cNvPr id="6" name="Straight Arrow Connector 5"/>
          <p:cNvCxnSpPr/>
          <p:nvPr/>
        </p:nvCxnSpPr>
        <p:spPr>
          <a:xfrm flipH="1" flipV="1">
            <a:off x="7391400" y="3276601"/>
            <a:ext cx="533400" cy="551188"/>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848600" y="3343870"/>
            <a:ext cx="1194012" cy="923330"/>
          </a:xfrm>
          <a:prstGeom prst="rect">
            <a:avLst/>
          </a:prstGeom>
          <a:noFill/>
        </p:spPr>
        <p:txBody>
          <a:bodyPr wrap="square" rtlCol="0">
            <a:spAutoFit/>
          </a:bodyPr>
          <a:lstStyle/>
          <a:p>
            <a:pPr algn="ctr"/>
            <a:r>
              <a:rPr lang="en-US" dirty="0">
                <a:solidFill>
                  <a:schemeClr val="bg1"/>
                </a:solidFill>
              </a:rPr>
              <a:t>amount of hidden chips</a:t>
            </a:r>
          </a:p>
        </p:txBody>
      </p:sp>
      <p:cxnSp>
        <p:nvCxnSpPr>
          <p:cNvPr id="9" name="Straight Arrow Connector 8"/>
          <p:cNvCxnSpPr/>
          <p:nvPr/>
        </p:nvCxnSpPr>
        <p:spPr>
          <a:xfrm flipH="1">
            <a:off x="7391400" y="3827789"/>
            <a:ext cx="533400" cy="591811"/>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2835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457200" y="533400"/>
            <a:ext cx="4038600" cy="5592763"/>
          </a:xfrm>
        </p:spPr>
        <p:txBody>
          <a:bodyPr>
            <a:noAutofit/>
          </a:bodyPr>
          <a:lstStyle/>
          <a:p>
            <a:pPr marL="0" indent="0" algn="ctr">
              <a:buNone/>
            </a:pPr>
            <a:endParaRPr lang="en-US" sz="2600" dirty="0">
              <a:solidFill>
                <a:schemeClr val="bg1"/>
              </a:solidFill>
            </a:endParaRPr>
          </a:p>
          <a:p>
            <a:pPr marL="0" indent="0" algn="ctr">
              <a:buNone/>
            </a:pPr>
            <a:endParaRPr lang="en-US" sz="2600" dirty="0">
              <a:solidFill>
                <a:schemeClr val="bg1"/>
              </a:solidFill>
            </a:endParaRPr>
          </a:p>
          <a:p>
            <a:pPr marL="0" indent="0" algn="ctr">
              <a:buNone/>
            </a:pPr>
            <a:endParaRPr lang="en-US" sz="2600" dirty="0">
              <a:solidFill>
                <a:schemeClr val="bg1"/>
              </a:solidFill>
            </a:endParaRPr>
          </a:p>
          <a:p>
            <a:pPr marL="0" indent="0" algn="ctr">
              <a:buNone/>
            </a:pPr>
            <a:r>
              <a:rPr lang="en-US" sz="2600" dirty="0">
                <a:solidFill>
                  <a:schemeClr val="bg1"/>
                </a:solidFill>
              </a:rPr>
              <a:t>There could be many possible combinations of red and blue chips in the hidden part.</a:t>
            </a:r>
          </a:p>
          <a:p>
            <a:pPr marL="0" indent="0" algn="ctr">
              <a:buNone/>
            </a:pPr>
            <a:endParaRPr lang="en-US" sz="2600" dirty="0">
              <a:solidFill>
                <a:schemeClr val="bg1"/>
              </a:solidFill>
            </a:endParaRPr>
          </a:p>
          <a:p>
            <a:pPr marL="0" indent="0" algn="ctr">
              <a:buNone/>
            </a:pPr>
            <a:r>
              <a:rPr lang="en-US" sz="2600" dirty="0">
                <a:solidFill>
                  <a:schemeClr val="bg1"/>
                </a:solidFill>
              </a:rPr>
              <a:t>But </a:t>
            </a:r>
            <a:r>
              <a:rPr lang="en-US" sz="2600" u="sng" dirty="0">
                <a:solidFill>
                  <a:schemeClr val="bg1"/>
                </a:solidFill>
              </a:rPr>
              <a:t>the number of chips in these bags is fixed</a:t>
            </a:r>
            <a:r>
              <a:rPr lang="en-US" sz="2600" dirty="0">
                <a:solidFill>
                  <a:schemeClr val="bg1"/>
                </a:solidFill>
              </a:rPr>
              <a:t>. It will not change during the experiment.</a:t>
            </a:r>
          </a:p>
        </p:txBody>
      </p:sp>
      <p:sp>
        <p:nvSpPr>
          <p:cNvPr id="8" name="TextBox 7"/>
          <p:cNvSpPr txBox="1"/>
          <p:nvPr/>
        </p:nvSpPr>
        <p:spPr>
          <a:xfrm>
            <a:off x="6324600" y="1627257"/>
            <a:ext cx="704039" cy="707886"/>
          </a:xfrm>
          <a:prstGeom prst="rect">
            <a:avLst/>
          </a:prstGeom>
          <a:noFill/>
        </p:spPr>
        <p:txBody>
          <a:bodyPr wrap="none" rtlCol="0">
            <a:spAutoFit/>
          </a:bodyPr>
          <a:lstStyle/>
          <a:p>
            <a:r>
              <a:rPr lang="en-US" sz="4000" dirty="0">
                <a:solidFill>
                  <a:schemeClr val="bg1"/>
                </a:solidFill>
              </a:rPr>
              <a:t>$0</a:t>
            </a:r>
          </a:p>
        </p:txBody>
      </p:sp>
      <p:sp>
        <p:nvSpPr>
          <p:cNvPr id="10" name="TextBox 9"/>
          <p:cNvSpPr txBox="1"/>
          <p:nvPr/>
        </p:nvSpPr>
        <p:spPr>
          <a:xfrm>
            <a:off x="6172200" y="5334000"/>
            <a:ext cx="963725" cy="707886"/>
          </a:xfrm>
          <a:prstGeom prst="rect">
            <a:avLst/>
          </a:prstGeom>
          <a:noFill/>
        </p:spPr>
        <p:txBody>
          <a:bodyPr wrap="none" rtlCol="0">
            <a:spAutoFit/>
          </a:bodyPr>
          <a:lstStyle/>
          <a:p>
            <a:r>
              <a:rPr lang="en-US" sz="4000" dirty="0">
                <a:solidFill>
                  <a:schemeClr val="bg1"/>
                </a:solidFill>
              </a:rPr>
              <a:t>$20</a:t>
            </a:r>
          </a:p>
        </p:txBody>
      </p:sp>
      <p:pic>
        <p:nvPicPr>
          <p:cNvPr id="3" name="Content Placeholder 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46540" y="2427754"/>
            <a:ext cx="1841920" cy="2870854"/>
          </a:xfrm>
        </p:spPr>
      </p:pic>
      <p:cxnSp>
        <p:nvCxnSpPr>
          <p:cNvPr id="6" name="Straight Arrow Connector 5"/>
          <p:cNvCxnSpPr/>
          <p:nvPr/>
        </p:nvCxnSpPr>
        <p:spPr>
          <a:xfrm flipH="1" flipV="1">
            <a:off x="7391400" y="3276601"/>
            <a:ext cx="533400" cy="551188"/>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848600" y="3343870"/>
            <a:ext cx="1194012" cy="923330"/>
          </a:xfrm>
          <a:prstGeom prst="rect">
            <a:avLst/>
          </a:prstGeom>
          <a:noFill/>
        </p:spPr>
        <p:txBody>
          <a:bodyPr wrap="square" rtlCol="0">
            <a:spAutoFit/>
          </a:bodyPr>
          <a:lstStyle/>
          <a:p>
            <a:pPr algn="ctr"/>
            <a:r>
              <a:rPr lang="en-US" dirty="0">
                <a:solidFill>
                  <a:schemeClr val="bg1"/>
                </a:solidFill>
              </a:rPr>
              <a:t>amount of hidden chips</a:t>
            </a:r>
          </a:p>
        </p:txBody>
      </p:sp>
      <p:cxnSp>
        <p:nvCxnSpPr>
          <p:cNvPr id="9" name="Straight Arrow Connector 8"/>
          <p:cNvCxnSpPr/>
          <p:nvPr/>
        </p:nvCxnSpPr>
        <p:spPr>
          <a:xfrm flipH="1">
            <a:off x="7391400" y="3827789"/>
            <a:ext cx="533400" cy="591811"/>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6779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solidFill>
                  <a:schemeClr val="bg1"/>
                </a:solidFill>
              </a:rPr>
              <a:t>These are examples of lotteries with hidden chips you could see</a:t>
            </a:r>
          </a:p>
        </p:txBody>
      </p:sp>
      <p:cxnSp>
        <p:nvCxnSpPr>
          <p:cNvPr id="15" name="Straight Arrow Connector 14"/>
          <p:cNvCxnSpPr/>
          <p:nvPr/>
        </p:nvCxnSpPr>
        <p:spPr>
          <a:xfrm>
            <a:off x="1905000" y="5455922"/>
            <a:ext cx="5181600" cy="0"/>
          </a:xfrm>
          <a:prstGeom prst="straightConnector1">
            <a:avLst/>
          </a:prstGeom>
          <a:ln w="762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933700" y="5532122"/>
            <a:ext cx="3276600" cy="369332"/>
          </a:xfrm>
          <a:prstGeom prst="rect">
            <a:avLst/>
          </a:prstGeom>
          <a:noFill/>
        </p:spPr>
        <p:txBody>
          <a:bodyPr wrap="square" rtlCol="0">
            <a:spAutoFit/>
          </a:bodyPr>
          <a:lstStyle/>
          <a:p>
            <a:pPr algn="ctr"/>
            <a:r>
              <a:rPr lang="en-US" dirty="0">
                <a:solidFill>
                  <a:schemeClr val="bg1">
                    <a:lumMod val="75000"/>
                  </a:schemeClr>
                </a:solidFill>
              </a:rPr>
              <a:t>more hidden chips</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4015" y="2346961"/>
            <a:ext cx="1923701" cy="2956559"/>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4419" y="2346964"/>
            <a:ext cx="1896904" cy="2956558"/>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286000"/>
            <a:ext cx="1890804" cy="3017520"/>
          </a:xfrm>
          <a:prstGeom prst="rect">
            <a:avLst/>
          </a:prstGeom>
        </p:spPr>
      </p:pic>
    </p:spTree>
    <p:extLst>
      <p:ext uri="{BB962C8B-B14F-4D97-AF65-F5344CB8AC3E}">
        <p14:creationId xmlns:p14="http://schemas.microsoft.com/office/powerpoint/2010/main" val="879242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fontScale="92500" lnSpcReduction="10000"/>
          </a:bodyPr>
          <a:lstStyle/>
          <a:p>
            <a:pPr marL="0" indent="0" algn="ctr">
              <a:buNone/>
            </a:pPr>
            <a:r>
              <a:rPr lang="en-US" dirty="0">
                <a:solidFill>
                  <a:schemeClr val="bg1"/>
                </a:solidFill>
              </a:rPr>
              <a:t>Every lottery in the task is linked to a real bag. </a:t>
            </a:r>
          </a:p>
          <a:p>
            <a:pPr marL="0" indent="0" algn="ctr">
              <a:buNone/>
            </a:pPr>
            <a:endParaRPr lang="en-US" dirty="0">
              <a:solidFill>
                <a:schemeClr val="bg1"/>
              </a:solidFill>
            </a:endParaRPr>
          </a:p>
          <a:p>
            <a:pPr marL="0" indent="0" algn="ctr">
              <a:buNone/>
            </a:pPr>
            <a:r>
              <a:rPr lang="en-US" dirty="0">
                <a:solidFill>
                  <a:schemeClr val="bg1"/>
                </a:solidFill>
              </a:rPr>
              <a:t>We have shown you some examples.</a:t>
            </a:r>
          </a:p>
          <a:p>
            <a:pPr marL="0" indent="0" algn="ctr">
              <a:buNone/>
            </a:pPr>
            <a:endParaRPr lang="en-US" dirty="0">
              <a:solidFill>
                <a:schemeClr val="bg1"/>
              </a:solidFill>
            </a:endParaRPr>
          </a:p>
          <a:p>
            <a:pPr marL="0" indent="0" algn="ctr">
              <a:buNone/>
            </a:pPr>
            <a:r>
              <a:rPr lang="en-US" dirty="0">
                <a:solidFill>
                  <a:schemeClr val="bg1"/>
                </a:solidFill>
              </a:rPr>
              <a:t>The bags will be in the room during the experiment and will not be touched.</a:t>
            </a:r>
          </a:p>
          <a:p>
            <a:pPr marL="0" indent="0" algn="ctr">
              <a:buNone/>
            </a:pPr>
            <a:endParaRPr lang="en-US" dirty="0">
              <a:solidFill>
                <a:schemeClr val="bg1"/>
              </a:solidFill>
            </a:endParaRPr>
          </a:p>
          <a:p>
            <a:pPr marL="0" indent="0" algn="ctr">
              <a:buNone/>
            </a:pPr>
            <a:r>
              <a:rPr lang="en-US" dirty="0">
                <a:solidFill>
                  <a:schemeClr val="bg1"/>
                </a:solidFill>
              </a:rPr>
              <a:t>If you wish, you can inspect the content of each bag after all study visits have been completed.</a:t>
            </a:r>
          </a:p>
        </p:txBody>
      </p:sp>
    </p:spTree>
    <p:extLst>
      <p:ext uri="{BB962C8B-B14F-4D97-AF65-F5344CB8AC3E}">
        <p14:creationId xmlns:p14="http://schemas.microsoft.com/office/powerpoint/2010/main" val="248980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b="1" dirty="0">
                <a:solidFill>
                  <a:srgbClr val="FFFF00"/>
                </a:solidFill>
              </a:rPr>
              <a:t>Understanding the task</a:t>
            </a:r>
          </a:p>
        </p:txBody>
      </p:sp>
    </p:spTree>
    <p:extLst>
      <p:ext uri="{BB962C8B-B14F-4D97-AF65-F5344CB8AC3E}">
        <p14:creationId xmlns:p14="http://schemas.microsoft.com/office/powerpoint/2010/main" val="252922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pPr marL="0" indent="0" algn="ctr">
              <a:buNone/>
            </a:pPr>
            <a:r>
              <a:rPr lang="en-US" dirty="0">
                <a:solidFill>
                  <a:schemeClr val="bg1"/>
                </a:solidFill>
              </a:rPr>
              <a:t>You will answer many questions. Each question will ask you to choose between a certain gain (or loss) of $5 or playing the lottery. The lottery bag and the amount of money you could win (or lose) will be different for each question.</a:t>
            </a:r>
          </a:p>
          <a:p>
            <a:pPr marL="0" indent="0" algn="ctr">
              <a:buNone/>
            </a:pPr>
            <a:endParaRPr lang="en-US" dirty="0">
              <a:solidFill>
                <a:schemeClr val="bg1"/>
              </a:solidFill>
            </a:endParaRPr>
          </a:p>
          <a:p>
            <a:pPr marL="0" indent="0" algn="ctr">
              <a:buNone/>
            </a:pPr>
            <a:r>
              <a:rPr lang="en-US" dirty="0">
                <a:solidFill>
                  <a:schemeClr val="bg1"/>
                </a:solidFill>
              </a:rPr>
              <a:t>Your options will be presented this way:</a:t>
            </a:r>
          </a:p>
        </p:txBody>
      </p:sp>
    </p:spTree>
    <p:extLst>
      <p:ext uri="{BB962C8B-B14F-4D97-AF65-F5344CB8AC3E}">
        <p14:creationId xmlns:p14="http://schemas.microsoft.com/office/powerpoint/2010/main" val="1562771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59460" y="1627257"/>
            <a:ext cx="704039" cy="707886"/>
          </a:xfrm>
          <a:prstGeom prst="rect">
            <a:avLst/>
          </a:prstGeom>
          <a:noFill/>
        </p:spPr>
        <p:txBody>
          <a:bodyPr wrap="none" rtlCol="0">
            <a:spAutoFit/>
          </a:bodyPr>
          <a:lstStyle/>
          <a:p>
            <a:r>
              <a:rPr lang="en-US" sz="4000" dirty="0">
                <a:solidFill>
                  <a:schemeClr val="bg1"/>
                </a:solidFill>
              </a:rPr>
              <a:t>$0</a:t>
            </a:r>
          </a:p>
        </p:txBody>
      </p:sp>
      <p:sp>
        <p:nvSpPr>
          <p:cNvPr id="10" name="TextBox 9"/>
          <p:cNvSpPr txBox="1"/>
          <p:nvPr/>
        </p:nvSpPr>
        <p:spPr>
          <a:xfrm>
            <a:off x="4007060" y="5334000"/>
            <a:ext cx="963725" cy="707886"/>
          </a:xfrm>
          <a:prstGeom prst="rect">
            <a:avLst/>
          </a:prstGeom>
          <a:noFill/>
        </p:spPr>
        <p:txBody>
          <a:bodyPr wrap="none" rtlCol="0">
            <a:spAutoFit/>
          </a:bodyPr>
          <a:lstStyle/>
          <a:p>
            <a:r>
              <a:rPr lang="en-US" sz="4000" dirty="0">
                <a:solidFill>
                  <a:schemeClr val="bg1"/>
                </a:solidFill>
              </a:rPr>
              <a:t>$20</a:t>
            </a:r>
          </a:p>
        </p:txBody>
      </p:sp>
      <p:pic>
        <p:nvPicPr>
          <p:cNvPr id="3" name="Content Placeholder 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581400" y="2427754"/>
            <a:ext cx="1841920" cy="2870854"/>
          </a:xfrm>
        </p:spPr>
      </p:pic>
      <p:sp>
        <p:nvSpPr>
          <p:cNvPr id="9" name="TextBox 8"/>
          <p:cNvSpPr txBox="1"/>
          <p:nvPr/>
        </p:nvSpPr>
        <p:spPr>
          <a:xfrm>
            <a:off x="2057400" y="3309183"/>
            <a:ext cx="1043876" cy="1107996"/>
          </a:xfrm>
          <a:prstGeom prst="rect">
            <a:avLst/>
          </a:prstGeom>
          <a:noFill/>
        </p:spPr>
        <p:txBody>
          <a:bodyPr wrap="none" rtlCol="0">
            <a:spAutoFit/>
          </a:bodyPr>
          <a:lstStyle/>
          <a:p>
            <a:r>
              <a:rPr lang="en-US" sz="6600" dirty="0">
                <a:solidFill>
                  <a:schemeClr val="bg1"/>
                </a:solidFill>
              </a:rPr>
              <a:t>$5</a:t>
            </a:r>
          </a:p>
        </p:txBody>
      </p:sp>
    </p:spTree>
    <p:extLst>
      <p:ext uri="{BB962C8B-B14F-4D97-AF65-F5344CB8AC3E}">
        <p14:creationId xmlns:p14="http://schemas.microsoft.com/office/powerpoint/2010/main" val="3791399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fontScale="92500" lnSpcReduction="10000"/>
          </a:bodyPr>
          <a:lstStyle/>
          <a:p>
            <a:pPr marL="0" indent="0" algn="ctr">
              <a:buNone/>
            </a:pPr>
            <a:endParaRPr lang="en-US" dirty="0">
              <a:solidFill>
                <a:schemeClr val="bg1"/>
              </a:solidFill>
            </a:endParaRPr>
          </a:p>
          <a:p>
            <a:pPr marL="0" indent="0" algn="ctr">
              <a:buNone/>
            </a:pPr>
            <a:r>
              <a:rPr lang="en-US" dirty="0">
                <a:solidFill>
                  <a:schemeClr val="bg1"/>
                </a:solidFill>
              </a:rPr>
              <a:t>We ask that you think about which outcome you truly prefer on each trial (the certain outcome or you want to play the lottery) and pretend that at the end we will randomly choose one of your choices and play it out for real. In this case we will use toy money but please pretend it’s real!</a:t>
            </a:r>
          </a:p>
          <a:p>
            <a:pPr marL="0" indent="0" algn="ctr">
              <a:buNone/>
            </a:pPr>
            <a:endParaRPr lang="en-US" dirty="0">
              <a:solidFill>
                <a:schemeClr val="bg1"/>
              </a:solidFill>
            </a:endParaRPr>
          </a:p>
          <a:p>
            <a:pPr marL="0" indent="0" algn="ctr">
              <a:buNone/>
            </a:pPr>
            <a:r>
              <a:rPr lang="en-US" dirty="0">
                <a:solidFill>
                  <a:schemeClr val="bg1"/>
                </a:solidFill>
              </a:rPr>
              <a:t>This means you should </a:t>
            </a:r>
            <a:r>
              <a:rPr lang="en-US" u="sng" dirty="0">
                <a:solidFill>
                  <a:schemeClr val="bg1"/>
                </a:solidFill>
              </a:rPr>
              <a:t>always choose the option you prefer</a:t>
            </a:r>
            <a:r>
              <a:rPr lang="en-US" dirty="0">
                <a:solidFill>
                  <a:schemeClr val="bg1"/>
                </a:solidFill>
              </a:rPr>
              <a:t>. </a:t>
            </a:r>
          </a:p>
          <a:p>
            <a:pPr marL="0" indent="0" algn="ctr">
              <a:buNone/>
            </a:pPr>
            <a:endParaRPr lang="en-US" dirty="0">
              <a:solidFill>
                <a:schemeClr val="bg1"/>
              </a:solidFill>
            </a:endParaRPr>
          </a:p>
        </p:txBody>
      </p:sp>
    </p:spTree>
    <p:extLst>
      <p:ext uri="{BB962C8B-B14F-4D97-AF65-F5344CB8AC3E}">
        <p14:creationId xmlns:p14="http://schemas.microsoft.com/office/powerpoint/2010/main" val="1334840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fontScale="85000" lnSpcReduction="20000"/>
          </a:bodyPr>
          <a:lstStyle/>
          <a:p>
            <a:pPr marL="0" indent="0" algn="ctr">
              <a:buNone/>
            </a:pPr>
            <a:r>
              <a:rPr lang="en-US" dirty="0">
                <a:solidFill>
                  <a:schemeClr val="bg1"/>
                </a:solidFill>
              </a:rPr>
              <a:t>You will start the task with an automatic $50 “endowment”. Your bonus will be added to or subtracted from that amount.</a:t>
            </a:r>
          </a:p>
          <a:p>
            <a:pPr marL="0" indent="0" algn="ctr">
              <a:buNone/>
            </a:pPr>
            <a:endParaRPr lang="en-US" dirty="0">
              <a:solidFill>
                <a:schemeClr val="bg1"/>
              </a:solidFill>
            </a:endParaRPr>
          </a:p>
          <a:p>
            <a:pPr marL="0" indent="0" algn="ctr">
              <a:buNone/>
            </a:pPr>
            <a:r>
              <a:rPr lang="en-US" dirty="0">
                <a:solidFill>
                  <a:schemeClr val="bg1"/>
                </a:solidFill>
              </a:rPr>
              <a:t>At the end of the task, you will select which question counts by picking a number from 1 to 160 from the “Trials” bag.</a:t>
            </a:r>
          </a:p>
          <a:p>
            <a:pPr marL="0" indent="0" algn="ctr">
              <a:buNone/>
            </a:pPr>
            <a:endParaRPr lang="en-US" dirty="0">
              <a:solidFill>
                <a:schemeClr val="bg1"/>
              </a:solidFill>
            </a:endParaRPr>
          </a:p>
          <a:p>
            <a:pPr marL="0" indent="0" algn="ctr">
              <a:buNone/>
            </a:pPr>
            <a:r>
              <a:rPr lang="en-US" dirty="0">
                <a:solidFill>
                  <a:schemeClr val="bg1"/>
                </a:solidFill>
              </a:rPr>
              <a:t>If in the selected question you chose the certain gain of $5, you will receive $5 as your bonus. If you selected the lottery, you will play the lottery that was offered (by pulling out one chip). </a:t>
            </a:r>
          </a:p>
        </p:txBody>
      </p:sp>
    </p:spTree>
    <p:extLst>
      <p:ext uri="{BB962C8B-B14F-4D97-AF65-F5344CB8AC3E}">
        <p14:creationId xmlns:p14="http://schemas.microsoft.com/office/powerpoint/2010/main" val="4242513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lnSpcReduction="10000"/>
          </a:bodyPr>
          <a:lstStyle/>
          <a:p>
            <a:pPr marL="0" indent="0" algn="ctr">
              <a:buNone/>
            </a:pPr>
            <a:r>
              <a:rPr lang="en-US" dirty="0">
                <a:solidFill>
                  <a:schemeClr val="bg1"/>
                </a:solidFill>
              </a:rPr>
              <a:t>In this task, you will be asked to make choices. In the ”gain” portion of the task, each question will ask you to choose between taking $5 or playing a </a:t>
            </a:r>
            <a:r>
              <a:rPr lang="en-US" u="sng" dirty="0">
                <a:solidFill>
                  <a:schemeClr val="bg1"/>
                </a:solidFill>
              </a:rPr>
              <a:t>lottery</a:t>
            </a:r>
            <a:r>
              <a:rPr lang="en-US" dirty="0">
                <a:solidFill>
                  <a:schemeClr val="bg1"/>
                </a:solidFill>
              </a:rPr>
              <a:t> for a chance to earn another amount. </a:t>
            </a:r>
          </a:p>
          <a:p>
            <a:pPr marL="0" indent="0" algn="ctr">
              <a:buNone/>
            </a:pPr>
            <a:endParaRPr lang="en-US" dirty="0">
              <a:solidFill>
                <a:schemeClr val="bg1"/>
              </a:solidFill>
            </a:endParaRPr>
          </a:p>
          <a:p>
            <a:pPr marL="0" indent="0" algn="ctr">
              <a:buNone/>
            </a:pPr>
            <a:r>
              <a:rPr lang="en-US" dirty="0">
                <a:solidFill>
                  <a:schemeClr val="bg1"/>
                </a:solidFill>
              </a:rPr>
              <a:t>In the ”loss” portion of the task, each question will ask you to choose between losing $5 or playing a </a:t>
            </a:r>
            <a:r>
              <a:rPr lang="en-US" u="sng" dirty="0">
                <a:solidFill>
                  <a:schemeClr val="bg1"/>
                </a:solidFill>
              </a:rPr>
              <a:t>lottery</a:t>
            </a:r>
            <a:r>
              <a:rPr lang="en-US" dirty="0">
                <a:solidFill>
                  <a:schemeClr val="bg1"/>
                </a:solidFill>
              </a:rPr>
              <a:t> for a chance to lose another amount.</a:t>
            </a:r>
          </a:p>
        </p:txBody>
      </p:sp>
    </p:spTree>
    <p:extLst>
      <p:ext uri="{BB962C8B-B14F-4D97-AF65-F5344CB8AC3E}">
        <p14:creationId xmlns:p14="http://schemas.microsoft.com/office/powerpoint/2010/main" val="673409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1FA36-1C47-1F6D-26E9-0EEB15E813D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AD7A72-3FDF-021E-A234-02A736050EB4}"/>
              </a:ext>
            </a:extLst>
          </p:cNvPr>
          <p:cNvSpPr>
            <a:spLocks noGrp="1"/>
          </p:cNvSpPr>
          <p:nvPr>
            <p:ph idx="1"/>
          </p:nvPr>
        </p:nvSpPr>
        <p:spPr/>
        <p:txBody>
          <a:bodyPr/>
          <a:lstStyle/>
          <a:p>
            <a:pPr marL="0" indent="0" algn="ctr">
              <a:buNone/>
            </a:pPr>
            <a:r>
              <a:rPr lang="en-US" sz="2800" dirty="0">
                <a:solidFill>
                  <a:schemeClr val="bg1"/>
                </a:solidFill>
              </a:rPr>
              <a:t>If in the selected question you chose the certain loss of $5, you will lose $5 from your endowment. If you selected the lottery, you will play the lottery that was offered (by pulling out one chip). </a:t>
            </a:r>
          </a:p>
          <a:p>
            <a:pPr marL="0" indent="0" algn="ctr">
              <a:buNone/>
            </a:pPr>
            <a:endParaRPr lang="en-US" sz="3000" dirty="0">
              <a:solidFill>
                <a:prstClr val="white"/>
              </a:solidFill>
            </a:endParaRPr>
          </a:p>
          <a:p>
            <a:pPr marL="0" indent="0" algn="ctr">
              <a:buNone/>
            </a:pPr>
            <a:r>
              <a:rPr lang="en-US" sz="3000" dirty="0">
                <a:solidFill>
                  <a:prstClr val="white"/>
                </a:solidFill>
              </a:rPr>
              <a:t>If you did not make a choice or miss too many choices you risk losing your endowment.</a:t>
            </a:r>
            <a:endParaRPr lang="en-US" dirty="0"/>
          </a:p>
        </p:txBody>
      </p:sp>
    </p:spTree>
    <p:extLst>
      <p:ext uri="{BB962C8B-B14F-4D97-AF65-F5344CB8AC3E}">
        <p14:creationId xmlns:p14="http://schemas.microsoft.com/office/powerpoint/2010/main" val="2662927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b="1" dirty="0">
                <a:solidFill>
                  <a:srgbClr val="FFFF00"/>
                </a:solidFill>
              </a:rPr>
              <a:t>Questions?</a:t>
            </a:r>
          </a:p>
        </p:txBody>
      </p:sp>
    </p:spTree>
    <p:extLst>
      <p:ext uri="{BB962C8B-B14F-4D97-AF65-F5344CB8AC3E}">
        <p14:creationId xmlns:p14="http://schemas.microsoft.com/office/powerpoint/2010/main" val="2466090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59460" y="1627257"/>
            <a:ext cx="704039" cy="707886"/>
          </a:xfrm>
          <a:prstGeom prst="rect">
            <a:avLst/>
          </a:prstGeom>
          <a:noFill/>
        </p:spPr>
        <p:txBody>
          <a:bodyPr wrap="none" rtlCol="0">
            <a:spAutoFit/>
          </a:bodyPr>
          <a:lstStyle/>
          <a:p>
            <a:r>
              <a:rPr lang="en-US" sz="4000" dirty="0">
                <a:solidFill>
                  <a:schemeClr val="bg1"/>
                </a:solidFill>
              </a:rPr>
              <a:t>$0</a:t>
            </a:r>
          </a:p>
        </p:txBody>
      </p:sp>
      <p:sp>
        <p:nvSpPr>
          <p:cNvPr id="10" name="TextBox 9"/>
          <p:cNvSpPr txBox="1"/>
          <p:nvPr/>
        </p:nvSpPr>
        <p:spPr>
          <a:xfrm>
            <a:off x="4007060" y="5334000"/>
            <a:ext cx="963725" cy="707886"/>
          </a:xfrm>
          <a:prstGeom prst="rect">
            <a:avLst/>
          </a:prstGeom>
          <a:noFill/>
        </p:spPr>
        <p:txBody>
          <a:bodyPr wrap="none" rtlCol="0">
            <a:spAutoFit/>
          </a:bodyPr>
          <a:lstStyle/>
          <a:p>
            <a:r>
              <a:rPr lang="en-US" sz="4000" dirty="0">
                <a:solidFill>
                  <a:schemeClr val="bg1"/>
                </a:solidFill>
              </a:rPr>
              <a:t>$34</a:t>
            </a:r>
          </a:p>
        </p:txBody>
      </p:sp>
      <p:pic>
        <p:nvPicPr>
          <p:cNvPr id="3" name="Content Placeholder 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581400" y="2427754"/>
            <a:ext cx="1841920" cy="2870854"/>
          </a:xfrm>
        </p:spPr>
      </p:pic>
      <p:sp>
        <p:nvSpPr>
          <p:cNvPr id="9" name="Title 5"/>
          <p:cNvSpPr>
            <a:spLocks noGrp="1"/>
          </p:cNvSpPr>
          <p:nvPr>
            <p:ph type="title"/>
          </p:nvPr>
        </p:nvSpPr>
        <p:spPr>
          <a:xfrm>
            <a:off x="457200" y="274638"/>
            <a:ext cx="8229600" cy="1143000"/>
          </a:xfrm>
        </p:spPr>
        <p:txBody>
          <a:bodyPr>
            <a:noAutofit/>
          </a:bodyPr>
          <a:lstStyle/>
          <a:p>
            <a:r>
              <a:rPr lang="en-US" sz="2600" dirty="0">
                <a:solidFill>
                  <a:schemeClr val="bg1"/>
                </a:solidFill>
              </a:rPr>
              <a:t>Suppose this question was randomly selected at the end and you chose the option on the LEFT. </a:t>
            </a:r>
            <a:br>
              <a:rPr lang="en-US" sz="2600" dirty="0">
                <a:solidFill>
                  <a:schemeClr val="bg1"/>
                </a:solidFill>
              </a:rPr>
            </a:br>
            <a:r>
              <a:rPr lang="en-US" sz="2600" dirty="0">
                <a:solidFill>
                  <a:schemeClr val="bg1"/>
                </a:solidFill>
              </a:rPr>
              <a:t>How much bonus would you get?</a:t>
            </a:r>
          </a:p>
        </p:txBody>
      </p:sp>
      <p:sp>
        <p:nvSpPr>
          <p:cNvPr id="13" name="TextBox 12">
            <a:extLst>
              <a:ext uri="{FF2B5EF4-FFF2-40B4-BE49-F238E27FC236}">
                <a16:creationId xmlns:a16="http://schemas.microsoft.com/office/drawing/2014/main" id="{B9FC625C-4665-4563-87E2-E942475B5FCA}"/>
              </a:ext>
            </a:extLst>
          </p:cNvPr>
          <p:cNvSpPr txBox="1"/>
          <p:nvPr/>
        </p:nvSpPr>
        <p:spPr>
          <a:xfrm>
            <a:off x="1828800" y="3309183"/>
            <a:ext cx="1043876" cy="1107996"/>
          </a:xfrm>
          <a:prstGeom prst="rect">
            <a:avLst/>
          </a:prstGeom>
          <a:noFill/>
        </p:spPr>
        <p:txBody>
          <a:bodyPr wrap="none" rtlCol="0">
            <a:spAutoFit/>
          </a:bodyPr>
          <a:lstStyle/>
          <a:p>
            <a:r>
              <a:rPr lang="en-US" sz="6600" dirty="0">
                <a:solidFill>
                  <a:schemeClr val="bg1"/>
                </a:solidFill>
              </a:rPr>
              <a:t>$5</a:t>
            </a:r>
          </a:p>
        </p:txBody>
      </p:sp>
    </p:spTree>
    <p:extLst>
      <p:ext uri="{BB962C8B-B14F-4D97-AF65-F5344CB8AC3E}">
        <p14:creationId xmlns:p14="http://schemas.microsoft.com/office/powerpoint/2010/main" val="1910579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59460" y="1627257"/>
            <a:ext cx="704039" cy="707886"/>
          </a:xfrm>
          <a:prstGeom prst="rect">
            <a:avLst/>
          </a:prstGeom>
          <a:noFill/>
        </p:spPr>
        <p:txBody>
          <a:bodyPr wrap="none" rtlCol="0">
            <a:spAutoFit/>
          </a:bodyPr>
          <a:lstStyle/>
          <a:p>
            <a:r>
              <a:rPr lang="en-US" sz="4000" dirty="0">
                <a:solidFill>
                  <a:schemeClr val="bg1"/>
                </a:solidFill>
              </a:rPr>
              <a:t>$0</a:t>
            </a:r>
          </a:p>
        </p:txBody>
      </p:sp>
      <p:sp>
        <p:nvSpPr>
          <p:cNvPr id="10" name="TextBox 9"/>
          <p:cNvSpPr txBox="1"/>
          <p:nvPr/>
        </p:nvSpPr>
        <p:spPr>
          <a:xfrm>
            <a:off x="4007060" y="5334000"/>
            <a:ext cx="963725" cy="707886"/>
          </a:xfrm>
          <a:prstGeom prst="rect">
            <a:avLst/>
          </a:prstGeom>
          <a:noFill/>
        </p:spPr>
        <p:txBody>
          <a:bodyPr wrap="none" rtlCol="0">
            <a:spAutoFit/>
          </a:bodyPr>
          <a:lstStyle/>
          <a:p>
            <a:r>
              <a:rPr lang="en-US" sz="4000" dirty="0">
                <a:solidFill>
                  <a:schemeClr val="bg1"/>
                </a:solidFill>
              </a:rPr>
              <a:t>$34</a:t>
            </a:r>
          </a:p>
        </p:txBody>
      </p:sp>
      <p:pic>
        <p:nvPicPr>
          <p:cNvPr id="3" name="Content Placeholder 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581400" y="2427754"/>
            <a:ext cx="1841920" cy="2870854"/>
          </a:xfrm>
        </p:spPr>
      </p:pic>
      <p:sp>
        <p:nvSpPr>
          <p:cNvPr id="9" name="Title 5"/>
          <p:cNvSpPr>
            <a:spLocks noGrp="1"/>
          </p:cNvSpPr>
          <p:nvPr>
            <p:ph type="title"/>
          </p:nvPr>
        </p:nvSpPr>
        <p:spPr>
          <a:xfrm>
            <a:off x="457200" y="274638"/>
            <a:ext cx="8229600" cy="1143000"/>
          </a:xfrm>
        </p:spPr>
        <p:txBody>
          <a:bodyPr>
            <a:noAutofit/>
          </a:bodyPr>
          <a:lstStyle/>
          <a:p>
            <a:r>
              <a:rPr lang="en-US" sz="2600" dirty="0">
                <a:solidFill>
                  <a:schemeClr val="bg1"/>
                </a:solidFill>
              </a:rPr>
              <a:t>Suppose this question was randomly selected at the end and you chose the option on the LEFT. </a:t>
            </a:r>
            <a:br>
              <a:rPr lang="en-US" sz="2600" dirty="0">
                <a:solidFill>
                  <a:schemeClr val="bg1"/>
                </a:solidFill>
              </a:rPr>
            </a:br>
            <a:r>
              <a:rPr lang="en-US" sz="2600" dirty="0">
                <a:solidFill>
                  <a:schemeClr val="bg1"/>
                </a:solidFill>
              </a:rPr>
              <a:t>How much bonus would you get?</a:t>
            </a:r>
          </a:p>
        </p:txBody>
      </p:sp>
      <p:sp>
        <p:nvSpPr>
          <p:cNvPr id="11" name="Title 5"/>
          <p:cNvSpPr txBox="1">
            <a:spLocks/>
          </p:cNvSpPr>
          <p:nvPr/>
        </p:nvSpPr>
        <p:spPr>
          <a:xfrm>
            <a:off x="396679" y="5687943"/>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600" dirty="0">
                <a:solidFill>
                  <a:srgbClr val="FF0000"/>
                </a:solidFill>
              </a:rPr>
              <a:t>The correct answer is: $5</a:t>
            </a:r>
          </a:p>
        </p:txBody>
      </p:sp>
      <p:sp>
        <p:nvSpPr>
          <p:cNvPr id="13" name="TextBox 12">
            <a:extLst>
              <a:ext uri="{FF2B5EF4-FFF2-40B4-BE49-F238E27FC236}">
                <a16:creationId xmlns:a16="http://schemas.microsoft.com/office/drawing/2014/main" id="{D33EB112-EF1F-487E-9FBB-8DB944323B91}"/>
              </a:ext>
            </a:extLst>
          </p:cNvPr>
          <p:cNvSpPr txBox="1"/>
          <p:nvPr/>
        </p:nvSpPr>
        <p:spPr>
          <a:xfrm>
            <a:off x="1828800" y="3309183"/>
            <a:ext cx="1043876" cy="1107996"/>
          </a:xfrm>
          <a:prstGeom prst="rect">
            <a:avLst/>
          </a:prstGeom>
          <a:noFill/>
        </p:spPr>
        <p:txBody>
          <a:bodyPr wrap="none" rtlCol="0">
            <a:spAutoFit/>
          </a:bodyPr>
          <a:lstStyle/>
          <a:p>
            <a:r>
              <a:rPr lang="en-US" sz="6600" dirty="0">
                <a:solidFill>
                  <a:schemeClr val="bg1"/>
                </a:solidFill>
              </a:rPr>
              <a:t>$5</a:t>
            </a:r>
          </a:p>
        </p:txBody>
      </p:sp>
    </p:spTree>
    <p:extLst>
      <p:ext uri="{BB962C8B-B14F-4D97-AF65-F5344CB8AC3E}">
        <p14:creationId xmlns:p14="http://schemas.microsoft.com/office/powerpoint/2010/main" val="108663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59460" y="1627257"/>
            <a:ext cx="704039" cy="707886"/>
          </a:xfrm>
          <a:prstGeom prst="rect">
            <a:avLst/>
          </a:prstGeom>
          <a:noFill/>
        </p:spPr>
        <p:txBody>
          <a:bodyPr wrap="none" rtlCol="0">
            <a:spAutoFit/>
          </a:bodyPr>
          <a:lstStyle/>
          <a:p>
            <a:r>
              <a:rPr lang="en-US" sz="4000" dirty="0">
                <a:solidFill>
                  <a:schemeClr val="bg1"/>
                </a:solidFill>
              </a:rPr>
              <a:t>$0</a:t>
            </a:r>
          </a:p>
        </p:txBody>
      </p:sp>
      <p:sp>
        <p:nvSpPr>
          <p:cNvPr id="10" name="TextBox 9"/>
          <p:cNvSpPr txBox="1"/>
          <p:nvPr/>
        </p:nvSpPr>
        <p:spPr>
          <a:xfrm>
            <a:off x="4007060" y="5334000"/>
            <a:ext cx="963725" cy="707886"/>
          </a:xfrm>
          <a:prstGeom prst="rect">
            <a:avLst/>
          </a:prstGeom>
          <a:noFill/>
        </p:spPr>
        <p:txBody>
          <a:bodyPr wrap="none" rtlCol="0">
            <a:spAutoFit/>
          </a:bodyPr>
          <a:lstStyle/>
          <a:p>
            <a:r>
              <a:rPr lang="en-US" sz="4000" dirty="0">
                <a:solidFill>
                  <a:schemeClr val="bg1"/>
                </a:solidFill>
              </a:rPr>
              <a:t>$34</a:t>
            </a:r>
          </a:p>
        </p:txBody>
      </p:sp>
      <p:pic>
        <p:nvPicPr>
          <p:cNvPr id="3" name="Content Placeholder 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581400" y="2427754"/>
            <a:ext cx="1841920" cy="2870854"/>
          </a:xfrm>
        </p:spPr>
      </p:pic>
      <p:sp>
        <p:nvSpPr>
          <p:cNvPr id="9" name="Title 5"/>
          <p:cNvSpPr>
            <a:spLocks noGrp="1"/>
          </p:cNvSpPr>
          <p:nvPr>
            <p:ph type="title"/>
          </p:nvPr>
        </p:nvSpPr>
        <p:spPr>
          <a:xfrm>
            <a:off x="457200" y="274638"/>
            <a:ext cx="8229600" cy="1143000"/>
          </a:xfrm>
        </p:spPr>
        <p:txBody>
          <a:bodyPr>
            <a:noAutofit/>
          </a:bodyPr>
          <a:lstStyle/>
          <a:p>
            <a:r>
              <a:rPr lang="en-US" sz="2600" dirty="0">
                <a:solidFill>
                  <a:schemeClr val="bg1"/>
                </a:solidFill>
              </a:rPr>
              <a:t>How about if you chose the option </a:t>
            </a:r>
            <a:br>
              <a:rPr lang="en-US" sz="2600" dirty="0">
                <a:solidFill>
                  <a:schemeClr val="bg1"/>
                </a:solidFill>
              </a:rPr>
            </a:br>
            <a:r>
              <a:rPr lang="en-US" sz="2600" dirty="0">
                <a:solidFill>
                  <a:schemeClr val="bg1"/>
                </a:solidFill>
              </a:rPr>
              <a:t>on the RIGHT?</a:t>
            </a:r>
          </a:p>
        </p:txBody>
      </p:sp>
      <p:sp>
        <p:nvSpPr>
          <p:cNvPr id="7" name="TextBox 6">
            <a:extLst>
              <a:ext uri="{FF2B5EF4-FFF2-40B4-BE49-F238E27FC236}">
                <a16:creationId xmlns:a16="http://schemas.microsoft.com/office/drawing/2014/main" id="{5D749126-2B74-4350-A51F-0E399E8F198D}"/>
              </a:ext>
            </a:extLst>
          </p:cNvPr>
          <p:cNvSpPr txBox="1"/>
          <p:nvPr/>
        </p:nvSpPr>
        <p:spPr>
          <a:xfrm>
            <a:off x="1828800" y="3309183"/>
            <a:ext cx="1043876" cy="1107996"/>
          </a:xfrm>
          <a:prstGeom prst="rect">
            <a:avLst/>
          </a:prstGeom>
          <a:noFill/>
        </p:spPr>
        <p:txBody>
          <a:bodyPr wrap="none" rtlCol="0">
            <a:spAutoFit/>
          </a:bodyPr>
          <a:lstStyle/>
          <a:p>
            <a:r>
              <a:rPr lang="en-US" sz="6600" dirty="0">
                <a:solidFill>
                  <a:schemeClr val="bg1"/>
                </a:solidFill>
              </a:rPr>
              <a:t>$5</a:t>
            </a:r>
          </a:p>
        </p:txBody>
      </p:sp>
    </p:spTree>
    <p:extLst>
      <p:ext uri="{BB962C8B-B14F-4D97-AF65-F5344CB8AC3E}">
        <p14:creationId xmlns:p14="http://schemas.microsoft.com/office/powerpoint/2010/main" val="662252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59460" y="1627257"/>
            <a:ext cx="704039" cy="707886"/>
          </a:xfrm>
          <a:prstGeom prst="rect">
            <a:avLst/>
          </a:prstGeom>
          <a:noFill/>
        </p:spPr>
        <p:txBody>
          <a:bodyPr wrap="none" rtlCol="0">
            <a:spAutoFit/>
          </a:bodyPr>
          <a:lstStyle/>
          <a:p>
            <a:r>
              <a:rPr lang="en-US" sz="4000" dirty="0">
                <a:solidFill>
                  <a:schemeClr val="bg1"/>
                </a:solidFill>
              </a:rPr>
              <a:t>$0</a:t>
            </a:r>
          </a:p>
        </p:txBody>
      </p:sp>
      <p:sp>
        <p:nvSpPr>
          <p:cNvPr id="10" name="TextBox 9"/>
          <p:cNvSpPr txBox="1"/>
          <p:nvPr/>
        </p:nvSpPr>
        <p:spPr>
          <a:xfrm>
            <a:off x="4007060" y="5334000"/>
            <a:ext cx="963725" cy="707886"/>
          </a:xfrm>
          <a:prstGeom prst="rect">
            <a:avLst/>
          </a:prstGeom>
          <a:noFill/>
        </p:spPr>
        <p:txBody>
          <a:bodyPr wrap="none" rtlCol="0">
            <a:spAutoFit/>
          </a:bodyPr>
          <a:lstStyle/>
          <a:p>
            <a:r>
              <a:rPr lang="en-US" sz="4000" dirty="0">
                <a:solidFill>
                  <a:schemeClr val="bg1"/>
                </a:solidFill>
              </a:rPr>
              <a:t>$34</a:t>
            </a:r>
          </a:p>
        </p:txBody>
      </p:sp>
      <p:pic>
        <p:nvPicPr>
          <p:cNvPr id="3" name="Content Placeholder 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581400" y="2427754"/>
            <a:ext cx="1841920" cy="2870854"/>
          </a:xfrm>
        </p:spPr>
      </p:pic>
      <p:sp>
        <p:nvSpPr>
          <p:cNvPr id="9" name="Title 5"/>
          <p:cNvSpPr>
            <a:spLocks noGrp="1"/>
          </p:cNvSpPr>
          <p:nvPr>
            <p:ph type="title"/>
          </p:nvPr>
        </p:nvSpPr>
        <p:spPr>
          <a:xfrm>
            <a:off x="457200" y="274638"/>
            <a:ext cx="8229600" cy="1143000"/>
          </a:xfrm>
        </p:spPr>
        <p:txBody>
          <a:bodyPr>
            <a:noAutofit/>
          </a:bodyPr>
          <a:lstStyle/>
          <a:p>
            <a:r>
              <a:rPr lang="en-US" sz="2600" dirty="0">
                <a:solidFill>
                  <a:schemeClr val="bg1"/>
                </a:solidFill>
              </a:rPr>
              <a:t>How about if you chose the option </a:t>
            </a:r>
            <a:br>
              <a:rPr lang="en-US" sz="2600" dirty="0">
                <a:solidFill>
                  <a:schemeClr val="bg1"/>
                </a:solidFill>
              </a:rPr>
            </a:br>
            <a:r>
              <a:rPr lang="en-US" sz="2600" dirty="0">
                <a:solidFill>
                  <a:schemeClr val="bg1"/>
                </a:solidFill>
              </a:rPr>
              <a:t>on the RIGHT?</a:t>
            </a:r>
          </a:p>
        </p:txBody>
      </p:sp>
      <p:sp>
        <p:nvSpPr>
          <p:cNvPr id="7" name="Title 5"/>
          <p:cNvSpPr txBox="1">
            <a:spLocks/>
          </p:cNvSpPr>
          <p:nvPr/>
        </p:nvSpPr>
        <p:spPr>
          <a:xfrm>
            <a:off x="76200" y="5791200"/>
            <a:ext cx="90678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dirty="0">
                <a:solidFill>
                  <a:srgbClr val="FF0000"/>
                </a:solidFill>
              </a:rPr>
              <a:t>The correct answer is: You will have to play this lottery to find out. If you pull out a blue chip, you get $34. If you pull out a red chip, you get $0.</a:t>
            </a:r>
          </a:p>
        </p:txBody>
      </p:sp>
      <p:sp>
        <p:nvSpPr>
          <p:cNvPr id="12" name="TextBox 11">
            <a:extLst>
              <a:ext uri="{FF2B5EF4-FFF2-40B4-BE49-F238E27FC236}">
                <a16:creationId xmlns:a16="http://schemas.microsoft.com/office/drawing/2014/main" id="{E38D7277-7C96-40FD-B8CF-A7E3737179A6}"/>
              </a:ext>
            </a:extLst>
          </p:cNvPr>
          <p:cNvSpPr txBox="1"/>
          <p:nvPr/>
        </p:nvSpPr>
        <p:spPr>
          <a:xfrm>
            <a:off x="1828800" y="3309183"/>
            <a:ext cx="1043876" cy="1107996"/>
          </a:xfrm>
          <a:prstGeom prst="rect">
            <a:avLst/>
          </a:prstGeom>
          <a:noFill/>
        </p:spPr>
        <p:txBody>
          <a:bodyPr wrap="none" rtlCol="0">
            <a:spAutoFit/>
          </a:bodyPr>
          <a:lstStyle/>
          <a:p>
            <a:r>
              <a:rPr lang="en-US" sz="6600" dirty="0">
                <a:solidFill>
                  <a:schemeClr val="bg1"/>
                </a:solidFill>
              </a:rPr>
              <a:t>$5</a:t>
            </a:r>
          </a:p>
        </p:txBody>
      </p:sp>
    </p:spTree>
    <p:extLst>
      <p:ext uri="{BB962C8B-B14F-4D97-AF65-F5344CB8AC3E}">
        <p14:creationId xmlns:p14="http://schemas.microsoft.com/office/powerpoint/2010/main" val="3075152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5"/>
          <p:cNvSpPr>
            <a:spLocks noGrp="1"/>
          </p:cNvSpPr>
          <p:nvPr>
            <p:ph type="title"/>
          </p:nvPr>
        </p:nvSpPr>
        <p:spPr/>
        <p:txBody>
          <a:bodyPr>
            <a:noAutofit/>
          </a:bodyPr>
          <a:lstStyle/>
          <a:p>
            <a:r>
              <a:rPr lang="en-US" sz="2400" dirty="0">
                <a:solidFill>
                  <a:schemeClr val="bg1"/>
                </a:solidFill>
              </a:rPr>
              <a:t>From which lottery are you more likely to pull out a blue chip? </a:t>
            </a:r>
            <a:br>
              <a:rPr lang="en-US" sz="2400" dirty="0">
                <a:solidFill>
                  <a:schemeClr val="bg1"/>
                </a:solidFill>
              </a:rPr>
            </a:br>
            <a:r>
              <a:rPr lang="en-US" sz="2400" dirty="0">
                <a:solidFill>
                  <a:schemeClr val="bg1"/>
                </a:solidFill>
              </a:rPr>
              <a:t>LEFT or RIGHT?</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49188" y="2345185"/>
            <a:ext cx="1854623" cy="3035992"/>
          </a:xfrm>
        </p:spPr>
      </p:pic>
      <p:pic>
        <p:nvPicPr>
          <p:cNvPr id="11"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1577" y="2356316"/>
            <a:ext cx="1854623" cy="2997883"/>
          </a:xfrm>
          <a:prstGeom prst="rect">
            <a:avLst/>
          </a:prstGeom>
        </p:spPr>
      </p:pic>
      <p:sp>
        <p:nvSpPr>
          <p:cNvPr id="12" name="TextBox 11"/>
          <p:cNvSpPr txBox="1"/>
          <p:nvPr/>
        </p:nvSpPr>
        <p:spPr>
          <a:xfrm>
            <a:off x="6231213" y="1619333"/>
            <a:ext cx="1120820" cy="707886"/>
          </a:xfrm>
          <a:prstGeom prst="rect">
            <a:avLst/>
          </a:prstGeom>
          <a:noFill/>
        </p:spPr>
        <p:txBody>
          <a:bodyPr wrap="none" rtlCol="0">
            <a:spAutoFit/>
          </a:bodyPr>
          <a:lstStyle/>
          <a:p>
            <a:r>
              <a:rPr lang="en-US" sz="4000" dirty="0">
                <a:solidFill>
                  <a:schemeClr val="bg1"/>
                </a:solidFill>
              </a:rPr>
              <a:t>-$20</a:t>
            </a:r>
          </a:p>
        </p:txBody>
      </p:sp>
      <p:sp>
        <p:nvSpPr>
          <p:cNvPr id="13" name="TextBox 12"/>
          <p:cNvSpPr txBox="1"/>
          <p:nvPr/>
        </p:nvSpPr>
        <p:spPr>
          <a:xfrm>
            <a:off x="6414699" y="5334000"/>
            <a:ext cx="704039" cy="707886"/>
          </a:xfrm>
          <a:prstGeom prst="rect">
            <a:avLst/>
          </a:prstGeom>
          <a:noFill/>
        </p:spPr>
        <p:txBody>
          <a:bodyPr wrap="none" rtlCol="0">
            <a:spAutoFit/>
          </a:bodyPr>
          <a:lstStyle/>
          <a:p>
            <a:r>
              <a:rPr lang="en-US" sz="4000" dirty="0">
                <a:solidFill>
                  <a:schemeClr val="bg1"/>
                </a:solidFill>
              </a:rPr>
              <a:t>$0</a:t>
            </a:r>
          </a:p>
        </p:txBody>
      </p:sp>
      <p:sp>
        <p:nvSpPr>
          <p:cNvPr id="14" name="TextBox 13"/>
          <p:cNvSpPr txBox="1"/>
          <p:nvPr/>
        </p:nvSpPr>
        <p:spPr>
          <a:xfrm>
            <a:off x="2115361" y="1619333"/>
            <a:ext cx="704039" cy="707886"/>
          </a:xfrm>
          <a:prstGeom prst="rect">
            <a:avLst/>
          </a:prstGeom>
          <a:noFill/>
        </p:spPr>
        <p:txBody>
          <a:bodyPr wrap="none" rtlCol="0">
            <a:spAutoFit/>
          </a:bodyPr>
          <a:lstStyle/>
          <a:p>
            <a:r>
              <a:rPr lang="en-US" sz="4000" dirty="0">
                <a:solidFill>
                  <a:schemeClr val="bg1"/>
                </a:solidFill>
              </a:rPr>
              <a:t>$0</a:t>
            </a:r>
          </a:p>
        </p:txBody>
      </p:sp>
      <p:sp>
        <p:nvSpPr>
          <p:cNvPr id="15" name="TextBox 14"/>
          <p:cNvSpPr txBox="1"/>
          <p:nvPr/>
        </p:nvSpPr>
        <p:spPr>
          <a:xfrm>
            <a:off x="2008075" y="5388114"/>
            <a:ext cx="1120820" cy="707886"/>
          </a:xfrm>
          <a:prstGeom prst="rect">
            <a:avLst/>
          </a:prstGeom>
          <a:noFill/>
        </p:spPr>
        <p:txBody>
          <a:bodyPr wrap="none" rtlCol="0">
            <a:spAutoFit/>
          </a:bodyPr>
          <a:lstStyle/>
          <a:p>
            <a:r>
              <a:rPr lang="en-US" sz="4000" dirty="0">
                <a:solidFill>
                  <a:schemeClr val="bg1"/>
                </a:solidFill>
              </a:rPr>
              <a:t>-$50</a:t>
            </a:r>
          </a:p>
        </p:txBody>
      </p:sp>
    </p:spTree>
    <p:extLst>
      <p:ext uri="{BB962C8B-B14F-4D97-AF65-F5344CB8AC3E}">
        <p14:creationId xmlns:p14="http://schemas.microsoft.com/office/powerpoint/2010/main" val="90947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5"/>
          <p:cNvSpPr>
            <a:spLocks noGrp="1"/>
          </p:cNvSpPr>
          <p:nvPr>
            <p:ph type="title"/>
          </p:nvPr>
        </p:nvSpPr>
        <p:spPr/>
        <p:txBody>
          <a:bodyPr>
            <a:noAutofit/>
          </a:bodyPr>
          <a:lstStyle/>
          <a:p>
            <a:r>
              <a:rPr lang="en-US" sz="2400" dirty="0">
                <a:solidFill>
                  <a:schemeClr val="bg1"/>
                </a:solidFill>
              </a:rPr>
              <a:t>From which lottery are you more likely to pull out a blue chip? </a:t>
            </a:r>
            <a:br>
              <a:rPr lang="en-US" sz="2400" dirty="0">
                <a:solidFill>
                  <a:schemeClr val="bg1"/>
                </a:solidFill>
              </a:rPr>
            </a:br>
            <a:r>
              <a:rPr lang="en-US" sz="2400" dirty="0">
                <a:solidFill>
                  <a:schemeClr val="bg1"/>
                </a:solidFill>
              </a:rPr>
              <a:t>LEFT or RIGHT?</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49188" y="2345185"/>
            <a:ext cx="1854623" cy="3035992"/>
          </a:xfrm>
        </p:spPr>
      </p:pic>
      <p:pic>
        <p:nvPicPr>
          <p:cNvPr id="11"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1577" y="2356316"/>
            <a:ext cx="1854623" cy="2997883"/>
          </a:xfrm>
          <a:prstGeom prst="rect">
            <a:avLst/>
          </a:prstGeom>
        </p:spPr>
      </p:pic>
      <p:sp>
        <p:nvSpPr>
          <p:cNvPr id="12" name="TextBox 11"/>
          <p:cNvSpPr txBox="1"/>
          <p:nvPr/>
        </p:nvSpPr>
        <p:spPr>
          <a:xfrm>
            <a:off x="6231213" y="1619333"/>
            <a:ext cx="1120820" cy="707886"/>
          </a:xfrm>
          <a:prstGeom prst="rect">
            <a:avLst/>
          </a:prstGeom>
          <a:noFill/>
        </p:spPr>
        <p:txBody>
          <a:bodyPr wrap="none" rtlCol="0">
            <a:spAutoFit/>
          </a:bodyPr>
          <a:lstStyle/>
          <a:p>
            <a:r>
              <a:rPr lang="en-US" sz="4000" dirty="0">
                <a:solidFill>
                  <a:schemeClr val="bg1"/>
                </a:solidFill>
              </a:rPr>
              <a:t>-$20</a:t>
            </a:r>
          </a:p>
        </p:txBody>
      </p:sp>
      <p:sp>
        <p:nvSpPr>
          <p:cNvPr id="13" name="TextBox 12"/>
          <p:cNvSpPr txBox="1"/>
          <p:nvPr/>
        </p:nvSpPr>
        <p:spPr>
          <a:xfrm>
            <a:off x="6414699" y="5334000"/>
            <a:ext cx="704039" cy="707886"/>
          </a:xfrm>
          <a:prstGeom prst="rect">
            <a:avLst/>
          </a:prstGeom>
          <a:noFill/>
        </p:spPr>
        <p:txBody>
          <a:bodyPr wrap="none" rtlCol="0">
            <a:spAutoFit/>
          </a:bodyPr>
          <a:lstStyle/>
          <a:p>
            <a:r>
              <a:rPr lang="en-US" sz="4000" dirty="0">
                <a:solidFill>
                  <a:schemeClr val="bg1"/>
                </a:solidFill>
              </a:rPr>
              <a:t>$0</a:t>
            </a:r>
          </a:p>
        </p:txBody>
      </p:sp>
      <p:sp>
        <p:nvSpPr>
          <p:cNvPr id="14" name="TextBox 13"/>
          <p:cNvSpPr txBox="1"/>
          <p:nvPr/>
        </p:nvSpPr>
        <p:spPr>
          <a:xfrm>
            <a:off x="2115361" y="1619333"/>
            <a:ext cx="704039" cy="707886"/>
          </a:xfrm>
          <a:prstGeom prst="rect">
            <a:avLst/>
          </a:prstGeom>
          <a:noFill/>
        </p:spPr>
        <p:txBody>
          <a:bodyPr wrap="none" rtlCol="0">
            <a:spAutoFit/>
          </a:bodyPr>
          <a:lstStyle/>
          <a:p>
            <a:r>
              <a:rPr lang="en-US" sz="4000" dirty="0">
                <a:solidFill>
                  <a:schemeClr val="bg1"/>
                </a:solidFill>
              </a:rPr>
              <a:t>$0</a:t>
            </a:r>
          </a:p>
        </p:txBody>
      </p:sp>
      <p:sp>
        <p:nvSpPr>
          <p:cNvPr id="15" name="TextBox 14"/>
          <p:cNvSpPr txBox="1"/>
          <p:nvPr/>
        </p:nvSpPr>
        <p:spPr>
          <a:xfrm>
            <a:off x="2008075" y="5388114"/>
            <a:ext cx="1120820" cy="707886"/>
          </a:xfrm>
          <a:prstGeom prst="rect">
            <a:avLst/>
          </a:prstGeom>
          <a:noFill/>
        </p:spPr>
        <p:txBody>
          <a:bodyPr wrap="none" rtlCol="0">
            <a:spAutoFit/>
          </a:bodyPr>
          <a:lstStyle/>
          <a:p>
            <a:r>
              <a:rPr lang="en-US" sz="4000" dirty="0">
                <a:solidFill>
                  <a:schemeClr val="bg1"/>
                </a:solidFill>
              </a:rPr>
              <a:t>-$50</a:t>
            </a:r>
          </a:p>
        </p:txBody>
      </p:sp>
      <p:sp>
        <p:nvSpPr>
          <p:cNvPr id="10" name="Title 5"/>
          <p:cNvSpPr txBox="1">
            <a:spLocks/>
          </p:cNvSpPr>
          <p:nvPr/>
        </p:nvSpPr>
        <p:spPr>
          <a:xfrm>
            <a:off x="396679" y="5687943"/>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600" dirty="0">
                <a:solidFill>
                  <a:srgbClr val="FF0000"/>
                </a:solidFill>
              </a:rPr>
              <a:t>The correct answer is: RIGHT</a:t>
            </a:r>
          </a:p>
        </p:txBody>
      </p:sp>
    </p:spTree>
    <p:extLst>
      <p:ext uri="{BB962C8B-B14F-4D97-AF65-F5344CB8AC3E}">
        <p14:creationId xmlns:p14="http://schemas.microsoft.com/office/powerpoint/2010/main" val="42101823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5"/>
          <p:cNvSpPr>
            <a:spLocks noGrp="1"/>
          </p:cNvSpPr>
          <p:nvPr>
            <p:ph type="title"/>
          </p:nvPr>
        </p:nvSpPr>
        <p:spPr/>
        <p:txBody>
          <a:bodyPr>
            <a:noAutofit/>
          </a:bodyPr>
          <a:lstStyle/>
          <a:p>
            <a:r>
              <a:rPr lang="en-US" sz="2400" dirty="0">
                <a:solidFill>
                  <a:schemeClr val="bg1"/>
                </a:solidFill>
              </a:rPr>
              <a:t>From which lottery are you more likely to get $0? </a:t>
            </a:r>
            <a:br>
              <a:rPr lang="en-US" sz="2400" dirty="0">
                <a:solidFill>
                  <a:schemeClr val="bg1"/>
                </a:solidFill>
              </a:rPr>
            </a:br>
            <a:r>
              <a:rPr lang="en-US" sz="2400" dirty="0">
                <a:solidFill>
                  <a:schemeClr val="bg1"/>
                </a:solidFill>
              </a:rPr>
              <a:t>LEFT or RIGHT?</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49188" y="2345185"/>
            <a:ext cx="1854623" cy="3035992"/>
          </a:xfrm>
        </p:spPr>
      </p:pic>
      <p:pic>
        <p:nvPicPr>
          <p:cNvPr id="11"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1577" y="2356316"/>
            <a:ext cx="1854623" cy="2997883"/>
          </a:xfrm>
          <a:prstGeom prst="rect">
            <a:avLst/>
          </a:prstGeom>
        </p:spPr>
      </p:pic>
      <p:sp>
        <p:nvSpPr>
          <p:cNvPr id="12" name="TextBox 11"/>
          <p:cNvSpPr txBox="1"/>
          <p:nvPr/>
        </p:nvSpPr>
        <p:spPr>
          <a:xfrm>
            <a:off x="6231213" y="1619333"/>
            <a:ext cx="963725" cy="707886"/>
          </a:xfrm>
          <a:prstGeom prst="rect">
            <a:avLst/>
          </a:prstGeom>
          <a:noFill/>
        </p:spPr>
        <p:txBody>
          <a:bodyPr wrap="none" rtlCol="0">
            <a:spAutoFit/>
          </a:bodyPr>
          <a:lstStyle/>
          <a:p>
            <a:r>
              <a:rPr lang="en-US" sz="4000" dirty="0">
                <a:solidFill>
                  <a:schemeClr val="bg1"/>
                </a:solidFill>
              </a:rPr>
              <a:t>$20</a:t>
            </a:r>
          </a:p>
        </p:txBody>
      </p:sp>
      <p:sp>
        <p:nvSpPr>
          <p:cNvPr id="13" name="TextBox 12"/>
          <p:cNvSpPr txBox="1"/>
          <p:nvPr/>
        </p:nvSpPr>
        <p:spPr>
          <a:xfrm>
            <a:off x="6414699" y="5334000"/>
            <a:ext cx="704039" cy="707886"/>
          </a:xfrm>
          <a:prstGeom prst="rect">
            <a:avLst/>
          </a:prstGeom>
          <a:noFill/>
        </p:spPr>
        <p:txBody>
          <a:bodyPr wrap="none" rtlCol="0">
            <a:spAutoFit/>
          </a:bodyPr>
          <a:lstStyle/>
          <a:p>
            <a:r>
              <a:rPr lang="en-US" sz="4000" dirty="0">
                <a:solidFill>
                  <a:schemeClr val="bg1"/>
                </a:solidFill>
              </a:rPr>
              <a:t>$0</a:t>
            </a:r>
          </a:p>
        </p:txBody>
      </p:sp>
      <p:sp>
        <p:nvSpPr>
          <p:cNvPr id="14" name="TextBox 13"/>
          <p:cNvSpPr txBox="1"/>
          <p:nvPr/>
        </p:nvSpPr>
        <p:spPr>
          <a:xfrm>
            <a:off x="2115361" y="1619333"/>
            <a:ext cx="704039" cy="707886"/>
          </a:xfrm>
          <a:prstGeom prst="rect">
            <a:avLst/>
          </a:prstGeom>
          <a:noFill/>
        </p:spPr>
        <p:txBody>
          <a:bodyPr wrap="none" rtlCol="0">
            <a:spAutoFit/>
          </a:bodyPr>
          <a:lstStyle/>
          <a:p>
            <a:r>
              <a:rPr lang="en-US" sz="4000" dirty="0">
                <a:solidFill>
                  <a:schemeClr val="bg1"/>
                </a:solidFill>
              </a:rPr>
              <a:t>$0</a:t>
            </a:r>
          </a:p>
        </p:txBody>
      </p:sp>
      <p:sp>
        <p:nvSpPr>
          <p:cNvPr id="15" name="TextBox 14"/>
          <p:cNvSpPr txBox="1"/>
          <p:nvPr/>
        </p:nvSpPr>
        <p:spPr>
          <a:xfrm>
            <a:off x="2008075" y="5388114"/>
            <a:ext cx="963725" cy="707886"/>
          </a:xfrm>
          <a:prstGeom prst="rect">
            <a:avLst/>
          </a:prstGeom>
          <a:noFill/>
        </p:spPr>
        <p:txBody>
          <a:bodyPr wrap="none" rtlCol="0">
            <a:spAutoFit/>
          </a:bodyPr>
          <a:lstStyle/>
          <a:p>
            <a:r>
              <a:rPr lang="en-US" sz="4000" dirty="0">
                <a:solidFill>
                  <a:schemeClr val="bg1"/>
                </a:solidFill>
              </a:rPr>
              <a:t>$50</a:t>
            </a:r>
          </a:p>
        </p:txBody>
      </p:sp>
    </p:spTree>
    <p:extLst>
      <p:ext uri="{BB962C8B-B14F-4D97-AF65-F5344CB8AC3E}">
        <p14:creationId xmlns:p14="http://schemas.microsoft.com/office/powerpoint/2010/main" val="9298020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5"/>
          <p:cNvSpPr>
            <a:spLocks noGrp="1"/>
          </p:cNvSpPr>
          <p:nvPr>
            <p:ph type="title"/>
          </p:nvPr>
        </p:nvSpPr>
        <p:spPr/>
        <p:txBody>
          <a:bodyPr>
            <a:noAutofit/>
          </a:bodyPr>
          <a:lstStyle/>
          <a:p>
            <a:r>
              <a:rPr lang="en-US" sz="2400" dirty="0">
                <a:solidFill>
                  <a:schemeClr val="bg1"/>
                </a:solidFill>
              </a:rPr>
              <a:t>From which lottery are you more likely to get $0? </a:t>
            </a:r>
            <a:br>
              <a:rPr lang="en-US" sz="2400" dirty="0">
                <a:solidFill>
                  <a:schemeClr val="bg1"/>
                </a:solidFill>
              </a:rPr>
            </a:br>
            <a:r>
              <a:rPr lang="en-US" sz="2400" dirty="0">
                <a:solidFill>
                  <a:schemeClr val="bg1"/>
                </a:solidFill>
              </a:rPr>
              <a:t>LEFT or RIGHT?</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49188" y="2345185"/>
            <a:ext cx="1854623" cy="3035992"/>
          </a:xfrm>
        </p:spPr>
      </p:pic>
      <p:pic>
        <p:nvPicPr>
          <p:cNvPr id="11"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1577" y="2356316"/>
            <a:ext cx="1854623" cy="2997883"/>
          </a:xfrm>
          <a:prstGeom prst="rect">
            <a:avLst/>
          </a:prstGeom>
        </p:spPr>
      </p:pic>
      <p:sp>
        <p:nvSpPr>
          <p:cNvPr id="12" name="TextBox 11"/>
          <p:cNvSpPr txBox="1"/>
          <p:nvPr/>
        </p:nvSpPr>
        <p:spPr>
          <a:xfrm>
            <a:off x="6231213" y="1619333"/>
            <a:ext cx="963725" cy="707886"/>
          </a:xfrm>
          <a:prstGeom prst="rect">
            <a:avLst/>
          </a:prstGeom>
          <a:noFill/>
        </p:spPr>
        <p:txBody>
          <a:bodyPr wrap="none" rtlCol="0">
            <a:spAutoFit/>
          </a:bodyPr>
          <a:lstStyle/>
          <a:p>
            <a:r>
              <a:rPr lang="en-US" sz="4000" dirty="0">
                <a:solidFill>
                  <a:schemeClr val="bg1"/>
                </a:solidFill>
              </a:rPr>
              <a:t>$20</a:t>
            </a:r>
          </a:p>
        </p:txBody>
      </p:sp>
      <p:sp>
        <p:nvSpPr>
          <p:cNvPr id="13" name="TextBox 12"/>
          <p:cNvSpPr txBox="1"/>
          <p:nvPr/>
        </p:nvSpPr>
        <p:spPr>
          <a:xfrm>
            <a:off x="6414699" y="5334000"/>
            <a:ext cx="704039" cy="707886"/>
          </a:xfrm>
          <a:prstGeom prst="rect">
            <a:avLst/>
          </a:prstGeom>
          <a:noFill/>
        </p:spPr>
        <p:txBody>
          <a:bodyPr wrap="none" rtlCol="0">
            <a:spAutoFit/>
          </a:bodyPr>
          <a:lstStyle/>
          <a:p>
            <a:r>
              <a:rPr lang="en-US" sz="4000" dirty="0">
                <a:solidFill>
                  <a:schemeClr val="bg1"/>
                </a:solidFill>
              </a:rPr>
              <a:t>$0</a:t>
            </a:r>
          </a:p>
        </p:txBody>
      </p:sp>
      <p:sp>
        <p:nvSpPr>
          <p:cNvPr id="14" name="TextBox 13"/>
          <p:cNvSpPr txBox="1"/>
          <p:nvPr/>
        </p:nvSpPr>
        <p:spPr>
          <a:xfrm>
            <a:off x="2115361" y="1619333"/>
            <a:ext cx="704039" cy="707886"/>
          </a:xfrm>
          <a:prstGeom prst="rect">
            <a:avLst/>
          </a:prstGeom>
          <a:noFill/>
        </p:spPr>
        <p:txBody>
          <a:bodyPr wrap="none" rtlCol="0">
            <a:spAutoFit/>
          </a:bodyPr>
          <a:lstStyle/>
          <a:p>
            <a:r>
              <a:rPr lang="en-US" sz="4000" dirty="0">
                <a:solidFill>
                  <a:schemeClr val="bg1"/>
                </a:solidFill>
              </a:rPr>
              <a:t>$0</a:t>
            </a:r>
          </a:p>
        </p:txBody>
      </p:sp>
      <p:sp>
        <p:nvSpPr>
          <p:cNvPr id="15" name="TextBox 14"/>
          <p:cNvSpPr txBox="1"/>
          <p:nvPr/>
        </p:nvSpPr>
        <p:spPr>
          <a:xfrm>
            <a:off x="2008075" y="5388114"/>
            <a:ext cx="963725" cy="707886"/>
          </a:xfrm>
          <a:prstGeom prst="rect">
            <a:avLst/>
          </a:prstGeom>
          <a:noFill/>
        </p:spPr>
        <p:txBody>
          <a:bodyPr wrap="none" rtlCol="0">
            <a:spAutoFit/>
          </a:bodyPr>
          <a:lstStyle/>
          <a:p>
            <a:r>
              <a:rPr lang="en-US" sz="4000" dirty="0">
                <a:solidFill>
                  <a:schemeClr val="bg1"/>
                </a:solidFill>
              </a:rPr>
              <a:t>$50</a:t>
            </a:r>
          </a:p>
        </p:txBody>
      </p:sp>
      <p:sp>
        <p:nvSpPr>
          <p:cNvPr id="10" name="Title 5"/>
          <p:cNvSpPr txBox="1">
            <a:spLocks/>
          </p:cNvSpPr>
          <p:nvPr/>
        </p:nvSpPr>
        <p:spPr>
          <a:xfrm>
            <a:off x="396679" y="5687943"/>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600" dirty="0">
                <a:solidFill>
                  <a:srgbClr val="FF0000"/>
                </a:solidFill>
              </a:rPr>
              <a:t>The correct answer is: RIGHT</a:t>
            </a:r>
          </a:p>
        </p:txBody>
      </p:sp>
    </p:spTree>
    <p:extLst>
      <p:ext uri="{BB962C8B-B14F-4D97-AF65-F5344CB8AC3E}">
        <p14:creationId xmlns:p14="http://schemas.microsoft.com/office/powerpoint/2010/main" val="3611006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b="1" dirty="0">
                <a:solidFill>
                  <a:srgbClr val="FFFF00"/>
                </a:solidFill>
              </a:rPr>
              <a:t>Understanding lottery display</a:t>
            </a:r>
          </a:p>
        </p:txBody>
      </p:sp>
    </p:spTree>
    <p:extLst>
      <p:ext uri="{BB962C8B-B14F-4D97-AF65-F5344CB8AC3E}">
        <p14:creationId xmlns:p14="http://schemas.microsoft.com/office/powerpoint/2010/main" val="24846072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5"/>
          <p:cNvSpPr>
            <a:spLocks noGrp="1"/>
          </p:cNvSpPr>
          <p:nvPr>
            <p:ph type="title"/>
          </p:nvPr>
        </p:nvSpPr>
        <p:spPr/>
        <p:txBody>
          <a:bodyPr>
            <a:noAutofit/>
          </a:bodyPr>
          <a:lstStyle/>
          <a:p>
            <a:r>
              <a:rPr lang="en-US" sz="2400" dirty="0">
                <a:solidFill>
                  <a:schemeClr val="bg1"/>
                </a:solidFill>
              </a:rPr>
              <a:t>From which lottery are you more likely to pull out a red chip? </a:t>
            </a:r>
            <a:br>
              <a:rPr lang="en-US" sz="2400" dirty="0">
                <a:solidFill>
                  <a:schemeClr val="bg1"/>
                </a:solidFill>
              </a:rPr>
            </a:br>
            <a:r>
              <a:rPr lang="en-US" sz="2400" dirty="0">
                <a:solidFill>
                  <a:schemeClr val="bg1"/>
                </a:solidFill>
              </a:rPr>
              <a:t>LEFT or RIGHT?</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48861" y="2344650"/>
            <a:ext cx="1855277" cy="3037063"/>
          </a:xfrm>
        </p:spPr>
      </p:pic>
      <p:sp>
        <p:nvSpPr>
          <p:cNvPr id="12" name="TextBox 11"/>
          <p:cNvSpPr txBox="1"/>
          <p:nvPr/>
        </p:nvSpPr>
        <p:spPr>
          <a:xfrm>
            <a:off x="6231213" y="1619333"/>
            <a:ext cx="963725" cy="707886"/>
          </a:xfrm>
          <a:prstGeom prst="rect">
            <a:avLst/>
          </a:prstGeom>
          <a:noFill/>
        </p:spPr>
        <p:txBody>
          <a:bodyPr wrap="none" rtlCol="0">
            <a:spAutoFit/>
          </a:bodyPr>
          <a:lstStyle/>
          <a:p>
            <a:r>
              <a:rPr lang="en-US" sz="4000" dirty="0">
                <a:solidFill>
                  <a:schemeClr val="bg1"/>
                </a:solidFill>
              </a:rPr>
              <a:t>$12</a:t>
            </a:r>
          </a:p>
        </p:txBody>
      </p:sp>
      <p:sp>
        <p:nvSpPr>
          <p:cNvPr id="13" name="TextBox 12"/>
          <p:cNvSpPr txBox="1"/>
          <p:nvPr/>
        </p:nvSpPr>
        <p:spPr>
          <a:xfrm>
            <a:off x="6414699" y="5334000"/>
            <a:ext cx="704039" cy="707886"/>
          </a:xfrm>
          <a:prstGeom prst="rect">
            <a:avLst/>
          </a:prstGeom>
          <a:noFill/>
        </p:spPr>
        <p:txBody>
          <a:bodyPr wrap="none" rtlCol="0">
            <a:spAutoFit/>
          </a:bodyPr>
          <a:lstStyle/>
          <a:p>
            <a:r>
              <a:rPr lang="en-US" sz="4000" dirty="0">
                <a:solidFill>
                  <a:schemeClr val="bg1"/>
                </a:solidFill>
              </a:rPr>
              <a:t>$0</a:t>
            </a:r>
          </a:p>
        </p:txBody>
      </p:sp>
      <p:sp>
        <p:nvSpPr>
          <p:cNvPr id="14" name="TextBox 13"/>
          <p:cNvSpPr txBox="1"/>
          <p:nvPr/>
        </p:nvSpPr>
        <p:spPr>
          <a:xfrm>
            <a:off x="1981200" y="1619333"/>
            <a:ext cx="963725" cy="707886"/>
          </a:xfrm>
          <a:prstGeom prst="rect">
            <a:avLst/>
          </a:prstGeom>
          <a:noFill/>
        </p:spPr>
        <p:txBody>
          <a:bodyPr wrap="none" rtlCol="0">
            <a:spAutoFit/>
          </a:bodyPr>
          <a:lstStyle/>
          <a:p>
            <a:r>
              <a:rPr lang="en-US" sz="4000" dirty="0">
                <a:solidFill>
                  <a:schemeClr val="bg1"/>
                </a:solidFill>
              </a:rPr>
              <a:t>$28</a:t>
            </a:r>
          </a:p>
        </p:txBody>
      </p:sp>
      <p:sp>
        <p:nvSpPr>
          <p:cNvPr id="15" name="TextBox 14"/>
          <p:cNvSpPr txBox="1"/>
          <p:nvPr/>
        </p:nvSpPr>
        <p:spPr>
          <a:xfrm>
            <a:off x="2115361" y="5388114"/>
            <a:ext cx="704039" cy="707886"/>
          </a:xfrm>
          <a:prstGeom prst="rect">
            <a:avLst/>
          </a:prstGeom>
          <a:noFill/>
        </p:spPr>
        <p:txBody>
          <a:bodyPr wrap="none" rtlCol="0">
            <a:spAutoFit/>
          </a:bodyPr>
          <a:lstStyle/>
          <a:p>
            <a:r>
              <a:rPr lang="en-US" sz="4000" dirty="0">
                <a:solidFill>
                  <a:schemeClr val="bg1"/>
                </a:solidFill>
              </a:rPr>
              <a:t>$0</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9406" y="2362200"/>
            <a:ext cx="1854623" cy="2997883"/>
          </a:xfrm>
          <a:prstGeom prst="rect">
            <a:avLst/>
          </a:prstGeom>
        </p:spPr>
      </p:pic>
    </p:spTree>
    <p:extLst>
      <p:ext uri="{BB962C8B-B14F-4D97-AF65-F5344CB8AC3E}">
        <p14:creationId xmlns:p14="http://schemas.microsoft.com/office/powerpoint/2010/main" val="27386390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5"/>
          <p:cNvSpPr>
            <a:spLocks noGrp="1"/>
          </p:cNvSpPr>
          <p:nvPr>
            <p:ph type="title"/>
          </p:nvPr>
        </p:nvSpPr>
        <p:spPr/>
        <p:txBody>
          <a:bodyPr>
            <a:noAutofit/>
          </a:bodyPr>
          <a:lstStyle/>
          <a:p>
            <a:r>
              <a:rPr lang="en-US" sz="2400" dirty="0">
                <a:solidFill>
                  <a:schemeClr val="bg1"/>
                </a:solidFill>
              </a:rPr>
              <a:t>From which lottery are you more likely to pull out a red chip? </a:t>
            </a:r>
            <a:br>
              <a:rPr lang="en-US" sz="2400" dirty="0">
                <a:solidFill>
                  <a:schemeClr val="bg1"/>
                </a:solidFill>
              </a:rPr>
            </a:br>
            <a:r>
              <a:rPr lang="en-US" sz="2400" dirty="0">
                <a:solidFill>
                  <a:schemeClr val="bg1"/>
                </a:solidFill>
              </a:rPr>
              <a:t>LEFT or RIGHT?</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48861" y="2344650"/>
            <a:ext cx="1855277" cy="3037063"/>
          </a:xfrm>
        </p:spPr>
      </p:pic>
      <p:sp>
        <p:nvSpPr>
          <p:cNvPr id="12" name="TextBox 11"/>
          <p:cNvSpPr txBox="1"/>
          <p:nvPr/>
        </p:nvSpPr>
        <p:spPr>
          <a:xfrm>
            <a:off x="6231213" y="1619333"/>
            <a:ext cx="963725" cy="707886"/>
          </a:xfrm>
          <a:prstGeom prst="rect">
            <a:avLst/>
          </a:prstGeom>
          <a:noFill/>
        </p:spPr>
        <p:txBody>
          <a:bodyPr wrap="none" rtlCol="0">
            <a:spAutoFit/>
          </a:bodyPr>
          <a:lstStyle/>
          <a:p>
            <a:r>
              <a:rPr lang="en-US" sz="4000" dirty="0">
                <a:solidFill>
                  <a:schemeClr val="bg1"/>
                </a:solidFill>
              </a:rPr>
              <a:t>$12</a:t>
            </a:r>
          </a:p>
        </p:txBody>
      </p:sp>
      <p:sp>
        <p:nvSpPr>
          <p:cNvPr id="13" name="TextBox 12"/>
          <p:cNvSpPr txBox="1"/>
          <p:nvPr/>
        </p:nvSpPr>
        <p:spPr>
          <a:xfrm>
            <a:off x="6414699" y="5334000"/>
            <a:ext cx="704039" cy="707886"/>
          </a:xfrm>
          <a:prstGeom prst="rect">
            <a:avLst/>
          </a:prstGeom>
          <a:noFill/>
        </p:spPr>
        <p:txBody>
          <a:bodyPr wrap="none" rtlCol="0">
            <a:spAutoFit/>
          </a:bodyPr>
          <a:lstStyle/>
          <a:p>
            <a:r>
              <a:rPr lang="en-US" sz="4000" dirty="0">
                <a:solidFill>
                  <a:schemeClr val="bg1"/>
                </a:solidFill>
              </a:rPr>
              <a:t>$0</a:t>
            </a:r>
          </a:p>
        </p:txBody>
      </p:sp>
      <p:sp>
        <p:nvSpPr>
          <p:cNvPr id="14" name="TextBox 13"/>
          <p:cNvSpPr txBox="1"/>
          <p:nvPr/>
        </p:nvSpPr>
        <p:spPr>
          <a:xfrm>
            <a:off x="1981200" y="1619333"/>
            <a:ext cx="963725" cy="707886"/>
          </a:xfrm>
          <a:prstGeom prst="rect">
            <a:avLst/>
          </a:prstGeom>
          <a:noFill/>
        </p:spPr>
        <p:txBody>
          <a:bodyPr wrap="none" rtlCol="0">
            <a:spAutoFit/>
          </a:bodyPr>
          <a:lstStyle/>
          <a:p>
            <a:r>
              <a:rPr lang="en-US" sz="4000" dirty="0">
                <a:solidFill>
                  <a:schemeClr val="bg1"/>
                </a:solidFill>
              </a:rPr>
              <a:t>$28</a:t>
            </a:r>
          </a:p>
        </p:txBody>
      </p:sp>
      <p:sp>
        <p:nvSpPr>
          <p:cNvPr id="15" name="TextBox 14"/>
          <p:cNvSpPr txBox="1"/>
          <p:nvPr/>
        </p:nvSpPr>
        <p:spPr>
          <a:xfrm>
            <a:off x="2115361" y="5388114"/>
            <a:ext cx="704039" cy="707886"/>
          </a:xfrm>
          <a:prstGeom prst="rect">
            <a:avLst/>
          </a:prstGeom>
          <a:noFill/>
        </p:spPr>
        <p:txBody>
          <a:bodyPr wrap="none" rtlCol="0">
            <a:spAutoFit/>
          </a:bodyPr>
          <a:lstStyle/>
          <a:p>
            <a:r>
              <a:rPr lang="en-US" sz="4000" dirty="0">
                <a:solidFill>
                  <a:schemeClr val="bg1"/>
                </a:solidFill>
              </a:rPr>
              <a:t>$0</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9406" y="2362200"/>
            <a:ext cx="1854623" cy="2997883"/>
          </a:xfrm>
          <a:prstGeom prst="rect">
            <a:avLst/>
          </a:prstGeom>
        </p:spPr>
      </p:pic>
      <p:sp>
        <p:nvSpPr>
          <p:cNvPr id="10" name="Title 5"/>
          <p:cNvSpPr txBox="1">
            <a:spLocks/>
          </p:cNvSpPr>
          <p:nvPr/>
        </p:nvSpPr>
        <p:spPr>
          <a:xfrm>
            <a:off x="396679" y="5687943"/>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600" dirty="0">
                <a:solidFill>
                  <a:srgbClr val="FF0000"/>
                </a:solidFill>
              </a:rPr>
              <a:t>The correct answer is: RIGHT</a:t>
            </a:r>
          </a:p>
        </p:txBody>
      </p:sp>
    </p:spTree>
    <p:extLst>
      <p:ext uri="{BB962C8B-B14F-4D97-AF65-F5344CB8AC3E}">
        <p14:creationId xmlns:p14="http://schemas.microsoft.com/office/powerpoint/2010/main" val="1061888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normAutofit/>
          </a:bodyPr>
          <a:lstStyle/>
          <a:p>
            <a:pPr marL="0" indent="0" algn="ctr">
              <a:buNone/>
            </a:pPr>
            <a:endParaRPr lang="en-US" sz="2600" dirty="0">
              <a:solidFill>
                <a:schemeClr val="bg1"/>
              </a:solidFill>
            </a:endParaRPr>
          </a:p>
          <a:p>
            <a:pPr marL="0" indent="0" algn="ctr">
              <a:buNone/>
            </a:pPr>
            <a:endParaRPr lang="en-US" sz="2600" dirty="0">
              <a:solidFill>
                <a:schemeClr val="bg1"/>
              </a:solidFill>
            </a:endParaRPr>
          </a:p>
          <a:p>
            <a:pPr marL="0" indent="0" algn="ctr">
              <a:buNone/>
            </a:pPr>
            <a:endParaRPr lang="en-US" sz="2600" dirty="0">
              <a:solidFill>
                <a:schemeClr val="bg1"/>
              </a:solidFill>
            </a:endParaRPr>
          </a:p>
          <a:p>
            <a:pPr marL="0" indent="0" algn="ctr">
              <a:buNone/>
            </a:pPr>
            <a:r>
              <a:rPr lang="en-US" sz="2600" dirty="0">
                <a:solidFill>
                  <a:schemeClr val="bg1"/>
                </a:solidFill>
              </a:rPr>
              <a:t>This is what the “lottery” will look like.</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40188" y="2364240"/>
            <a:ext cx="1854623" cy="2997883"/>
          </a:xfrm>
        </p:spPr>
      </p:pic>
      <p:sp>
        <p:nvSpPr>
          <p:cNvPr id="8" name="TextBox 7"/>
          <p:cNvSpPr txBox="1"/>
          <p:nvPr/>
        </p:nvSpPr>
        <p:spPr>
          <a:xfrm>
            <a:off x="6324600" y="1627257"/>
            <a:ext cx="704039" cy="707886"/>
          </a:xfrm>
          <a:prstGeom prst="rect">
            <a:avLst/>
          </a:prstGeom>
          <a:noFill/>
        </p:spPr>
        <p:txBody>
          <a:bodyPr wrap="none" rtlCol="0">
            <a:spAutoFit/>
          </a:bodyPr>
          <a:lstStyle/>
          <a:p>
            <a:r>
              <a:rPr lang="en-US" sz="4000" dirty="0">
                <a:solidFill>
                  <a:schemeClr val="bg1"/>
                </a:solidFill>
              </a:rPr>
              <a:t>$0</a:t>
            </a:r>
          </a:p>
        </p:txBody>
      </p:sp>
      <p:sp>
        <p:nvSpPr>
          <p:cNvPr id="10" name="TextBox 9"/>
          <p:cNvSpPr txBox="1"/>
          <p:nvPr/>
        </p:nvSpPr>
        <p:spPr>
          <a:xfrm>
            <a:off x="6172200" y="5334000"/>
            <a:ext cx="963725" cy="707886"/>
          </a:xfrm>
          <a:prstGeom prst="rect">
            <a:avLst/>
          </a:prstGeom>
          <a:noFill/>
        </p:spPr>
        <p:txBody>
          <a:bodyPr wrap="none" rtlCol="0">
            <a:spAutoFit/>
          </a:bodyPr>
          <a:lstStyle/>
          <a:p>
            <a:r>
              <a:rPr lang="en-US" sz="4000" dirty="0">
                <a:solidFill>
                  <a:schemeClr val="bg1"/>
                </a:solidFill>
              </a:rPr>
              <a:t>$20</a:t>
            </a:r>
          </a:p>
        </p:txBody>
      </p:sp>
    </p:spTree>
    <p:extLst>
      <p:ext uri="{BB962C8B-B14F-4D97-AF65-F5344CB8AC3E}">
        <p14:creationId xmlns:p14="http://schemas.microsoft.com/office/powerpoint/2010/main" val="1924176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457200" y="533400"/>
            <a:ext cx="4038600" cy="5592763"/>
          </a:xfrm>
        </p:spPr>
        <p:txBody>
          <a:bodyPr>
            <a:noAutofit/>
          </a:bodyPr>
          <a:lstStyle/>
          <a:p>
            <a:pPr marL="0" indent="0" algn="ctr">
              <a:buNone/>
            </a:pPr>
            <a:r>
              <a:rPr lang="en-US" sz="2600" dirty="0">
                <a:solidFill>
                  <a:schemeClr val="bg1"/>
                </a:solidFill>
              </a:rPr>
              <a:t>Each lottery is actually a bag with 100 poker chips (some red and some blue).</a:t>
            </a:r>
          </a:p>
          <a:p>
            <a:pPr marL="0" indent="0" algn="ctr">
              <a:buNone/>
            </a:pPr>
            <a:endParaRPr lang="en-US" dirty="0">
              <a:solidFill>
                <a:schemeClr val="bg1"/>
              </a:solidFill>
            </a:endParaRPr>
          </a:p>
          <a:p>
            <a:pPr marL="0" indent="0" algn="ctr">
              <a:buNone/>
            </a:pPr>
            <a:r>
              <a:rPr lang="en-US" sz="2600" dirty="0">
                <a:solidFill>
                  <a:schemeClr val="bg1"/>
                </a:solidFill>
              </a:rPr>
              <a:t>The size of the red and blue parts and the numbers written inside them tell you how many red and blue chips are in the bag. </a:t>
            </a:r>
          </a:p>
          <a:p>
            <a:pPr marL="0" indent="0" algn="ctr">
              <a:buNone/>
            </a:pPr>
            <a:endParaRPr lang="en-US" dirty="0">
              <a:solidFill>
                <a:schemeClr val="bg1"/>
              </a:solidFill>
            </a:endParaRPr>
          </a:p>
          <a:p>
            <a:pPr marL="0" indent="0" algn="ctr">
              <a:buNone/>
            </a:pPr>
            <a:r>
              <a:rPr lang="en-US" sz="2600" dirty="0">
                <a:solidFill>
                  <a:schemeClr val="bg1"/>
                </a:solidFill>
              </a:rPr>
              <a:t>In this bag most chips are blue (75 out of 100) and fewer are red (25 out of 100).</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40188" y="2364240"/>
            <a:ext cx="1854623" cy="2997883"/>
          </a:xfrm>
        </p:spPr>
      </p:pic>
      <p:sp>
        <p:nvSpPr>
          <p:cNvPr id="8" name="TextBox 7"/>
          <p:cNvSpPr txBox="1"/>
          <p:nvPr/>
        </p:nvSpPr>
        <p:spPr>
          <a:xfrm>
            <a:off x="6324600" y="1627257"/>
            <a:ext cx="704039" cy="707886"/>
          </a:xfrm>
          <a:prstGeom prst="rect">
            <a:avLst/>
          </a:prstGeom>
          <a:noFill/>
        </p:spPr>
        <p:txBody>
          <a:bodyPr wrap="none" rtlCol="0">
            <a:spAutoFit/>
          </a:bodyPr>
          <a:lstStyle/>
          <a:p>
            <a:r>
              <a:rPr lang="en-US" sz="4000" dirty="0">
                <a:solidFill>
                  <a:schemeClr val="bg1"/>
                </a:solidFill>
              </a:rPr>
              <a:t>$0</a:t>
            </a:r>
          </a:p>
        </p:txBody>
      </p:sp>
      <p:sp>
        <p:nvSpPr>
          <p:cNvPr id="10" name="TextBox 9"/>
          <p:cNvSpPr txBox="1"/>
          <p:nvPr/>
        </p:nvSpPr>
        <p:spPr>
          <a:xfrm>
            <a:off x="6172200" y="5334000"/>
            <a:ext cx="963725" cy="707886"/>
          </a:xfrm>
          <a:prstGeom prst="rect">
            <a:avLst/>
          </a:prstGeom>
          <a:noFill/>
        </p:spPr>
        <p:txBody>
          <a:bodyPr wrap="none" rtlCol="0">
            <a:spAutoFit/>
          </a:bodyPr>
          <a:lstStyle/>
          <a:p>
            <a:r>
              <a:rPr lang="en-US" sz="4000" dirty="0">
                <a:solidFill>
                  <a:schemeClr val="bg1"/>
                </a:solidFill>
              </a:rPr>
              <a:t>$20</a:t>
            </a:r>
          </a:p>
        </p:txBody>
      </p:sp>
      <p:cxnSp>
        <p:nvCxnSpPr>
          <p:cNvPr id="3" name="Straight Arrow Connector 2"/>
          <p:cNvCxnSpPr/>
          <p:nvPr/>
        </p:nvCxnSpPr>
        <p:spPr>
          <a:xfrm flipH="1" flipV="1">
            <a:off x="6934200" y="2895601"/>
            <a:ext cx="914400" cy="79109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6934200" y="3686697"/>
            <a:ext cx="914400" cy="50226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6934200" y="2895601"/>
            <a:ext cx="914400" cy="79109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6934200" y="3686697"/>
            <a:ext cx="914400" cy="50226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830207" y="3493849"/>
            <a:ext cx="1308820" cy="646331"/>
          </a:xfrm>
          <a:prstGeom prst="rect">
            <a:avLst/>
          </a:prstGeom>
          <a:noFill/>
        </p:spPr>
        <p:txBody>
          <a:bodyPr wrap="none" rtlCol="0">
            <a:spAutoFit/>
          </a:bodyPr>
          <a:lstStyle/>
          <a:p>
            <a:pPr algn="ctr"/>
            <a:r>
              <a:rPr lang="en-US" dirty="0">
                <a:solidFill>
                  <a:schemeClr val="bg1"/>
                </a:solidFill>
              </a:rPr>
              <a:t># of chips in</a:t>
            </a:r>
          </a:p>
          <a:p>
            <a:pPr algn="ctr"/>
            <a:r>
              <a:rPr lang="en-US" dirty="0">
                <a:solidFill>
                  <a:schemeClr val="bg1"/>
                </a:solidFill>
              </a:rPr>
              <a:t>this bag</a:t>
            </a:r>
          </a:p>
        </p:txBody>
      </p:sp>
    </p:spTree>
    <p:extLst>
      <p:ext uri="{BB962C8B-B14F-4D97-AF65-F5344CB8AC3E}">
        <p14:creationId xmlns:p14="http://schemas.microsoft.com/office/powerpoint/2010/main" val="2937553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457200" y="533400"/>
            <a:ext cx="4038600" cy="5592763"/>
          </a:xfrm>
        </p:spPr>
        <p:txBody>
          <a:bodyPr>
            <a:noAutofit/>
          </a:bodyPr>
          <a:lstStyle/>
          <a:p>
            <a:pPr marL="0" indent="0" algn="ctr">
              <a:buNone/>
            </a:pPr>
            <a:endParaRPr lang="en-US" sz="2600" dirty="0">
              <a:solidFill>
                <a:schemeClr val="bg1"/>
              </a:solidFill>
            </a:endParaRPr>
          </a:p>
          <a:p>
            <a:pPr marL="0" indent="0" algn="ctr">
              <a:buNone/>
            </a:pPr>
            <a:r>
              <a:rPr lang="en-US" sz="2600" dirty="0">
                <a:solidFill>
                  <a:schemeClr val="bg1"/>
                </a:solidFill>
              </a:rPr>
              <a:t>If you put your hand in this bag and pull out one chip at random, you would be </a:t>
            </a:r>
            <a:r>
              <a:rPr lang="en-US" sz="2600" u="sng" dirty="0">
                <a:solidFill>
                  <a:schemeClr val="bg1"/>
                </a:solidFill>
              </a:rPr>
              <a:t>more likely to get a blue chip than a red chip</a:t>
            </a:r>
            <a:r>
              <a:rPr lang="en-US" sz="2600" dirty="0">
                <a:solidFill>
                  <a:schemeClr val="bg1"/>
                </a:solidFill>
              </a:rPr>
              <a:t> since there are more blue chips than red chips.</a:t>
            </a:r>
          </a:p>
          <a:p>
            <a:pPr marL="0" indent="0" algn="ctr">
              <a:buNone/>
            </a:pPr>
            <a:endParaRPr lang="en-US" sz="2600" dirty="0">
              <a:solidFill>
                <a:schemeClr val="bg1"/>
              </a:solidFill>
            </a:endParaRPr>
          </a:p>
          <a:p>
            <a:pPr marL="0" indent="0" algn="ctr">
              <a:buNone/>
            </a:pPr>
            <a:r>
              <a:rPr lang="en-US" sz="2600" dirty="0">
                <a:solidFill>
                  <a:schemeClr val="bg1"/>
                </a:solidFill>
              </a:rPr>
              <a:t>We call the process of putting your hand in the bag and pulling out a chip “playing the lottery”.</a:t>
            </a:r>
            <a:endParaRPr lang="en-US" dirty="0">
              <a:solidFill>
                <a:schemeClr val="bg1"/>
              </a:solidFill>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40188" y="2364240"/>
            <a:ext cx="1854623" cy="2997883"/>
          </a:xfrm>
        </p:spPr>
      </p:pic>
      <p:sp>
        <p:nvSpPr>
          <p:cNvPr id="8" name="TextBox 7"/>
          <p:cNvSpPr txBox="1"/>
          <p:nvPr/>
        </p:nvSpPr>
        <p:spPr>
          <a:xfrm>
            <a:off x="6324600" y="1627257"/>
            <a:ext cx="704039" cy="707886"/>
          </a:xfrm>
          <a:prstGeom prst="rect">
            <a:avLst/>
          </a:prstGeom>
          <a:noFill/>
        </p:spPr>
        <p:txBody>
          <a:bodyPr wrap="none" rtlCol="0">
            <a:spAutoFit/>
          </a:bodyPr>
          <a:lstStyle/>
          <a:p>
            <a:r>
              <a:rPr lang="en-US" sz="4000" dirty="0">
                <a:solidFill>
                  <a:schemeClr val="bg1"/>
                </a:solidFill>
              </a:rPr>
              <a:t>$0</a:t>
            </a:r>
          </a:p>
        </p:txBody>
      </p:sp>
      <p:sp>
        <p:nvSpPr>
          <p:cNvPr id="10" name="TextBox 9"/>
          <p:cNvSpPr txBox="1"/>
          <p:nvPr/>
        </p:nvSpPr>
        <p:spPr>
          <a:xfrm>
            <a:off x="6172200" y="5334000"/>
            <a:ext cx="963725" cy="707886"/>
          </a:xfrm>
          <a:prstGeom prst="rect">
            <a:avLst/>
          </a:prstGeom>
          <a:noFill/>
        </p:spPr>
        <p:txBody>
          <a:bodyPr wrap="none" rtlCol="0">
            <a:spAutoFit/>
          </a:bodyPr>
          <a:lstStyle/>
          <a:p>
            <a:r>
              <a:rPr lang="en-US" sz="4000" dirty="0">
                <a:solidFill>
                  <a:schemeClr val="bg1"/>
                </a:solidFill>
              </a:rPr>
              <a:t>$20</a:t>
            </a:r>
          </a:p>
        </p:txBody>
      </p:sp>
      <p:cxnSp>
        <p:nvCxnSpPr>
          <p:cNvPr id="6" name="Straight Arrow Connector 5"/>
          <p:cNvCxnSpPr/>
          <p:nvPr/>
        </p:nvCxnSpPr>
        <p:spPr>
          <a:xfrm flipH="1" flipV="1">
            <a:off x="6934200" y="2895601"/>
            <a:ext cx="914400" cy="79109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6934200" y="3686697"/>
            <a:ext cx="914400" cy="50226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830207" y="3493849"/>
            <a:ext cx="1308820" cy="646331"/>
          </a:xfrm>
          <a:prstGeom prst="rect">
            <a:avLst/>
          </a:prstGeom>
          <a:noFill/>
        </p:spPr>
        <p:txBody>
          <a:bodyPr wrap="none" rtlCol="0">
            <a:spAutoFit/>
          </a:bodyPr>
          <a:lstStyle/>
          <a:p>
            <a:pPr algn="ctr"/>
            <a:r>
              <a:rPr lang="en-US" dirty="0">
                <a:solidFill>
                  <a:schemeClr val="bg1"/>
                </a:solidFill>
              </a:rPr>
              <a:t># of chips in</a:t>
            </a:r>
          </a:p>
          <a:p>
            <a:pPr algn="ctr"/>
            <a:r>
              <a:rPr lang="en-US" dirty="0">
                <a:solidFill>
                  <a:schemeClr val="bg1"/>
                </a:solidFill>
              </a:rPr>
              <a:t>this bag</a:t>
            </a:r>
          </a:p>
        </p:txBody>
      </p:sp>
    </p:spTree>
    <p:extLst>
      <p:ext uri="{BB962C8B-B14F-4D97-AF65-F5344CB8AC3E}">
        <p14:creationId xmlns:p14="http://schemas.microsoft.com/office/powerpoint/2010/main" val="2633908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457200" y="533400"/>
            <a:ext cx="4343400" cy="5592763"/>
          </a:xfrm>
        </p:spPr>
        <p:txBody>
          <a:bodyPr>
            <a:noAutofit/>
          </a:bodyPr>
          <a:lstStyle/>
          <a:p>
            <a:pPr marL="0" indent="0" algn="ctr">
              <a:buNone/>
            </a:pPr>
            <a:r>
              <a:rPr lang="en-US" sz="2600" dirty="0">
                <a:solidFill>
                  <a:schemeClr val="bg1"/>
                </a:solidFill>
              </a:rPr>
              <a:t>Why should you care which color chip you pull out?</a:t>
            </a:r>
          </a:p>
          <a:p>
            <a:pPr marL="0" indent="0" algn="ctr">
              <a:buNone/>
            </a:pPr>
            <a:endParaRPr lang="en-US" sz="2600" dirty="0">
              <a:solidFill>
                <a:schemeClr val="bg1"/>
              </a:solidFill>
            </a:endParaRPr>
          </a:p>
          <a:p>
            <a:pPr marL="0" indent="0" algn="ctr">
              <a:buNone/>
            </a:pPr>
            <a:r>
              <a:rPr lang="en-US" sz="2600" dirty="0">
                <a:solidFill>
                  <a:schemeClr val="bg1"/>
                </a:solidFill>
              </a:rPr>
              <a:t>Because each chip is worth some (hypothetical) money. </a:t>
            </a:r>
          </a:p>
          <a:p>
            <a:pPr marL="0" indent="0" algn="ctr">
              <a:buNone/>
            </a:pPr>
            <a:endParaRPr lang="en-US" sz="2600" dirty="0">
              <a:solidFill>
                <a:schemeClr val="bg1"/>
              </a:solidFill>
            </a:endParaRPr>
          </a:p>
          <a:p>
            <a:pPr marL="0" indent="0" algn="ctr">
              <a:buNone/>
            </a:pPr>
            <a:r>
              <a:rPr lang="en-US" sz="2600" dirty="0">
                <a:solidFill>
                  <a:schemeClr val="bg1"/>
                </a:solidFill>
              </a:rPr>
              <a:t>You know how much each chip is worth by the dollar amount next to each color.</a:t>
            </a:r>
          </a:p>
          <a:p>
            <a:pPr marL="0" indent="0" algn="ctr">
              <a:buNone/>
            </a:pPr>
            <a:endParaRPr lang="en-US" sz="2600" dirty="0">
              <a:solidFill>
                <a:schemeClr val="bg1"/>
              </a:solidFill>
            </a:endParaRPr>
          </a:p>
          <a:p>
            <a:pPr marL="0" indent="0" algn="ctr">
              <a:buNone/>
            </a:pPr>
            <a:r>
              <a:rPr lang="en-US" sz="2600" dirty="0">
                <a:solidFill>
                  <a:schemeClr val="bg1"/>
                </a:solidFill>
              </a:rPr>
              <a:t>If you chose to play this lottery and pulled out a blue chip, you get $20. If you pulled out a red chip you get $0.</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40188" y="2364240"/>
            <a:ext cx="1854623" cy="2997883"/>
          </a:xfrm>
        </p:spPr>
      </p:pic>
      <p:sp>
        <p:nvSpPr>
          <p:cNvPr id="8" name="TextBox 7"/>
          <p:cNvSpPr txBox="1"/>
          <p:nvPr/>
        </p:nvSpPr>
        <p:spPr>
          <a:xfrm>
            <a:off x="6324600" y="1627257"/>
            <a:ext cx="704039" cy="707886"/>
          </a:xfrm>
          <a:prstGeom prst="rect">
            <a:avLst/>
          </a:prstGeom>
          <a:noFill/>
        </p:spPr>
        <p:txBody>
          <a:bodyPr wrap="none" rtlCol="0">
            <a:spAutoFit/>
          </a:bodyPr>
          <a:lstStyle/>
          <a:p>
            <a:r>
              <a:rPr lang="en-US" sz="4000" dirty="0">
                <a:solidFill>
                  <a:schemeClr val="bg1"/>
                </a:solidFill>
              </a:rPr>
              <a:t>$0</a:t>
            </a:r>
          </a:p>
        </p:txBody>
      </p:sp>
      <p:sp>
        <p:nvSpPr>
          <p:cNvPr id="10" name="TextBox 9"/>
          <p:cNvSpPr txBox="1"/>
          <p:nvPr/>
        </p:nvSpPr>
        <p:spPr>
          <a:xfrm>
            <a:off x="6172200" y="5334000"/>
            <a:ext cx="963725" cy="707886"/>
          </a:xfrm>
          <a:prstGeom prst="rect">
            <a:avLst/>
          </a:prstGeom>
          <a:noFill/>
        </p:spPr>
        <p:txBody>
          <a:bodyPr wrap="none" rtlCol="0">
            <a:spAutoFit/>
          </a:bodyPr>
          <a:lstStyle/>
          <a:p>
            <a:r>
              <a:rPr lang="en-US" sz="4000" dirty="0">
                <a:solidFill>
                  <a:schemeClr val="bg1"/>
                </a:solidFill>
              </a:rPr>
              <a:t>$20</a:t>
            </a:r>
          </a:p>
        </p:txBody>
      </p:sp>
      <p:cxnSp>
        <p:nvCxnSpPr>
          <p:cNvPr id="11" name="Straight Arrow Connector 10"/>
          <p:cNvCxnSpPr/>
          <p:nvPr/>
        </p:nvCxnSpPr>
        <p:spPr>
          <a:xfrm flipH="1" flipV="1">
            <a:off x="6934200" y="2209800"/>
            <a:ext cx="914400" cy="1476897"/>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7028639" y="3657600"/>
            <a:ext cx="819961" cy="179970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848600" y="3200400"/>
            <a:ext cx="1194012" cy="923330"/>
          </a:xfrm>
          <a:prstGeom prst="rect">
            <a:avLst/>
          </a:prstGeom>
          <a:noFill/>
        </p:spPr>
        <p:txBody>
          <a:bodyPr wrap="square" rtlCol="0">
            <a:spAutoFit/>
          </a:bodyPr>
          <a:lstStyle/>
          <a:p>
            <a:pPr algn="ctr"/>
            <a:r>
              <a:rPr lang="en-US" dirty="0">
                <a:solidFill>
                  <a:schemeClr val="bg1"/>
                </a:solidFill>
              </a:rPr>
              <a:t>amount of $ you could win</a:t>
            </a:r>
          </a:p>
        </p:txBody>
      </p:sp>
    </p:spTree>
    <p:extLst>
      <p:ext uri="{BB962C8B-B14F-4D97-AF65-F5344CB8AC3E}">
        <p14:creationId xmlns:p14="http://schemas.microsoft.com/office/powerpoint/2010/main" val="2351236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457200" y="533400"/>
            <a:ext cx="4038600" cy="5592763"/>
          </a:xfrm>
        </p:spPr>
        <p:txBody>
          <a:bodyPr>
            <a:noAutofit/>
          </a:bodyPr>
          <a:lstStyle/>
          <a:p>
            <a:pPr marL="0" indent="0" algn="ctr">
              <a:buNone/>
            </a:pPr>
            <a:endParaRPr lang="en-US" sz="2600" dirty="0">
              <a:solidFill>
                <a:schemeClr val="bg1"/>
              </a:solidFill>
            </a:endParaRPr>
          </a:p>
          <a:p>
            <a:pPr marL="0" indent="0" algn="ctr">
              <a:buNone/>
            </a:pPr>
            <a:r>
              <a:rPr lang="en-US" sz="2600" dirty="0">
                <a:solidFill>
                  <a:schemeClr val="bg1"/>
                </a:solidFill>
              </a:rPr>
              <a:t>For each lottery, one color will be worth $0 and the other color will be worth more.</a:t>
            </a:r>
          </a:p>
          <a:p>
            <a:pPr marL="0" indent="0" algn="ctr">
              <a:buNone/>
            </a:pPr>
            <a:endParaRPr lang="en-US" sz="2600" dirty="0">
              <a:solidFill>
                <a:schemeClr val="bg1"/>
              </a:solidFill>
            </a:endParaRPr>
          </a:p>
          <a:p>
            <a:pPr marL="0" indent="0" algn="ctr">
              <a:buNone/>
            </a:pPr>
            <a:r>
              <a:rPr lang="en-US" sz="2600" dirty="0">
                <a:solidFill>
                  <a:schemeClr val="bg1"/>
                </a:solidFill>
              </a:rPr>
              <a:t> Half the time blue will be worth more and the other half the time red will be worth more.</a:t>
            </a:r>
          </a:p>
          <a:p>
            <a:pPr marL="0" indent="0" algn="ctr">
              <a:buNone/>
            </a:pPr>
            <a:endParaRPr lang="en-US" sz="2600" dirty="0">
              <a:solidFill>
                <a:schemeClr val="bg1"/>
              </a:solidFill>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29200" y="2364240"/>
            <a:ext cx="1854623" cy="2997883"/>
          </a:xfrm>
        </p:spPr>
      </p:pic>
      <p:sp>
        <p:nvSpPr>
          <p:cNvPr id="8" name="TextBox 7"/>
          <p:cNvSpPr txBox="1"/>
          <p:nvPr/>
        </p:nvSpPr>
        <p:spPr>
          <a:xfrm>
            <a:off x="5613612" y="1627257"/>
            <a:ext cx="704039" cy="707886"/>
          </a:xfrm>
          <a:prstGeom prst="rect">
            <a:avLst/>
          </a:prstGeom>
          <a:noFill/>
        </p:spPr>
        <p:txBody>
          <a:bodyPr wrap="none" rtlCol="0">
            <a:spAutoFit/>
          </a:bodyPr>
          <a:lstStyle/>
          <a:p>
            <a:r>
              <a:rPr lang="en-US" sz="4000" dirty="0">
                <a:solidFill>
                  <a:schemeClr val="bg1"/>
                </a:solidFill>
              </a:rPr>
              <a:t>$0</a:t>
            </a:r>
          </a:p>
        </p:txBody>
      </p:sp>
      <p:sp>
        <p:nvSpPr>
          <p:cNvPr id="10" name="TextBox 9"/>
          <p:cNvSpPr txBox="1"/>
          <p:nvPr/>
        </p:nvSpPr>
        <p:spPr>
          <a:xfrm>
            <a:off x="5461212" y="5334000"/>
            <a:ext cx="963725" cy="707886"/>
          </a:xfrm>
          <a:prstGeom prst="rect">
            <a:avLst/>
          </a:prstGeom>
          <a:noFill/>
        </p:spPr>
        <p:txBody>
          <a:bodyPr wrap="none" rtlCol="0">
            <a:spAutoFit/>
          </a:bodyPr>
          <a:lstStyle/>
          <a:p>
            <a:r>
              <a:rPr lang="en-US" sz="4000" dirty="0">
                <a:solidFill>
                  <a:schemeClr val="bg1"/>
                </a:solidFill>
              </a:rPr>
              <a:t>$20</a:t>
            </a:r>
          </a:p>
        </p:txBody>
      </p:sp>
      <p:pic>
        <p:nvPicPr>
          <p:cNvPr id="6"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8639" y="2367379"/>
            <a:ext cx="1854623" cy="2997883"/>
          </a:xfrm>
          <a:prstGeom prst="rect">
            <a:avLst/>
          </a:prstGeom>
        </p:spPr>
      </p:pic>
      <p:sp>
        <p:nvSpPr>
          <p:cNvPr id="9" name="TextBox 8"/>
          <p:cNvSpPr txBox="1"/>
          <p:nvPr/>
        </p:nvSpPr>
        <p:spPr>
          <a:xfrm>
            <a:off x="7418275" y="1630396"/>
            <a:ext cx="963725" cy="707886"/>
          </a:xfrm>
          <a:prstGeom prst="rect">
            <a:avLst/>
          </a:prstGeom>
          <a:noFill/>
        </p:spPr>
        <p:txBody>
          <a:bodyPr wrap="none" rtlCol="0">
            <a:spAutoFit/>
          </a:bodyPr>
          <a:lstStyle/>
          <a:p>
            <a:r>
              <a:rPr lang="en-US" sz="4000" dirty="0">
                <a:solidFill>
                  <a:schemeClr val="bg1"/>
                </a:solidFill>
              </a:rPr>
              <a:t>$20</a:t>
            </a:r>
          </a:p>
        </p:txBody>
      </p:sp>
      <p:sp>
        <p:nvSpPr>
          <p:cNvPr id="11" name="TextBox 10"/>
          <p:cNvSpPr txBox="1"/>
          <p:nvPr/>
        </p:nvSpPr>
        <p:spPr>
          <a:xfrm>
            <a:off x="7601761" y="5337139"/>
            <a:ext cx="704039" cy="707886"/>
          </a:xfrm>
          <a:prstGeom prst="rect">
            <a:avLst/>
          </a:prstGeom>
          <a:noFill/>
        </p:spPr>
        <p:txBody>
          <a:bodyPr wrap="none" rtlCol="0">
            <a:spAutoFit/>
          </a:bodyPr>
          <a:lstStyle/>
          <a:p>
            <a:r>
              <a:rPr lang="en-US" sz="4000" dirty="0">
                <a:solidFill>
                  <a:schemeClr val="bg1"/>
                </a:solidFill>
              </a:rPr>
              <a:t>$0</a:t>
            </a:r>
          </a:p>
        </p:txBody>
      </p:sp>
      <p:sp>
        <p:nvSpPr>
          <p:cNvPr id="2" name="Oval 1"/>
          <p:cNvSpPr/>
          <p:nvPr/>
        </p:nvSpPr>
        <p:spPr>
          <a:xfrm>
            <a:off x="4876800" y="1295400"/>
            <a:ext cx="4114800" cy="18288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1236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457200" y="533400"/>
            <a:ext cx="4038600" cy="5592763"/>
          </a:xfrm>
        </p:spPr>
        <p:txBody>
          <a:bodyPr>
            <a:noAutofit/>
          </a:bodyPr>
          <a:lstStyle/>
          <a:p>
            <a:pPr marL="0" indent="0" algn="ctr">
              <a:buNone/>
            </a:pPr>
            <a:endParaRPr lang="en-US" sz="2600" dirty="0">
              <a:solidFill>
                <a:schemeClr val="bg1"/>
              </a:solidFill>
            </a:endParaRPr>
          </a:p>
          <a:p>
            <a:pPr marL="0" indent="0" algn="ctr">
              <a:buNone/>
            </a:pPr>
            <a:r>
              <a:rPr lang="en-US" sz="2600" dirty="0">
                <a:solidFill>
                  <a:schemeClr val="bg1"/>
                </a:solidFill>
              </a:rPr>
              <a:t>For each lottery, one color will be worth $0 and the other color will be worth more.</a:t>
            </a:r>
          </a:p>
          <a:p>
            <a:pPr marL="0" indent="0" algn="ctr">
              <a:buNone/>
            </a:pPr>
            <a:endParaRPr lang="en-US" sz="2600" dirty="0">
              <a:solidFill>
                <a:schemeClr val="bg1"/>
              </a:solidFill>
            </a:endParaRPr>
          </a:p>
          <a:p>
            <a:pPr marL="0" indent="0" algn="ctr">
              <a:buNone/>
            </a:pPr>
            <a:r>
              <a:rPr lang="en-US" sz="2600" dirty="0">
                <a:solidFill>
                  <a:schemeClr val="bg1"/>
                </a:solidFill>
              </a:rPr>
              <a:t> But the color associated with the non $0 outcome changes from trial to trial</a:t>
            </a:r>
          </a:p>
          <a:p>
            <a:pPr marL="0" indent="0" algn="ctr">
              <a:buNone/>
            </a:pPr>
            <a:endParaRPr lang="en-US" sz="2600" dirty="0">
              <a:solidFill>
                <a:schemeClr val="bg1"/>
              </a:solidFill>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29200" y="2364240"/>
            <a:ext cx="1854623" cy="2997883"/>
          </a:xfrm>
        </p:spPr>
      </p:pic>
      <p:sp>
        <p:nvSpPr>
          <p:cNvPr id="8" name="TextBox 7"/>
          <p:cNvSpPr txBox="1"/>
          <p:nvPr/>
        </p:nvSpPr>
        <p:spPr>
          <a:xfrm>
            <a:off x="5613612" y="1627257"/>
            <a:ext cx="704039" cy="707886"/>
          </a:xfrm>
          <a:prstGeom prst="rect">
            <a:avLst/>
          </a:prstGeom>
          <a:noFill/>
        </p:spPr>
        <p:txBody>
          <a:bodyPr wrap="none" rtlCol="0">
            <a:spAutoFit/>
          </a:bodyPr>
          <a:lstStyle/>
          <a:p>
            <a:r>
              <a:rPr lang="en-US" sz="4000" dirty="0">
                <a:solidFill>
                  <a:schemeClr val="bg1"/>
                </a:solidFill>
              </a:rPr>
              <a:t>$0</a:t>
            </a:r>
          </a:p>
        </p:txBody>
      </p:sp>
      <p:sp>
        <p:nvSpPr>
          <p:cNvPr id="10" name="TextBox 9"/>
          <p:cNvSpPr txBox="1"/>
          <p:nvPr/>
        </p:nvSpPr>
        <p:spPr>
          <a:xfrm>
            <a:off x="5461212" y="5334000"/>
            <a:ext cx="963725" cy="707886"/>
          </a:xfrm>
          <a:prstGeom prst="rect">
            <a:avLst/>
          </a:prstGeom>
          <a:noFill/>
        </p:spPr>
        <p:txBody>
          <a:bodyPr wrap="none" rtlCol="0">
            <a:spAutoFit/>
          </a:bodyPr>
          <a:lstStyle/>
          <a:p>
            <a:r>
              <a:rPr lang="en-US" sz="4000" dirty="0">
                <a:solidFill>
                  <a:schemeClr val="bg1"/>
                </a:solidFill>
              </a:rPr>
              <a:t>$20</a:t>
            </a:r>
          </a:p>
        </p:txBody>
      </p:sp>
      <p:pic>
        <p:nvPicPr>
          <p:cNvPr id="6"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8639" y="2367379"/>
            <a:ext cx="1854623" cy="2997883"/>
          </a:xfrm>
          <a:prstGeom prst="rect">
            <a:avLst/>
          </a:prstGeom>
        </p:spPr>
      </p:pic>
      <p:sp>
        <p:nvSpPr>
          <p:cNvPr id="9" name="TextBox 8"/>
          <p:cNvSpPr txBox="1"/>
          <p:nvPr/>
        </p:nvSpPr>
        <p:spPr>
          <a:xfrm>
            <a:off x="7418275" y="1630396"/>
            <a:ext cx="963725" cy="707886"/>
          </a:xfrm>
          <a:prstGeom prst="rect">
            <a:avLst/>
          </a:prstGeom>
          <a:noFill/>
        </p:spPr>
        <p:txBody>
          <a:bodyPr wrap="none" rtlCol="0">
            <a:spAutoFit/>
          </a:bodyPr>
          <a:lstStyle/>
          <a:p>
            <a:r>
              <a:rPr lang="en-US" sz="4000" dirty="0">
                <a:solidFill>
                  <a:schemeClr val="bg1"/>
                </a:solidFill>
              </a:rPr>
              <a:t>$20</a:t>
            </a:r>
          </a:p>
        </p:txBody>
      </p:sp>
      <p:sp>
        <p:nvSpPr>
          <p:cNvPr id="11" name="TextBox 10"/>
          <p:cNvSpPr txBox="1"/>
          <p:nvPr/>
        </p:nvSpPr>
        <p:spPr>
          <a:xfrm>
            <a:off x="7601761" y="5337139"/>
            <a:ext cx="704039" cy="707886"/>
          </a:xfrm>
          <a:prstGeom prst="rect">
            <a:avLst/>
          </a:prstGeom>
          <a:noFill/>
        </p:spPr>
        <p:txBody>
          <a:bodyPr wrap="none" rtlCol="0">
            <a:spAutoFit/>
          </a:bodyPr>
          <a:lstStyle/>
          <a:p>
            <a:r>
              <a:rPr lang="en-US" sz="4000" dirty="0">
                <a:solidFill>
                  <a:schemeClr val="bg1"/>
                </a:solidFill>
              </a:rPr>
              <a:t>$0</a:t>
            </a:r>
          </a:p>
        </p:txBody>
      </p:sp>
      <p:sp>
        <p:nvSpPr>
          <p:cNvPr id="2" name="Oval 1"/>
          <p:cNvSpPr/>
          <p:nvPr/>
        </p:nvSpPr>
        <p:spPr>
          <a:xfrm>
            <a:off x="4876800" y="4648200"/>
            <a:ext cx="4114800" cy="18288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452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C03EF60124E74F8EAB99604E306C4F" ma:contentTypeVersion="14" ma:contentTypeDescription="Create a new document." ma:contentTypeScope="" ma:versionID="2ffb1407f622080714566c33fb3fb856">
  <xsd:schema xmlns:xsd="http://www.w3.org/2001/XMLSchema" xmlns:xs="http://www.w3.org/2001/XMLSchema" xmlns:p="http://schemas.microsoft.com/office/2006/metadata/properties" xmlns:ns2="c2f55eb6-6a7f-43df-a09f-463307d486e7" xmlns:ns3="5d8da6c9-ce1c-4e39-871d-4b64223b810d" targetNamespace="http://schemas.microsoft.com/office/2006/metadata/properties" ma:root="true" ma:fieldsID="98c1a08572e1ce939809c2f2af6fef3e" ns2:_="" ns3:_="">
    <xsd:import namespace="c2f55eb6-6a7f-43df-a09f-463307d486e7"/>
    <xsd:import namespace="5d8da6c9-ce1c-4e39-871d-4b64223b810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f55eb6-6a7f-43df-a09f-463307d486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hidden="true"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hidden="true" ma:internalName="MediaServiceOCR" ma:readOnly="true">
      <xsd:simpleType>
        <xsd:restriction base="dms:Note"/>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8ce9f98e-9ad5-43de-b59a-72d7e946aae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d8da6c9-ce1c-4e39-871d-4b64223b810d" elementFormDefault="qualified">
    <xsd:import namespace="http://schemas.microsoft.com/office/2006/documentManagement/types"/>
    <xsd:import namespace="http://schemas.microsoft.com/office/infopath/2007/PartnerControls"/>
    <xsd:element name="SharedWithUsers" ma:index="15"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hidden="true" ma:internalName="SharedWithDetails" ma:readOnly="true">
      <xsd:simpleType>
        <xsd:restriction base="dms:Note"/>
      </xsd:simpleType>
    </xsd:element>
    <xsd:element name="TaxCatchAll" ma:index="19" nillable="true" ma:displayName="Taxonomy Catch All Column" ma:hidden="true" ma:list="{f5c75818-a7ea-480e-a735-91711538e962}" ma:internalName="TaxCatchAll" ma:readOnly="false" ma:showField="CatchAllData" ma:web="5d8da6c9-ce1c-4e39-871d-4b64223b810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5d8da6c9-ce1c-4e39-871d-4b64223b810d" xsi:nil="true"/>
    <lcf76f155ced4ddcb4097134ff3c332f xmlns="c2f55eb6-6a7f-43df-a09f-463307d486e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5DA18091-8F90-4FE7-A2E4-70F8BD1007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2f55eb6-6a7f-43df-a09f-463307d486e7"/>
    <ds:schemaRef ds:uri="5d8da6c9-ce1c-4e39-871d-4b64223b81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7FC774-641D-4C96-8C2D-2B92261502A7}">
  <ds:schemaRefs>
    <ds:schemaRef ds:uri="http://schemas.microsoft.com/sharepoint/v3/contenttype/forms"/>
  </ds:schemaRefs>
</ds:datastoreItem>
</file>

<file path=customXml/itemProps3.xml><?xml version="1.0" encoding="utf-8"?>
<ds:datastoreItem xmlns:ds="http://schemas.openxmlformats.org/officeDocument/2006/customXml" ds:itemID="{0369DE90-1147-4F04-8735-7B1329CBB8C3}">
  <ds:schemaRefs>
    <ds:schemaRef ds:uri="http://schemas.microsoft.com/office/2006/metadata/properties"/>
    <ds:schemaRef ds:uri="http://schemas.microsoft.com/office/infopath/2007/PartnerControls"/>
    <ds:schemaRef ds:uri="5d8da6c9-ce1c-4e39-871d-4b64223b810d"/>
    <ds:schemaRef ds:uri="c2f55eb6-6a7f-43df-a09f-463307d486e7"/>
  </ds:schemaRefs>
</ds:datastoreItem>
</file>

<file path=docProps/app.xml><?xml version="1.0" encoding="utf-8"?>
<Properties xmlns="http://schemas.openxmlformats.org/officeDocument/2006/extended-properties" xmlns:vt="http://schemas.openxmlformats.org/officeDocument/2006/docPropsVTypes">
  <TotalTime>3349</TotalTime>
  <Words>1310</Words>
  <Application>Microsoft Macintosh PowerPoint</Application>
  <PresentationFormat>On-screen Show (4:3)</PresentationFormat>
  <Paragraphs>153</Paragraphs>
  <Slides>31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Calibri</vt:lpstr>
      <vt:lpstr>Office Theme</vt:lpstr>
      <vt:lpstr>Lottery Task</vt:lpstr>
      <vt:lpstr>PowerPoint Presentation</vt:lpstr>
      <vt:lpstr>Understanding lottery display</vt:lpstr>
      <vt:lpstr>PowerPoint Presentation</vt:lpstr>
      <vt:lpstr>PowerPoint Presentation</vt:lpstr>
      <vt:lpstr>PowerPoint Presentation</vt:lpstr>
      <vt:lpstr>PowerPoint Presentation</vt:lpstr>
      <vt:lpstr>PowerPoint Presentation</vt:lpstr>
      <vt:lpstr>PowerPoint Presentation</vt:lpstr>
      <vt:lpstr>These are examples of lotteries that you could see</vt:lpstr>
      <vt:lpstr>PowerPoint Presentation</vt:lpstr>
      <vt:lpstr>PowerPoint Presentation</vt:lpstr>
      <vt:lpstr>These are examples of lotteries with hidden chips you could see</vt:lpstr>
      <vt:lpstr>PowerPoint Presentation</vt:lpstr>
      <vt:lpstr>Understanding the task</vt:lpstr>
      <vt:lpstr>PowerPoint Presentation</vt:lpstr>
      <vt:lpstr>PowerPoint Presentation</vt:lpstr>
      <vt:lpstr>PowerPoint Presentation</vt:lpstr>
      <vt:lpstr>PowerPoint Presentation</vt:lpstr>
      <vt:lpstr>PowerPoint Presentation</vt:lpstr>
      <vt:lpstr>Questions?</vt:lpstr>
      <vt:lpstr>Suppose this question was randomly selected at the end and you chose the option on the LEFT.  How much bonus would you get?</vt:lpstr>
      <vt:lpstr>Suppose this question was randomly selected at the end and you chose the option on the LEFT.  How much bonus would you get?</vt:lpstr>
      <vt:lpstr>How about if you chose the option  on the RIGHT?</vt:lpstr>
      <vt:lpstr>How about if you chose the option  on the RIGHT?</vt:lpstr>
      <vt:lpstr>From which lottery are you more likely to pull out a blue chip?  LEFT or RIGHT?</vt:lpstr>
      <vt:lpstr>From which lottery are you more likely to pull out a blue chip?  LEFT or RIGHT?</vt:lpstr>
      <vt:lpstr>From which lottery are you more likely to get $0?  LEFT or RIGHT?</vt:lpstr>
      <vt:lpstr>From which lottery are you more likely to get $0?  LEFT or RIGHT?</vt:lpstr>
      <vt:lpstr>From which lottery are you more likely to pull out a red chip?  LEFT or RIGHT?</vt:lpstr>
      <vt:lpstr>From which lottery are you more likely to pull out a red chip?  LEFT or RIGHT?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subject/>
  <dc:creator>glimcheradmin</dc:creator>
  <cp:keywords/>
  <dc:description/>
  <cp:lastModifiedBy>Lopez Guzman, Silvia (NIH/NIMH) [E]</cp:lastModifiedBy>
  <cp:revision>62</cp:revision>
  <dcterms:created xsi:type="dcterms:W3CDTF">2015-03-24T22:20:41Z</dcterms:created>
  <dcterms:modified xsi:type="dcterms:W3CDTF">2023-06-14T18:15:37Z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0x010100C3C03EF60124E74F8EAB99604E306C4F</vt:lpwstr>
  </property>
  <property fmtid="{D5CDD505-2E9C-101B-9397-08002B2CF9AE}" pid="3" name="MediaServiceImageTags">
    <vt:lpwstr/>
  </property>
</Properties>
</file>