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2" r:id="rId5"/>
  </p:sldMasterIdLst>
  <p:sldIdLst>
    <p:sldId id="256" r:id="rId6"/>
    <p:sldId id="295" r:id="rId7"/>
    <p:sldId id="257" r:id="rId8"/>
    <p:sldId id="258" r:id="rId9"/>
    <p:sldId id="260" r:id="rId10"/>
    <p:sldId id="261" r:id="rId11"/>
    <p:sldId id="262" r:id="rId12"/>
    <p:sldId id="263" r:id="rId13"/>
    <p:sldId id="296" r:id="rId14"/>
    <p:sldId id="297" r:id="rId15"/>
    <p:sldId id="264" r:id="rId16"/>
    <p:sldId id="265" r:id="rId17"/>
    <p:sldId id="298" r:id="rId18"/>
    <p:sldId id="267" r:id="rId19"/>
    <p:sldId id="268" r:id="rId20"/>
    <p:sldId id="269" r:id="rId21"/>
    <p:sldId id="270" r:id="rId22"/>
    <p:sldId id="317" r:id="rId23"/>
    <p:sldId id="318" r:id="rId24"/>
    <p:sldId id="320" r:id="rId25"/>
    <p:sldId id="319" r:id="rId26"/>
    <p:sldId id="273" r:id="rId27"/>
    <p:sldId id="272" r:id="rId28"/>
    <p:sldId id="274" r:id="rId29"/>
    <p:sldId id="322" r:id="rId30"/>
    <p:sldId id="275" r:id="rId31"/>
    <p:sldId id="286" r:id="rId32"/>
    <p:sldId id="287" r:id="rId33"/>
    <p:sldId id="303" r:id="rId34"/>
    <p:sldId id="299" r:id="rId35"/>
    <p:sldId id="326" r:id="rId36"/>
    <p:sldId id="323" r:id="rId37"/>
    <p:sldId id="324" r:id="rId38"/>
    <p:sldId id="325" r:id="rId39"/>
    <p:sldId id="288" r:id="rId40"/>
    <p:sldId id="289" r:id="rId41"/>
    <p:sldId id="293" r:id="rId42"/>
    <p:sldId id="294" r:id="rId43"/>
    <p:sldId id="290" r:id="rId44"/>
    <p:sldId id="291"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D3A3E7-CA7B-139C-43EF-031B6664E98F}" v="369" dt="2023-07-24T17:45:07.705"/>
    <p1510:client id="{230D7C66-7767-1897-D6D7-2C952FF01583}" v="689" dt="2023-07-11T15:06:05.9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376" autoAdjust="0"/>
    <p:restoredTop sz="94694"/>
  </p:normalViewPr>
  <p:slideViewPr>
    <p:cSldViewPr>
      <p:cViewPr varScale="1">
        <p:scale>
          <a:sx n="39" d="100"/>
          <a:sy n="39" d="100"/>
        </p:scale>
        <p:origin x="184" y="19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8AD9002-C66E-4EAA-8634-7DA8AA103722}"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066E0-A2E5-4396-B061-859E42093090}" type="slidenum">
              <a:rPr lang="en-US" smtClean="0"/>
              <a:t>‹#›</a:t>
            </a:fld>
            <a:endParaRPr lang="en-US"/>
          </a:p>
        </p:txBody>
      </p:sp>
    </p:spTree>
    <p:extLst>
      <p:ext uri="{BB962C8B-B14F-4D97-AF65-F5344CB8AC3E}">
        <p14:creationId xmlns:p14="http://schemas.microsoft.com/office/powerpoint/2010/main" val="2933684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D9002-C66E-4EAA-8634-7DA8AA103722}"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066E0-A2E5-4396-B061-859E42093090}" type="slidenum">
              <a:rPr lang="en-US" smtClean="0"/>
              <a:t>‹#›</a:t>
            </a:fld>
            <a:endParaRPr lang="en-US"/>
          </a:p>
        </p:txBody>
      </p:sp>
    </p:spTree>
    <p:extLst>
      <p:ext uri="{BB962C8B-B14F-4D97-AF65-F5344CB8AC3E}">
        <p14:creationId xmlns:p14="http://schemas.microsoft.com/office/powerpoint/2010/main" val="3230196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D9002-C66E-4EAA-8634-7DA8AA103722}"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066E0-A2E5-4396-B061-859E42093090}" type="slidenum">
              <a:rPr lang="en-US" smtClean="0"/>
              <a:t>‹#›</a:t>
            </a:fld>
            <a:endParaRPr lang="en-US"/>
          </a:p>
        </p:txBody>
      </p:sp>
    </p:spTree>
    <p:extLst>
      <p:ext uri="{BB962C8B-B14F-4D97-AF65-F5344CB8AC3E}">
        <p14:creationId xmlns:p14="http://schemas.microsoft.com/office/powerpoint/2010/main" val="885952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8AD9002-C66E-4EAA-8634-7DA8AA103722}"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066E0-A2E5-4396-B061-859E42093090}" type="slidenum">
              <a:rPr lang="en-US" smtClean="0"/>
              <a:t>‹#›</a:t>
            </a:fld>
            <a:endParaRPr lang="en-US"/>
          </a:p>
        </p:txBody>
      </p:sp>
    </p:spTree>
    <p:extLst>
      <p:ext uri="{BB962C8B-B14F-4D97-AF65-F5344CB8AC3E}">
        <p14:creationId xmlns:p14="http://schemas.microsoft.com/office/powerpoint/2010/main" val="1845107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D9002-C66E-4EAA-8634-7DA8AA103722}"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066E0-A2E5-4396-B061-859E42093090}" type="slidenum">
              <a:rPr lang="en-US" smtClean="0"/>
              <a:t>‹#›</a:t>
            </a:fld>
            <a:endParaRPr lang="en-US"/>
          </a:p>
        </p:txBody>
      </p:sp>
    </p:spTree>
    <p:extLst>
      <p:ext uri="{BB962C8B-B14F-4D97-AF65-F5344CB8AC3E}">
        <p14:creationId xmlns:p14="http://schemas.microsoft.com/office/powerpoint/2010/main" val="2442145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D9002-C66E-4EAA-8634-7DA8AA103722}"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066E0-A2E5-4396-B061-859E42093090}" type="slidenum">
              <a:rPr lang="en-US" smtClean="0"/>
              <a:t>‹#›</a:t>
            </a:fld>
            <a:endParaRPr lang="en-US"/>
          </a:p>
        </p:txBody>
      </p:sp>
    </p:spTree>
    <p:extLst>
      <p:ext uri="{BB962C8B-B14F-4D97-AF65-F5344CB8AC3E}">
        <p14:creationId xmlns:p14="http://schemas.microsoft.com/office/powerpoint/2010/main" val="1017754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D9002-C66E-4EAA-8634-7DA8AA103722}" type="datetimeFigureOut">
              <a:rPr lang="en-US" smtClean="0"/>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8066E0-A2E5-4396-B061-859E42093090}" type="slidenum">
              <a:rPr lang="en-US" smtClean="0"/>
              <a:t>‹#›</a:t>
            </a:fld>
            <a:endParaRPr lang="en-US"/>
          </a:p>
        </p:txBody>
      </p:sp>
    </p:spTree>
    <p:extLst>
      <p:ext uri="{BB962C8B-B14F-4D97-AF65-F5344CB8AC3E}">
        <p14:creationId xmlns:p14="http://schemas.microsoft.com/office/powerpoint/2010/main" val="1151986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D9002-C66E-4EAA-8634-7DA8AA103722}" type="datetimeFigureOut">
              <a:rPr lang="en-US" smtClean="0"/>
              <a:t>9/5/2023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8066E0-A2E5-4396-B061-859E42093090}" type="slidenum">
              <a:rPr lang="en-US" smtClean="0"/>
              <a:t>‹#›</a:t>
            </a:fld>
            <a:endParaRPr lang="en-US"/>
          </a:p>
        </p:txBody>
      </p:sp>
    </p:spTree>
    <p:extLst>
      <p:ext uri="{BB962C8B-B14F-4D97-AF65-F5344CB8AC3E}">
        <p14:creationId xmlns:p14="http://schemas.microsoft.com/office/powerpoint/2010/main" val="107560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D9002-C66E-4EAA-8634-7DA8AA103722}" type="datetimeFigureOut">
              <a:rPr lang="en-US" smtClean="0"/>
              <a:t>9/5/2023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8066E0-A2E5-4396-B061-859E42093090}" type="slidenum">
              <a:rPr lang="en-US" smtClean="0"/>
              <a:t>‹#›</a:t>
            </a:fld>
            <a:endParaRPr lang="en-US"/>
          </a:p>
        </p:txBody>
      </p:sp>
    </p:spTree>
    <p:extLst>
      <p:ext uri="{BB962C8B-B14F-4D97-AF65-F5344CB8AC3E}">
        <p14:creationId xmlns:p14="http://schemas.microsoft.com/office/powerpoint/2010/main" val="26594855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D9002-C66E-4EAA-8634-7DA8AA103722}" type="datetimeFigureOut">
              <a:rPr lang="en-US" smtClean="0"/>
              <a:t>9/5/2023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8066E0-A2E5-4396-B061-859E42093090}" type="slidenum">
              <a:rPr lang="en-US" smtClean="0"/>
              <a:t>‹#›</a:t>
            </a:fld>
            <a:endParaRPr lang="en-US"/>
          </a:p>
        </p:txBody>
      </p:sp>
    </p:spTree>
    <p:extLst>
      <p:ext uri="{BB962C8B-B14F-4D97-AF65-F5344CB8AC3E}">
        <p14:creationId xmlns:p14="http://schemas.microsoft.com/office/powerpoint/2010/main" val="12620831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D9002-C66E-4EAA-8634-7DA8AA103722}" type="datetimeFigureOut">
              <a:rPr lang="en-US" smtClean="0"/>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8066E0-A2E5-4396-B061-859E42093090}" type="slidenum">
              <a:rPr lang="en-US" smtClean="0"/>
              <a:t>‹#›</a:t>
            </a:fld>
            <a:endParaRPr lang="en-US"/>
          </a:p>
        </p:txBody>
      </p:sp>
    </p:spTree>
    <p:extLst>
      <p:ext uri="{BB962C8B-B14F-4D97-AF65-F5344CB8AC3E}">
        <p14:creationId xmlns:p14="http://schemas.microsoft.com/office/powerpoint/2010/main" val="3599886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D9002-C66E-4EAA-8634-7DA8AA103722}"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066E0-A2E5-4396-B061-859E42093090}" type="slidenum">
              <a:rPr lang="en-US" smtClean="0"/>
              <a:t>‹#›</a:t>
            </a:fld>
            <a:endParaRPr lang="en-US"/>
          </a:p>
        </p:txBody>
      </p:sp>
    </p:spTree>
    <p:extLst>
      <p:ext uri="{BB962C8B-B14F-4D97-AF65-F5344CB8AC3E}">
        <p14:creationId xmlns:p14="http://schemas.microsoft.com/office/powerpoint/2010/main" val="17431687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D9002-C66E-4EAA-8634-7DA8AA103722}" type="datetimeFigureOut">
              <a:rPr lang="en-US" smtClean="0"/>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8066E0-A2E5-4396-B061-859E42093090}" type="slidenum">
              <a:rPr lang="en-US" smtClean="0"/>
              <a:t>‹#›</a:t>
            </a:fld>
            <a:endParaRPr lang="en-US"/>
          </a:p>
        </p:txBody>
      </p:sp>
    </p:spTree>
    <p:extLst>
      <p:ext uri="{BB962C8B-B14F-4D97-AF65-F5344CB8AC3E}">
        <p14:creationId xmlns:p14="http://schemas.microsoft.com/office/powerpoint/2010/main" val="24707428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D9002-C66E-4EAA-8634-7DA8AA103722}"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066E0-A2E5-4396-B061-859E42093090}" type="slidenum">
              <a:rPr lang="en-US" smtClean="0"/>
              <a:t>‹#›</a:t>
            </a:fld>
            <a:endParaRPr lang="en-US"/>
          </a:p>
        </p:txBody>
      </p:sp>
    </p:spTree>
    <p:extLst>
      <p:ext uri="{BB962C8B-B14F-4D97-AF65-F5344CB8AC3E}">
        <p14:creationId xmlns:p14="http://schemas.microsoft.com/office/powerpoint/2010/main" val="16399968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D9002-C66E-4EAA-8634-7DA8AA103722}"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066E0-A2E5-4396-B061-859E42093090}" type="slidenum">
              <a:rPr lang="en-US" smtClean="0"/>
              <a:t>‹#›</a:t>
            </a:fld>
            <a:endParaRPr lang="en-US"/>
          </a:p>
        </p:txBody>
      </p:sp>
    </p:spTree>
    <p:extLst>
      <p:ext uri="{BB962C8B-B14F-4D97-AF65-F5344CB8AC3E}">
        <p14:creationId xmlns:p14="http://schemas.microsoft.com/office/powerpoint/2010/main" val="4189318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D9002-C66E-4EAA-8634-7DA8AA103722}"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066E0-A2E5-4396-B061-859E42093090}" type="slidenum">
              <a:rPr lang="en-US" smtClean="0"/>
              <a:t>‹#›</a:t>
            </a:fld>
            <a:endParaRPr lang="en-US"/>
          </a:p>
        </p:txBody>
      </p:sp>
    </p:spTree>
    <p:extLst>
      <p:ext uri="{BB962C8B-B14F-4D97-AF65-F5344CB8AC3E}">
        <p14:creationId xmlns:p14="http://schemas.microsoft.com/office/powerpoint/2010/main" val="1970219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D9002-C66E-4EAA-8634-7DA8AA103722}" type="datetimeFigureOut">
              <a:rPr lang="en-US" smtClean="0"/>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8066E0-A2E5-4396-B061-859E42093090}" type="slidenum">
              <a:rPr lang="en-US" smtClean="0"/>
              <a:t>‹#›</a:t>
            </a:fld>
            <a:endParaRPr lang="en-US"/>
          </a:p>
        </p:txBody>
      </p:sp>
    </p:spTree>
    <p:extLst>
      <p:ext uri="{BB962C8B-B14F-4D97-AF65-F5344CB8AC3E}">
        <p14:creationId xmlns:p14="http://schemas.microsoft.com/office/powerpoint/2010/main" val="2686813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D9002-C66E-4EAA-8634-7DA8AA103722}" type="datetimeFigureOut">
              <a:rPr lang="en-US" smtClean="0"/>
              <a:t>9/5/2023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8066E0-A2E5-4396-B061-859E42093090}" type="slidenum">
              <a:rPr lang="en-US" smtClean="0"/>
              <a:t>‹#›</a:t>
            </a:fld>
            <a:endParaRPr lang="en-US"/>
          </a:p>
        </p:txBody>
      </p:sp>
    </p:spTree>
    <p:extLst>
      <p:ext uri="{BB962C8B-B14F-4D97-AF65-F5344CB8AC3E}">
        <p14:creationId xmlns:p14="http://schemas.microsoft.com/office/powerpoint/2010/main" val="2595228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D9002-C66E-4EAA-8634-7DA8AA103722}" type="datetimeFigureOut">
              <a:rPr lang="en-US" smtClean="0"/>
              <a:t>9/5/2023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8066E0-A2E5-4396-B061-859E42093090}" type="slidenum">
              <a:rPr lang="en-US" smtClean="0"/>
              <a:t>‹#›</a:t>
            </a:fld>
            <a:endParaRPr lang="en-US"/>
          </a:p>
        </p:txBody>
      </p:sp>
    </p:spTree>
    <p:extLst>
      <p:ext uri="{BB962C8B-B14F-4D97-AF65-F5344CB8AC3E}">
        <p14:creationId xmlns:p14="http://schemas.microsoft.com/office/powerpoint/2010/main" val="3605912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D9002-C66E-4EAA-8634-7DA8AA103722}" type="datetimeFigureOut">
              <a:rPr lang="en-US" smtClean="0"/>
              <a:t>9/5/2023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8066E0-A2E5-4396-B061-859E42093090}" type="slidenum">
              <a:rPr lang="en-US" smtClean="0"/>
              <a:t>‹#›</a:t>
            </a:fld>
            <a:endParaRPr lang="en-US"/>
          </a:p>
        </p:txBody>
      </p:sp>
    </p:spTree>
    <p:extLst>
      <p:ext uri="{BB962C8B-B14F-4D97-AF65-F5344CB8AC3E}">
        <p14:creationId xmlns:p14="http://schemas.microsoft.com/office/powerpoint/2010/main" val="3519133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D9002-C66E-4EAA-8634-7DA8AA103722}" type="datetimeFigureOut">
              <a:rPr lang="en-US" smtClean="0"/>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8066E0-A2E5-4396-B061-859E42093090}" type="slidenum">
              <a:rPr lang="en-US" smtClean="0"/>
              <a:t>‹#›</a:t>
            </a:fld>
            <a:endParaRPr lang="en-US"/>
          </a:p>
        </p:txBody>
      </p:sp>
    </p:spTree>
    <p:extLst>
      <p:ext uri="{BB962C8B-B14F-4D97-AF65-F5344CB8AC3E}">
        <p14:creationId xmlns:p14="http://schemas.microsoft.com/office/powerpoint/2010/main" val="1577293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D9002-C66E-4EAA-8634-7DA8AA103722}" type="datetimeFigureOut">
              <a:rPr lang="en-US" smtClean="0"/>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8066E0-A2E5-4396-B061-859E42093090}" type="slidenum">
              <a:rPr lang="en-US" smtClean="0"/>
              <a:t>‹#›</a:t>
            </a:fld>
            <a:endParaRPr lang="en-US"/>
          </a:p>
        </p:txBody>
      </p:sp>
    </p:spTree>
    <p:extLst>
      <p:ext uri="{BB962C8B-B14F-4D97-AF65-F5344CB8AC3E}">
        <p14:creationId xmlns:p14="http://schemas.microsoft.com/office/powerpoint/2010/main" val="365234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D9002-C66E-4EAA-8634-7DA8AA103722}" type="datetimeFigureOut">
              <a:rPr lang="en-US" smtClean="0"/>
              <a:t>9/5/2023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8066E0-A2E5-4396-B061-859E42093090}" type="slidenum">
              <a:rPr lang="en-US" smtClean="0"/>
              <a:t>‹#›</a:t>
            </a:fld>
            <a:endParaRPr lang="en-US"/>
          </a:p>
        </p:txBody>
      </p:sp>
    </p:spTree>
    <p:extLst>
      <p:ext uri="{BB962C8B-B14F-4D97-AF65-F5344CB8AC3E}">
        <p14:creationId xmlns:p14="http://schemas.microsoft.com/office/powerpoint/2010/main" val="1141767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8AD9002-C66E-4EAA-8634-7DA8AA103722}" type="datetimeFigureOut">
              <a:rPr lang="en-US" smtClean="0"/>
              <a:t>9/5/2023</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8066E0-A2E5-4396-B061-859E42093090}" type="slidenum">
              <a:rPr lang="en-US" smtClean="0"/>
              <a:t>‹#›</a:t>
            </a:fld>
            <a:endParaRPr lang="en-US"/>
          </a:p>
        </p:txBody>
      </p:sp>
    </p:spTree>
    <p:extLst>
      <p:ext uri="{BB962C8B-B14F-4D97-AF65-F5344CB8AC3E}">
        <p14:creationId xmlns:p14="http://schemas.microsoft.com/office/powerpoint/2010/main" val="20975710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solidFill>
                  <a:schemeClr val="bg1"/>
                </a:solidFill>
              </a:rPr>
              <a:t>Risk &amp; Ambiguity Task</a:t>
            </a:r>
          </a:p>
        </p:txBody>
      </p:sp>
      <p:sp>
        <p:nvSpPr>
          <p:cNvPr id="7" name="Content Placeholder 6"/>
          <p:cNvSpPr>
            <a:spLocks noGrp="1"/>
          </p:cNvSpPr>
          <p:nvPr>
            <p:ph idx="1"/>
          </p:nvPr>
        </p:nvSpPr>
        <p:spPr/>
        <p:txBody>
          <a:bodyPr vert="horz" lIns="91440" tIns="45720" rIns="91440" bIns="45720" rtlCol="0" anchor="t">
            <a:normAutofit/>
          </a:bodyPr>
          <a:lstStyle/>
          <a:p>
            <a:pPr marL="0" indent="0" algn="ctr">
              <a:buNone/>
            </a:pPr>
            <a:r>
              <a:rPr lang="en-US" dirty="0">
                <a:solidFill>
                  <a:schemeClr val="bg1"/>
                </a:solidFill>
              </a:rPr>
              <a:t>This is one of the decision-making tasks you will be asked to do. </a:t>
            </a:r>
            <a:br>
              <a:rPr lang="en-US" dirty="0">
                <a:solidFill>
                  <a:schemeClr val="bg1"/>
                </a:solidFill>
              </a:rPr>
            </a:br>
            <a:br>
              <a:rPr lang="en-US" dirty="0">
                <a:solidFill>
                  <a:schemeClr val="bg1"/>
                </a:solidFill>
              </a:rPr>
            </a:br>
            <a:r>
              <a:rPr lang="en-US" dirty="0">
                <a:solidFill>
                  <a:schemeClr val="bg1"/>
                </a:solidFill>
              </a:rPr>
              <a:t>Remember that your bonus could come from this task so each and every choice you make today is important!</a:t>
            </a:r>
            <a:br>
              <a:rPr lang="en-US" dirty="0">
                <a:solidFill>
                  <a:schemeClr val="bg1"/>
                </a:solidFill>
              </a:rPr>
            </a:br>
            <a:br>
              <a:rPr lang="en-US" dirty="0">
                <a:solidFill>
                  <a:schemeClr val="bg1"/>
                </a:solidFill>
              </a:rPr>
            </a:br>
            <a:endParaRPr lang="en-US" dirty="0">
              <a:solidFill>
                <a:schemeClr val="bg1"/>
              </a:solidFill>
              <a:cs typeface="Calibri"/>
            </a:endParaRPr>
          </a:p>
        </p:txBody>
      </p:sp>
    </p:spTree>
    <p:extLst>
      <p:ext uri="{BB962C8B-B14F-4D97-AF65-F5344CB8AC3E}">
        <p14:creationId xmlns:p14="http://schemas.microsoft.com/office/powerpoint/2010/main" val="2849858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solidFill>
                  <a:schemeClr val="bg1"/>
                </a:solidFill>
              </a:rPr>
              <a:t>These are examples of lotteries that you could see</a:t>
            </a:r>
          </a:p>
        </p:txBody>
      </p:sp>
      <p:pic>
        <p:nvPicPr>
          <p:cNvPr id="6"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009" y="2556748"/>
            <a:ext cx="1866771" cy="301752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7232" y="2556748"/>
            <a:ext cx="1843342" cy="301752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8026" y="2556748"/>
            <a:ext cx="1866774" cy="3017520"/>
          </a:xfrm>
          <a:prstGeom prst="rect">
            <a:avLst/>
          </a:prstGeom>
        </p:spPr>
      </p:pic>
      <p:cxnSp>
        <p:nvCxnSpPr>
          <p:cNvPr id="15" name="Straight Arrow Connector 14"/>
          <p:cNvCxnSpPr/>
          <p:nvPr/>
        </p:nvCxnSpPr>
        <p:spPr>
          <a:xfrm>
            <a:off x="1905000" y="2221468"/>
            <a:ext cx="5181600" cy="0"/>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1905000" y="5879068"/>
            <a:ext cx="5181600" cy="0"/>
          </a:xfrm>
          <a:prstGeom prst="straightConnector1">
            <a:avLst/>
          </a:prstGeom>
          <a:ln w="412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933700" y="5879068"/>
            <a:ext cx="3276600" cy="369332"/>
          </a:xfrm>
          <a:prstGeom prst="rect">
            <a:avLst/>
          </a:prstGeom>
          <a:noFill/>
        </p:spPr>
        <p:txBody>
          <a:bodyPr wrap="square" rtlCol="0">
            <a:spAutoFit/>
          </a:bodyPr>
          <a:lstStyle/>
          <a:p>
            <a:pPr algn="ctr"/>
            <a:r>
              <a:rPr lang="en-US" dirty="0">
                <a:solidFill>
                  <a:srgbClr val="00B0F0"/>
                </a:solidFill>
              </a:rPr>
              <a:t>more blue chips</a:t>
            </a:r>
          </a:p>
        </p:txBody>
      </p:sp>
      <p:sp>
        <p:nvSpPr>
          <p:cNvPr id="18" name="TextBox 17"/>
          <p:cNvSpPr txBox="1"/>
          <p:nvPr/>
        </p:nvSpPr>
        <p:spPr>
          <a:xfrm>
            <a:off x="2899541" y="1848249"/>
            <a:ext cx="3276600" cy="369332"/>
          </a:xfrm>
          <a:prstGeom prst="rect">
            <a:avLst/>
          </a:prstGeom>
          <a:noFill/>
        </p:spPr>
        <p:txBody>
          <a:bodyPr wrap="square" rtlCol="0">
            <a:spAutoFit/>
          </a:bodyPr>
          <a:lstStyle/>
          <a:p>
            <a:pPr algn="ctr"/>
            <a:r>
              <a:rPr lang="en-US" dirty="0">
                <a:solidFill>
                  <a:srgbClr val="FF0000"/>
                </a:solidFill>
              </a:rPr>
              <a:t>more red chips</a:t>
            </a:r>
          </a:p>
        </p:txBody>
      </p:sp>
    </p:spTree>
    <p:extLst>
      <p:ext uri="{BB962C8B-B14F-4D97-AF65-F5344CB8AC3E}">
        <p14:creationId xmlns:p14="http://schemas.microsoft.com/office/powerpoint/2010/main" val="1140218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57200" y="533400"/>
            <a:ext cx="4038600" cy="5592763"/>
          </a:xfrm>
        </p:spPr>
        <p:txBody>
          <a:bodyPr>
            <a:noAutofit/>
          </a:bodyPr>
          <a:lstStyle/>
          <a:p>
            <a:pPr marL="0" indent="0" algn="ctr">
              <a:buNone/>
            </a:pPr>
            <a:r>
              <a:rPr lang="en-US" sz="2600" dirty="0">
                <a:solidFill>
                  <a:schemeClr val="bg1"/>
                </a:solidFill>
              </a:rPr>
              <a:t>You will also see lotteries like this one. Here, part of the bag is hidden, so you only have partial information about how many of the 100 chips are red and how many are blue.</a:t>
            </a:r>
          </a:p>
          <a:p>
            <a:pPr marL="0" indent="0" algn="ctr">
              <a:buNone/>
            </a:pPr>
            <a:endParaRPr lang="en-US" sz="2600" dirty="0">
              <a:solidFill>
                <a:schemeClr val="bg1"/>
              </a:solidFill>
            </a:endParaRPr>
          </a:p>
          <a:p>
            <a:pPr marL="0" indent="0" algn="ctr">
              <a:buNone/>
            </a:pPr>
            <a:r>
              <a:rPr lang="en-US" sz="2600" dirty="0">
                <a:solidFill>
                  <a:schemeClr val="bg1"/>
                </a:solidFill>
              </a:rPr>
              <a:t>In this example, you can see that there are at least 25 blue chips and at least 25 red chips. The remaining 50 chips could be all red, all blue or any combination of red and blue.</a:t>
            </a:r>
          </a:p>
        </p:txBody>
      </p:sp>
      <p:sp>
        <p:nvSpPr>
          <p:cNvPr id="8" name="TextBox 7"/>
          <p:cNvSpPr txBox="1"/>
          <p:nvPr/>
        </p:nvSpPr>
        <p:spPr>
          <a:xfrm>
            <a:off x="6324600" y="1627257"/>
            <a:ext cx="704039" cy="707886"/>
          </a:xfrm>
          <a:prstGeom prst="rect">
            <a:avLst/>
          </a:prstGeom>
          <a:noFill/>
        </p:spPr>
        <p:txBody>
          <a:bodyPr wrap="none" rtlCol="0">
            <a:spAutoFit/>
          </a:bodyPr>
          <a:lstStyle/>
          <a:p>
            <a:r>
              <a:rPr lang="en-US" sz="4000" dirty="0">
                <a:solidFill>
                  <a:schemeClr val="bg1"/>
                </a:solidFill>
              </a:rPr>
              <a:t>$0</a:t>
            </a:r>
          </a:p>
        </p:txBody>
      </p:sp>
      <p:sp>
        <p:nvSpPr>
          <p:cNvPr id="10" name="TextBox 9"/>
          <p:cNvSpPr txBox="1"/>
          <p:nvPr/>
        </p:nvSpPr>
        <p:spPr>
          <a:xfrm>
            <a:off x="6172200" y="5334000"/>
            <a:ext cx="963725" cy="707886"/>
          </a:xfrm>
          <a:prstGeom prst="rect">
            <a:avLst/>
          </a:prstGeom>
          <a:noFill/>
        </p:spPr>
        <p:txBody>
          <a:bodyPr wrap="none" rtlCol="0">
            <a:spAutoFit/>
          </a:bodyPr>
          <a:lstStyle/>
          <a:p>
            <a:r>
              <a:rPr lang="en-US" sz="4000" dirty="0">
                <a:solidFill>
                  <a:schemeClr val="bg1"/>
                </a:solidFill>
              </a:rPr>
              <a:t>$20</a:t>
            </a:r>
          </a:p>
        </p:txBody>
      </p:sp>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46540" y="2427754"/>
            <a:ext cx="1841920" cy="2870854"/>
          </a:xfrm>
        </p:spPr>
      </p:pic>
      <p:cxnSp>
        <p:nvCxnSpPr>
          <p:cNvPr id="6" name="Straight Arrow Connector 5"/>
          <p:cNvCxnSpPr/>
          <p:nvPr/>
        </p:nvCxnSpPr>
        <p:spPr>
          <a:xfrm flipH="1" flipV="1">
            <a:off x="7391400" y="3276601"/>
            <a:ext cx="533400" cy="551188"/>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848600" y="3343870"/>
            <a:ext cx="1194012" cy="923330"/>
          </a:xfrm>
          <a:prstGeom prst="rect">
            <a:avLst/>
          </a:prstGeom>
          <a:noFill/>
        </p:spPr>
        <p:txBody>
          <a:bodyPr wrap="square" rtlCol="0">
            <a:spAutoFit/>
          </a:bodyPr>
          <a:lstStyle/>
          <a:p>
            <a:pPr algn="ctr"/>
            <a:r>
              <a:rPr lang="en-US" dirty="0">
                <a:solidFill>
                  <a:schemeClr val="bg1"/>
                </a:solidFill>
              </a:rPr>
              <a:t>amount of hidden chips</a:t>
            </a:r>
          </a:p>
        </p:txBody>
      </p:sp>
      <p:cxnSp>
        <p:nvCxnSpPr>
          <p:cNvPr id="9" name="Straight Arrow Connector 8"/>
          <p:cNvCxnSpPr/>
          <p:nvPr/>
        </p:nvCxnSpPr>
        <p:spPr>
          <a:xfrm flipH="1">
            <a:off x="7391400" y="3827789"/>
            <a:ext cx="533400" cy="591811"/>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835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57200" y="533400"/>
            <a:ext cx="4038600" cy="5592763"/>
          </a:xfrm>
        </p:spPr>
        <p:txBody>
          <a:bodyPr>
            <a:noAutofit/>
          </a:bodyPr>
          <a:lstStyle/>
          <a:p>
            <a:pPr marL="0" indent="0" algn="ctr">
              <a:buNone/>
            </a:pPr>
            <a:endParaRPr lang="en-US" sz="2600" dirty="0">
              <a:solidFill>
                <a:schemeClr val="bg1"/>
              </a:solidFill>
            </a:endParaRPr>
          </a:p>
          <a:p>
            <a:pPr marL="0" indent="0" algn="ctr">
              <a:buNone/>
            </a:pPr>
            <a:endParaRPr lang="en-US" sz="2600" dirty="0">
              <a:solidFill>
                <a:schemeClr val="bg1"/>
              </a:solidFill>
            </a:endParaRPr>
          </a:p>
          <a:p>
            <a:pPr marL="0" indent="0" algn="ctr">
              <a:buNone/>
            </a:pPr>
            <a:endParaRPr lang="en-US" sz="2600" dirty="0">
              <a:solidFill>
                <a:schemeClr val="bg1"/>
              </a:solidFill>
            </a:endParaRPr>
          </a:p>
          <a:p>
            <a:pPr marL="0" indent="0" algn="ctr">
              <a:buNone/>
            </a:pPr>
            <a:r>
              <a:rPr lang="en-US" sz="2600" dirty="0">
                <a:solidFill>
                  <a:schemeClr val="bg1"/>
                </a:solidFill>
              </a:rPr>
              <a:t>There could be many possible combinations of red and blue chips in the hidden part.</a:t>
            </a:r>
          </a:p>
          <a:p>
            <a:pPr marL="0" indent="0" algn="ctr">
              <a:buNone/>
            </a:pPr>
            <a:endParaRPr lang="en-US" sz="2600" dirty="0">
              <a:solidFill>
                <a:schemeClr val="bg1"/>
              </a:solidFill>
            </a:endParaRPr>
          </a:p>
          <a:p>
            <a:pPr marL="0" indent="0" algn="ctr">
              <a:buNone/>
            </a:pPr>
            <a:r>
              <a:rPr lang="en-US" sz="2600" dirty="0">
                <a:solidFill>
                  <a:schemeClr val="bg1"/>
                </a:solidFill>
              </a:rPr>
              <a:t>But </a:t>
            </a:r>
            <a:r>
              <a:rPr lang="en-US" sz="2600" u="sng" dirty="0">
                <a:solidFill>
                  <a:schemeClr val="bg1"/>
                </a:solidFill>
              </a:rPr>
              <a:t>the number of chips in these bags is fixed</a:t>
            </a:r>
            <a:r>
              <a:rPr lang="en-US" sz="2600" dirty="0">
                <a:solidFill>
                  <a:schemeClr val="bg1"/>
                </a:solidFill>
              </a:rPr>
              <a:t>. It will not change during the experiment.</a:t>
            </a:r>
          </a:p>
        </p:txBody>
      </p:sp>
      <p:sp>
        <p:nvSpPr>
          <p:cNvPr id="8" name="TextBox 7"/>
          <p:cNvSpPr txBox="1"/>
          <p:nvPr/>
        </p:nvSpPr>
        <p:spPr>
          <a:xfrm>
            <a:off x="6324600" y="1627257"/>
            <a:ext cx="704039" cy="707886"/>
          </a:xfrm>
          <a:prstGeom prst="rect">
            <a:avLst/>
          </a:prstGeom>
          <a:noFill/>
        </p:spPr>
        <p:txBody>
          <a:bodyPr wrap="none" rtlCol="0">
            <a:spAutoFit/>
          </a:bodyPr>
          <a:lstStyle/>
          <a:p>
            <a:r>
              <a:rPr lang="en-US" sz="4000" dirty="0">
                <a:solidFill>
                  <a:schemeClr val="bg1"/>
                </a:solidFill>
              </a:rPr>
              <a:t>$0</a:t>
            </a:r>
          </a:p>
        </p:txBody>
      </p:sp>
      <p:sp>
        <p:nvSpPr>
          <p:cNvPr id="10" name="TextBox 9"/>
          <p:cNvSpPr txBox="1"/>
          <p:nvPr/>
        </p:nvSpPr>
        <p:spPr>
          <a:xfrm>
            <a:off x="6172200" y="5334000"/>
            <a:ext cx="963725" cy="707886"/>
          </a:xfrm>
          <a:prstGeom prst="rect">
            <a:avLst/>
          </a:prstGeom>
          <a:noFill/>
        </p:spPr>
        <p:txBody>
          <a:bodyPr wrap="none" rtlCol="0">
            <a:spAutoFit/>
          </a:bodyPr>
          <a:lstStyle/>
          <a:p>
            <a:r>
              <a:rPr lang="en-US" sz="4000" dirty="0">
                <a:solidFill>
                  <a:schemeClr val="bg1"/>
                </a:solidFill>
              </a:rPr>
              <a:t>$20</a:t>
            </a:r>
          </a:p>
        </p:txBody>
      </p:sp>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46540" y="2427754"/>
            <a:ext cx="1841920" cy="2870854"/>
          </a:xfrm>
        </p:spPr>
      </p:pic>
      <p:cxnSp>
        <p:nvCxnSpPr>
          <p:cNvPr id="6" name="Straight Arrow Connector 5"/>
          <p:cNvCxnSpPr/>
          <p:nvPr/>
        </p:nvCxnSpPr>
        <p:spPr>
          <a:xfrm flipH="1" flipV="1">
            <a:off x="7391400" y="3276601"/>
            <a:ext cx="533400" cy="551188"/>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848600" y="3343870"/>
            <a:ext cx="1194012" cy="923330"/>
          </a:xfrm>
          <a:prstGeom prst="rect">
            <a:avLst/>
          </a:prstGeom>
          <a:noFill/>
        </p:spPr>
        <p:txBody>
          <a:bodyPr wrap="square" rtlCol="0">
            <a:spAutoFit/>
          </a:bodyPr>
          <a:lstStyle/>
          <a:p>
            <a:pPr algn="ctr"/>
            <a:r>
              <a:rPr lang="en-US" dirty="0">
                <a:solidFill>
                  <a:schemeClr val="bg1"/>
                </a:solidFill>
              </a:rPr>
              <a:t>amount of hidden chips</a:t>
            </a:r>
          </a:p>
        </p:txBody>
      </p:sp>
      <p:cxnSp>
        <p:nvCxnSpPr>
          <p:cNvPr id="9" name="Straight Arrow Connector 8"/>
          <p:cNvCxnSpPr/>
          <p:nvPr/>
        </p:nvCxnSpPr>
        <p:spPr>
          <a:xfrm flipH="1">
            <a:off x="7391400" y="3827789"/>
            <a:ext cx="533400" cy="591811"/>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6779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solidFill>
                  <a:schemeClr val="bg1"/>
                </a:solidFill>
              </a:rPr>
              <a:t>These are examples of lotteries with hidden chips you could see</a:t>
            </a:r>
          </a:p>
        </p:txBody>
      </p:sp>
      <p:cxnSp>
        <p:nvCxnSpPr>
          <p:cNvPr id="15" name="Straight Arrow Connector 14"/>
          <p:cNvCxnSpPr/>
          <p:nvPr/>
        </p:nvCxnSpPr>
        <p:spPr>
          <a:xfrm>
            <a:off x="1905000" y="5455922"/>
            <a:ext cx="5181600" cy="0"/>
          </a:xfrm>
          <a:prstGeom prst="straightConnector1">
            <a:avLst/>
          </a:prstGeom>
          <a:ln w="762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933700" y="5532122"/>
            <a:ext cx="3276600" cy="369332"/>
          </a:xfrm>
          <a:prstGeom prst="rect">
            <a:avLst/>
          </a:prstGeom>
          <a:noFill/>
        </p:spPr>
        <p:txBody>
          <a:bodyPr wrap="square" rtlCol="0">
            <a:spAutoFit/>
          </a:bodyPr>
          <a:lstStyle/>
          <a:p>
            <a:pPr algn="ctr"/>
            <a:r>
              <a:rPr lang="en-US" dirty="0">
                <a:solidFill>
                  <a:schemeClr val="bg1">
                    <a:lumMod val="75000"/>
                  </a:schemeClr>
                </a:solidFill>
              </a:rPr>
              <a:t>more hidden chips</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015" y="2346961"/>
            <a:ext cx="1923701" cy="2956559"/>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4419" y="2346964"/>
            <a:ext cx="1896904" cy="2956558"/>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286000"/>
            <a:ext cx="1890804" cy="3017520"/>
          </a:xfrm>
          <a:prstGeom prst="rect">
            <a:avLst/>
          </a:prstGeom>
        </p:spPr>
      </p:pic>
    </p:spTree>
    <p:extLst>
      <p:ext uri="{BB962C8B-B14F-4D97-AF65-F5344CB8AC3E}">
        <p14:creationId xmlns:p14="http://schemas.microsoft.com/office/powerpoint/2010/main" val="879242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fontScale="92500" lnSpcReduction="10000"/>
          </a:bodyPr>
          <a:lstStyle/>
          <a:p>
            <a:pPr marL="0" indent="0" algn="ctr">
              <a:buNone/>
            </a:pPr>
            <a:r>
              <a:rPr lang="en-US" dirty="0">
                <a:solidFill>
                  <a:schemeClr val="bg1"/>
                </a:solidFill>
              </a:rPr>
              <a:t>Every lottery in the task is linked to a real bag. </a:t>
            </a:r>
          </a:p>
          <a:p>
            <a:pPr marL="0" indent="0" algn="ctr">
              <a:buNone/>
            </a:pPr>
            <a:endParaRPr lang="en-US" dirty="0">
              <a:solidFill>
                <a:schemeClr val="bg1"/>
              </a:solidFill>
            </a:endParaRPr>
          </a:p>
          <a:p>
            <a:pPr marL="0" indent="0" algn="ctr">
              <a:buNone/>
            </a:pPr>
            <a:r>
              <a:rPr lang="en-US" dirty="0">
                <a:solidFill>
                  <a:schemeClr val="bg1"/>
                </a:solidFill>
              </a:rPr>
              <a:t>We have shown you some examples.</a:t>
            </a:r>
          </a:p>
          <a:p>
            <a:pPr marL="0" indent="0" algn="ctr">
              <a:buNone/>
            </a:pPr>
            <a:endParaRPr lang="en-US" dirty="0">
              <a:solidFill>
                <a:schemeClr val="bg1"/>
              </a:solidFill>
            </a:endParaRPr>
          </a:p>
          <a:p>
            <a:pPr marL="0" indent="0" algn="ctr">
              <a:buNone/>
            </a:pPr>
            <a:r>
              <a:rPr lang="en-US" dirty="0">
                <a:solidFill>
                  <a:schemeClr val="bg1"/>
                </a:solidFill>
              </a:rPr>
              <a:t>The bags will be in the room during the experiment and will not be touched.</a:t>
            </a:r>
          </a:p>
          <a:p>
            <a:pPr marL="0" indent="0" algn="ctr">
              <a:buNone/>
            </a:pPr>
            <a:endParaRPr lang="en-US" dirty="0">
              <a:solidFill>
                <a:schemeClr val="bg1"/>
              </a:solidFill>
            </a:endParaRPr>
          </a:p>
          <a:p>
            <a:pPr marL="0" indent="0" algn="ctr">
              <a:buNone/>
            </a:pPr>
            <a:r>
              <a:rPr lang="en-US" dirty="0">
                <a:solidFill>
                  <a:schemeClr val="bg1"/>
                </a:solidFill>
              </a:rPr>
              <a:t>If you wish, you can inspect the content of each bag after all study visits have been completed.</a:t>
            </a:r>
          </a:p>
        </p:txBody>
      </p:sp>
    </p:spTree>
    <p:extLst>
      <p:ext uri="{BB962C8B-B14F-4D97-AF65-F5344CB8AC3E}">
        <p14:creationId xmlns:p14="http://schemas.microsoft.com/office/powerpoint/2010/main" val="248980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b="1" dirty="0">
                <a:solidFill>
                  <a:srgbClr val="FFFF00"/>
                </a:solidFill>
              </a:rPr>
              <a:t>Understanding the task</a:t>
            </a:r>
          </a:p>
        </p:txBody>
      </p:sp>
    </p:spTree>
    <p:extLst>
      <p:ext uri="{BB962C8B-B14F-4D97-AF65-F5344CB8AC3E}">
        <p14:creationId xmlns:p14="http://schemas.microsoft.com/office/powerpoint/2010/main" val="252922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vert="horz" lIns="91440" tIns="45720" rIns="91440" bIns="45720" rtlCol="0" anchor="t">
            <a:normAutofit/>
          </a:bodyPr>
          <a:lstStyle/>
          <a:p>
            <a:pPr marL="0" indent="0" algn="ctr">
              <a:buNone/>
            </a:pPr>
            <a:r>
              <a:rPr lang="en-US" dirty="0">
                <a:solidFill>
                  <a:schemeClr val="bg1"/>
                </a:solidFill>
              </a:rPr>
              <a:t>You will answer many questions. Each question will ask you to choose between a certain gain (or loss) or playing the lottery. The lottery bag and the amount of money you could win (or lose) will be different for each question.</a:t>
            </a:r>
          </a:p>
          <a:p>
            <a:pPr marL="0" indent="0" algn="ctr">
              <a:buNone/>
            </a:pPr>
            <a:endParaRPr lang="en-US" dirty="0">
              <a:solidFill>
                <a:schemeClr val="bg1"/>
              </a:solidFill>
            </a:endParaRPr>
          </a:p>
          <a:p>
            <a:pPr marL="0" indent="0" algn="ctr">
              <a:buNone/>
            </a:pPr>
            <a:r>
              <a:rPr lang="en-US" dirty="0">
                <a:solidFill>
                  <a:schemeClr val="bg1"/>
                </a:solidFill>
              </a:rPr>
              <a:t>Your options will be presented this way:</a:t>
            </a:r>
          </a:p>
        </p:txBody>
      </p:sp>
    </p:spTree>
    <p:extLst>
      <p:ext uri="{BB962C8B-B14F-4D97-AF65-F5344CB8AC3E}">
        <p14:creationId xmlns:p14="http://schemas.microsoft.com/office/powerpoint/2010/main" val="1562771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9CE1595-EABB-C0EA-1BCC-F04C6B007650}"/>
              </a:ext>
            </a:extLst>
          </p:cNvPr>
          <p:cNvSpPr/>
          <p:nvPr/>
        </p:nvSpPr>
        <p:spPr>
          <a:xfrm>
            <a:off x="706916" y="1358747"/>
            <a:ext cx="7730168" cy="4939229"/>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552461" y="3428532"/>
            <a:ext cx="1043876" cy="707886"/>
          </a:xfrm>
          <a:prstGeom prst="rect">
            <a:avLst/>
          </a:prstGeom>
          <a:noFill/>
        </p:spPr>
        <p:txBody>
          <a:bodyPr wrap="square" rtlCol="0">
            <a:spAutoFit/>
          </a:bodyPr>
          <a:lstStyle/>
          <a:p>
            <a:r>
              <a:rPr lang="en-US" sz="4000" dirty="0">
                <a:solidFill>
                  <a:schemeClr val="bg1"/>
                </a:solidFill>
              </a:rPr>
              <a:t>$5</a:t>
            </a:r>
          </a:p>
        </p:txBody>
      </p:sp>
      <p:pic>
        <p:nvPicPr>
          <p:cNvPr id="4" name="Content Placeholder 6">
            <a:extLst>
              <a:ext uri="{FF2B5EF4-FFF2-40B4-BE49-F238E27FC236}">
                <a16:creationId xmlns:a16="http://schemas.microsoft.com/office/drawing/2014/main" id="{E44A1AB0-CCA1-95FD-47B0-53B4BA78D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7843" y="2330657"/>
            <a:ext cx="1854623" cy="2997883"/>
          </a:xfrm>
          <a:prstGeom prst="rect">
            <a:avLst/>
          </a:prstGeom>
        </p:spPr>
      </p:pic>
      <p:sp>
        <p:nvSpPr>
          <p:cNvPr id="6" name="TextBox 5">
            <a:extLst>
              <a:ext uri="{FF2B5EF4-FFF2-40B4-BE49-F238E27FC236}">
                <a16:creationId xmlns:a16="http://schemas.microsoft.com/office/drawing/2014/main" id="{7E503FE9-3941-EACF-4749-3061234E8FE1}"/>
              </a:ext>
            </a:extLst>
          </p:cNvPr>
          <p:cNvSpPr txBox="1"/>
          <p:nvPr/>
        </p:nvSpPr>
        <p:spPr>
          <a:xfrm>
            <a:off x="4177479" y="1593674"/>
            <a:ext cx="963725" cy="707886"/>
          </a:xfrm>
          <a:prstGeom prst="rect">
            <a:avLst/>
          </a:prstGeom>
          <a:noFill/>
        </p:spPr>
        <p:txBody>
          <a:bodyPr wrap="square" rtlCol="0">
            <a:spAutoFit/>
          </a:bodyPr>
          <a:lstStyle/>
          <a:p>
            <a:r>
              <a:rPr lang="en-US" sz="4000" dirty="0">
                <a:solidFill>
                  <a:schemeClr val="bg1"/>
                </a:solidFill>
              </a:rPr>
              <a:t>$20</a:t>
            </a:r>
          </a:p>
        </p:txBody>
      </p:sp>
      <p:sp>
        <p:nvSpPr>
          <p:cNvPr id="13" name="Title 1">
            <a:extLst>
              <a:ext uri="{FF2B5EF4-FFF2-40B4-BE49-F238E27FC236}">
                <a16:creationId xmlns:a16="http://schemas.microsoft.com/office/drawing/2014/main" id="{B239C4A0-AB67-5CEE-5DC0-4661D6F99DB2}"/>
              </a:ext>
            </a:extLst>
          </p:cNvPr>
          <p:cNvSpPr>
            <a:spLocks noGrp="1"/>
          </p:cNvSpPr>
          <p:nvPr/>
        </p:nvSpPr>
        <p:spPr>
          <a:xfrm>
            <a:off x="-772099" y="214963"/>
            <a:ext cx="10972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chemeClr val="bg1"/>
                </a:solidFill>
                <a:latin typeface="+mn-lt"/>
              </a:rPr>
              <a:t>This is how the task display will look like</a:t>
            </a:r>
          </a:p>
        </p:txBody>
      </p:sp>
      <p:sp>
        <p:nvSpPr>
          <p:cNvPr id="2" name="TextBox 1">
            <a:extLst>
              <a:ext uri="{FF2B5EF4-FFF2-40B4-BE49-F238E27FC236}">
                <a16:creationId xmlns:a16="http://schemas.microsoft.com/office/drawing/2014/main" id="{ED4AFDD3-9669-2703-6C80-231BB9044C33}"/>
              </a:ext>
            </a:extLst>
          </p:cNvPr>
          <p:cNvSpPr txBox="1"/>
          <p:nvPr/>
        </p:nvSpPr>
        <p:spPr>
          <a:xfrm>
            <a:off x="4322322" y="5329417"/>
            <a:ext cx="1043876" cy="707886"/>
          </a:xfrm>
          <a:prstGeom prst="rect">
            <a:avLst/>
          </a:prstGeom>
          <a:noFill/>
        </p:spPr>
        <p:txBody>
          <a:bodyPr wrap="square" lIns="91440" tIns="45720" rIns="91440" bIns="45720" rtlCol="0" anchor="t">
            <a:spAutoFit/>
          </a:bodyPr>
          <a:lstStyle/>
          <a:p>
            <a:r>
              <a:rPr lang="en-US" sz="4000" dirty="0">
                <a:solidFill>
                  <a:schemeClr val="bg1"/>
                </a:solidFill>
              </a:rPr>
              <a:t>$0</a:t>
            </a:r>
          </a:p>
        </p:txBody>
      </p:sp>
    </p:spTree>
    <p:extLst>
      <p:ext uri="{BB962C8B-B14F-4D97-AF65-F5344CB8AC3E}">
        <p14:creationId xmlns:p14="http://schemas.microsoft.com/office/powerpoint/2010/main" val="3791399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9CE1595-EABB-C0EA-1BCC-F04C6B007650}"/>
              </a:ext>
            </a:extLst>
          </p:cNvPr>
          <p:cNvSpPr/>
          <p:nvPr/>
        </p:nvSpPr>
        <p:spPr>
          <a:xfrm>
            <a:off x="706916" y="1358747"/>
            <a:ext cx="7730168" cy="4939229"/>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552461" y="3428532"/>
            <a:ext cx="1043876" cy="707886"/>
          </a:xfrm>
          <a:prstGeom prst="rect">
            <a:avLst/>
          </a:prstGeom>
          <a:noFill/>
        </p:spPr>
        <p:txBody>
          <a:bodyPr wrap="square" rtlCol="0">
            <a:spAutoFit/>
          </a:bodyPr>
          <a:lstStyle/>
          <a:p>
            <a:r>
              <a:rPr lang="en-US" sz="4000" dirty="0">
                <a:solidFill>
                  <a:schemeClr val="bg1"/>
                </a:solidFill>
              </a:rPr>
              <a:t>$5</a:t>
            </a:r>
          </a:p>
        </p:txBody>
      </p:sp>
      <p:pic>
        <p:nvPicPr>
          <p:cNvPr id="4" name="Content Placeholder 6">
            <a:extLst>
              <a:ext uri="{FF2B5EF4-FFF2-40B4-BE49-F238E27FC236}">
                <a16:creationId xmlns:a16="http://schemas.microsoft.com/office/drawing/2014/main" id="{E44A1AB0-CCA1-95FD-47B0-53B4BA78D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7843" y="2330657"/>
            <a:ext cx="1854623" cy="2997883"/>
          </a:xfrm>
          <a:prstGeom prst="rect">
            <a:avLst/>
          </a:prstGeom>
        </p:spPr>
      </p:pic>
      <p:sp>
        <p:nvSpPr>
          <p:cNvPr id="6" name="TextBox 5">
            <a:extLst>
              <a:ext uri="{FF2B5EF4-FFF2-40B4-BE49-F238E27FC236}">
                <a16:creationId xmlns:a16="http://schemas.microsoft.com/office/drawing/2014/main" id="{7E503FE9-3941-EACF-4749-3061234E8FE1}"/>
              </a:ext>
            </a:extLst>
          </p:cNvPr>
          <p:cNvSpPr txBox="1"/>
          <p:nvPr/>
        </p:nvSpPr>
        <p:spPr>
          <a:xfrm>
            <a:off x="4177479" y="1593674"/>
            <a:ext cx="963725" cy="707886"/>
          </a:xfrm>
          <a:prstGeom prst="rect">
            <a:avLst/>
          </a:prstGeom>
          <a:noFill/>
        </p:spPr>
        <p:txBody>
          <a:bodyPr wrap="square" rtlCol="0">
            <a:spAutoFit/>
          </a:bodyPr>
          <a:lstStyle/>
          <a:p>
            <a:r>
              <a:rPr lang="en-US" sz="4000" dirty="0">
                <a:solidFill>
                  <a:schemeClr val="bg1"/>
                </a:solidFill>
              </a:rPr>
              <a:t>$20</a:t>
            </a:r>
          </a:p>
        </p:txBody>
      </p:sp>
      <p:sp>
        <p:nvSpPr>
          <p:cNvPr id="13" name="Title 1">
            <a:extLst>
              <a:ext uri="{FF2B5EF4-FFF2-40B4-BE49-F238E27FC236}">
                <a16:creationId xmlns:a16="http://schemas.microsoft.com/office/drawing/2014/main" id="{B239C4A0-AB67-5CEE-5DC0-4661D6F99DB2}"/>
              </a:ext>
            </a:extLst>
          </p:cNvPr>
          <p:cNvSpPr>
            <a:spLocks noGrp="1"/>
          </p:cNvSpPr>
          <p:nvPr/>
        </p:nvSpPr>
        <p:spPr>
          <a:xfrm>
            <a:off x="453528" y="214963"/>
            <a:ext cx="8273668"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chemeClr val="bg1"/>
                </a:solidFill>
                <a:latin typeface="+mn-lt"/>
              </a:rPr>
              <a:t>The lottery will appear in the center of the screen. The certain amount will be presented on either the right or left side of the bag.</a:t>
            </a:r>
            <a:endParaRPr lang="en-US" dirty="0">
              <a:solidFill>
                <a:schemeClr val="bg1"/>
              </a:solidFill>
            </a:endParaRPr>
          </a:p>
        </p:txBody>
      </p:sp>
      <p:sp>
        <p:nvSpPr>
          <p:cNvPr id="2" name="TextBox 1">
            <a:extLst>
              <a:ext uri="{FF2B5EF4-FFF2-40B4-BE49-F238E27FC236}">
                <a16:creationId xmlns:a16="http://schemas.microsoft.com/office/drawing/2014/main" id="{747C2C12-B66D-E32E-07CF-05240A1DCA33}"/>
              </a:ext>
            </a:extLst>
          </p:cNvPr>
          <p:cNvSpPr txBox="1"/>
          <p:nvPr/>
        </p:nvSpPr>
        <p:spPr>
          <a:xfrm>
            <a:off x="4307510" y="5329417"/>
            <a:ext cx="1043876" cy="707886"/>
          </a:xfrm>
          <a:prstGeom prst="rect">
            <a:avLst/>
          </a:prstGeom>
          <a:noFill/>
        </p:spPr>
        <p:txBody>
          <a:bodyPr wrap="square" lIns="91440" tIns="45720" rIns="91440" bIns="45720" rtlCol="0" anchor="t">
            <a:spAutoFit/>
          </a:bodyPr>
          <a:lstStyle/>
          <a:p>
            <a:r>
              <a:rPr lang="en-US" sz="4000" dirty="0">
                <a:solidFill>
                  <a:schemeClr val="bg1"/>
                </a:solidFill>
              </a:rPr>
              <a:t>$0</a:t>
            </a:r>
          </a:p>
        </p:txBody>
      </p:sp>
    </p:spTree>
    <p:extLst>
      <p:ext uri="{BB962C8B-B14F-4D97-AF65-F5344CB8AC3E}">
        <p14:creationId xmlns:p14="http://schemas.microsoft.com/office/powerpoint/2010/main" val="2189110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B86FA-E8CF-8772-2F0C-5D19278101D6}"/>
              </a:ext>
            </a:extLst>
          </p:cNvPr>
          <p:cNvSpPr>
            <a:spLocks noGrp="1"/>
          </p:cNvSpPr>
          <p:nvPr>
            <p:ph type="title"/>
          </p:nvPr>
        </p:nvSpPr>
        <p:spPr/>
        <p:txBody>
          <a:bodyPr>
            <a:normAutofit/>
          </a:bodyPr>
          <a:lstStyle/>
          <a:p>
            <a:r>
              <a:rPr lang="en-US" sz="2250" dirty="0">
                <a:solidFill>
                  <a:schemeClr val="bg1"/>
                </a:solidFill>
              </a:rPr>
              <a:t>When the green circle appears, use the number keys at the top of the keyboard to indicate your choice</a:t>
            </a:r>
          </a:p>
        </p:txBody>
      </p:sp>
      <p:pic>
        <p:nvPicPr>
          <p:cNvPr id="6" name="Content Placeholder 5" descr="A green dot on a gray background&#10;&#10;Description automatically generated with medium confidence">
            <a:extLst>
              <a:ext uri="{FF2B5EF4-FFF2-40B4-BE49-F238E27FC236}">
                <a16:creationId xmlns:a16="http://schemas.microsoft.com/office/drawing/2014/main" id="{5D6292A1-EAF2-FE5E-83C5-0EE81C87940E}"/>
              </a:ext>
            </a:extLst>
          </p:cNvPr>
          <p:cNvPicPr>
            <a:picLocks noGrp="1" noChangeAspect="1"/>
          </p:cNvPicPr>
          <p:nvPr>
            <p:ph idx="1"/>
          </p:nvPr>
        </p:nvPicPr>
        <p:blipFill>
          <a:blip r:embed="rId2"/>
          <a:stretch>
            <a:fillRect/>
          </a:stretch>
        </p:blipFill>
        <p:spPr>
          <a:xfrm>
            <a:off x="2711124" y="1542761"/>
            <a:ext cx="3723788" cy="2490172"/>
          </a:xfrm>
        </p:spPr>
      </p:pic>
      <p:pic>
        <p:nvPicPr>
          <p:cNvPr id="3" name="Picture 3" descr="2key.png">
            <a:extLst>
              <a:ext uri="{FF2B5EF4-FFF2-40B4-BE49-F238E27FC236}">
                <a16:creationId xmlns:a16="http://schemas.microsoft.com/office/drawing/2014/main" id="{206DFE96-1B41-0C56-0B0B-7C3B649D4714}"/>
              </a:ext>
            </a:extLst>
          </p:cNvPr>
          <p:cNvPicPr>
            <a:picLocks noChangeAspect="1"/>
          </p:cNvPicPr>
          <p:nvPr/>
        </p:nvPicPr>
        <p:blipFill>
          <a:blip r:embed="rId3"/>
          <a:stretch>
            <a:fillRect/>
          </a:stretch>
        </p:blipFill>
        <p:spPr>
          <a:xfrm>
            <a:off x="2709772" y="4261750"/>
            <a:ext cx="3725102" cy="1091947"/>
          </a:xfrm>
          <a:prstGeom prst="rect">
            <a:avLst/>
          </a:prstGeom>
        </p:spPr>
      </p:pic>
      <p:sp>
        <p:nvSpPr>
          <p:cNvPr id="5" name="Title 1">
            <a:extLst>
              <a:ext uri="{FF2B5EF4-FFF2-40B4-BE49-F238E27FC236}">
                <a16:creationId xmlns:a16="http://schemas.microsoft.com/office/drawing/2014/main" id="{D1E84D57-1830-8B82-A187-78AC514F9990}"/>
              </a:ext>
            </a:extLst>
          </p:cNvPr>
          <p:cNvSpPr txBox="1">
            <a:spLocks/>
          </p:cNvSpPr>
          <p:nvPr/>
        </p:nvSpPr>
        <p:spPr>
          <a:xfrm>
            <a:off x="-101029" y="4249881"/>
            <a:ext cx="2878477" cy="1143000"/>
          </a:xfrm>
          <a:prstGeom prst="rect">
            <a:avLst/>
          </a:prstGeom>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250" dirty="0">
                <a:solidFill>
                  <a:schemeClr val="bg1"/>
                </a:solidFill>
              </a:rPr>
              <a:t>Press 1 to select the left option</a:t>
            </a:r>
            <a:endParaRPr lang="en-US" sz="2250" dirty="0">
              <a:solidFill>
                <a:schemeClr val="bg1"/>
              </a:solidFill>
              <a:cs typeface="Calibri"/>
            </a:endParaRPr>
          </a:p>
        </p:txBody>
      </p:sp>
      <p:sp>
        <p:nvSpPr>
          <p:cNvPr id="11" name="Title 1">
            <a:extLst>
              <a:ext uri="{FF2B5EF4-FFF2-40B4-BE49-F238E27FC236}">
                <a16:creationId xmlns:a16="http://schemas.microsoft.com/office/drawing/2014/main" id="{8A1A286A-29B5-C729-9BCC-79767F1B8F86}"/>
              </a:ext>
            </a:extLst>
          </p:cNvPr>
          <p:cNvSpPr txBox="1">
            <a:spLocks/>
          </p:cNvSpPr>
          <p:nvPr/>
        </p:nvSpPr>
        <p:spPr>
          <a:xfrm>
            <a:off x="6375970" y="4331217"/>
            <a:ext cx="2878477" cy="1143000"/>
          </a:xfrm>
          <a:prstGeom prst="rect">
            <a:avLst/>
          </a:prstGeom>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250" dirty="0">
                <a:solidFill>
                  <a:schemeClr val="bg1"/>
                </a:solidFill>
              </a:rPr>
              <a:t>Press 2 to select the right option</a:t>
            </a:r>
            <a:endParaRPr lang="en-US" sz="2250" dirty="0">
              <a:solidFill>
                <a:schemeClr val="bg1"/>
              </a:solidFill>
              <a:cs typeface="Calibri"/>
            </a:endParaRPr>
          </a:p>
        </p:txBody>
      </p:sp>
    </p:spTree>
    <p:extLst>
      <p:ext uri="{BB962C8B-B14F-4D97-AF65-F5344CB8AC3E}">
        <p14:creationId xmlns:p14="http://schemas.microsoft.com/office/powerpoint/2010/main" val="1302812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546073" y="1412580"/>
            <a:ext cx="8229600" cy="4525963"/>
          </a:xfrm>
        </p:spPr>
        <p:txBody>
          <a:bodyPr vert="horz" lIns="91440" tIns="45720" rIns="91440" bIns="45720" rtlCol="0" anchor="t">
            <a:normAutofit fontScale="85000" lnSpcReduction="20000"/>
          </a:bodyPr>
          <a:lstStyle/>
          <a:p>
            <a:pPr marL="0" indent="0" algn="ctr">
              <a:buNone/>
            </a:pPr>
            <a:r>
              <a:rPr lang="en-US" dirty="0">
                <a:solidFill>
                  <a:schemeClr val="bg1"/>
                </a:solidFill>
              </a:rPr>
              <a:t>In this task, you will be asked to make different economic choices.</a:t>
            </a:r>
          </a:p>
          <a:p>
            <a:pPr marL="0" indent="0" algn="ctr">
              <a:buNone/>
            </a:pPr>
            <a:endParaRPr lang="en-US" dirty="0">
              <a:solidFill>
                <a:schemeClr val="bg1"/>
              </a:solidFill>
            </a:endParaRPr>
          </a:p>
          <a:p>
            <a:pPr marL="0" indent="0" algn="ctr">
              <a:buNone/>
            </a:pPr>
            <a:r>
              <a:rPr lang="en-US" dirty="0">
                <a:solidFill>
                  <a:schemeClr val="bg1"/>
                </a:solidFill>
              </a:rPr>
              <a:t>In the ”gain” portion of the task, each question will ask you to choose between receiving a </a:t>
            </a:r>
            <a:r>
              <a:rPr lang="en-US" u="sng" dirty="0">
                <a:solidFill>
                  <a:schemeClr val="bg1"/>
                </a:solidFill>
              </a:rPr>
              <a:t>certain</a:t>
            </a:r>
            <a:r>
              <a:rPr lang="en-US" dirty="0">
                <a:solidFill>
                  <a:schemeClr val="bg1"/>
                </a:solidFill>
              </a:rPr>
              <a:t>, smaller amount of money OR playing a </a:t>
            </a:r>
            <a:r>
              <a:rPr lang="en-US" u="sng" dirty="0">
                <a:solidFill>
                  <a:schemeClr val="bg1"/>
                </a:solidFill>
              </a:rPr>
              <a:t>lottery</a:t>
            </a:r>
            <a:r>
              <a:rPr lang="en-US" dirty="0">
                <a:solidFill>
                  <a:schemeClr val="bg1"/>
                </a:solidFill>
              </a:rPr>
              <a:t> for a chance to win a larger amount. </a:t>
            </a:r>
            <a:endParaRPr lang="en-US" dirty="0">
              <a:solidFill>
                <a:schemeClr val="bg1"/>
              </a:solidFill>
              <a:cs typeface="Calibri"/>
            </a:endParaRPr>
          </a:p>
          <a:p>
            <a:pPr marL="0" indent="0" algn="ctr">
              <a:buNone/>
            </a:pPr>
            <a:endParaRPr lang="en-US" dirty="0">
              <a:solidFill>
                <a:schemeClr val="bg1"/>
              </a:solidFill>
            </a:endParaRPr>
          </a:p>
          <a:p>
            <a:pPr marL="0" indent="0" algn="ctr">
              <a:buNone/>
            </a:pPr>
            <a:r>
              <a:rPr lang="en-US" dirty="0">
                <a:solidFill>
                  <a:schemeClr val="bg1"/>
                </a:solidFill>
              </a:rPr>
              <a:t>In the ”loss” portion of the task, each question will ask you to choose between losing a </a:t>
            </a:r>
            <a:r>
              <a:rPr lang="en-US" u="sng" dirty="0">
                <a:solidFill>
                  <a:schemeClr val="bg1"/>
                </a:solidFill>
              </a:rPr>
              <a:t>certain</a:t>
            </a:r>
            <a:r>
              <a:rPr lang="en-US" dirty="0">
                <a:solidFill>
                  <a:schemeClr val="bg1"/>
                </a:solidFill>
              </a:rPr>
              <a:t> amount of money OR playing a </a:t>
            </a:r>
            <a:r>
              <a:rPr lang="en-US" u="sng" dirty="0">
                <a:solidFill>
                  <a:schemeClr val="bg1"/>
                </a:solidFill>
              </a:rPr>
              <a:t>lottery</a:t>
            </a:r>
            <a:r>
              <a:rPr lang="en-US" dirty="0">
                <a:solidFill>
                  <a:schemeClr val="bg1"/>
                </a:solidFill>
              </a:rPr>
              <a:t> for a chance to lose another (lesser) amount.</a:t>
            </a:r>
            <a:endParaRPr lang="en-US" dirty="0">
              <a:solidFill>
                <a:schemeClr val="bg1"/>
              </a:solidFill>
              <a:cs typeface="Calibri"/>
            </a:endParaRPr>
          </a:p>
        </p:txBody>
      </p:sp>
    </p:spTree>
    <p:extLst>
      <p:ext uri="{BB962C8B-B14F-4D97-AF65-F5344CB8AC3E}">
        <p14:creationId xmlns:p14="http://schemas.microsoft.com/office/powerpoint/2010/main" val="673409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026C4-A9DD-8388-9CC0-D62446C3B1A4}"/>
              </a:ext>
            </a:extLst>
          </p:cNvPr>
          <p:cNvSpPr>
            <a:spLocks noGrp="1"/>
          </p:cNvSpPr>
          <p:nvPr>
            <p:ph type="title"/>
          </p:nvPr>
        </p:nvSpPr>
        <p:spPr/>
        <p:txBody>
          <a:bodyPr>
            <a:normAutofit/>
          </a:bodyPr>
          <a:lstStyle/>
          <a:p>
            <a:r>
              <a:rPr lang="en-US" sz="2250" dirty="0">
                <a:solidFill>
                  <a:schemeClr val="bg1"/>
                </a:solidFill>
              </a:rPr>
              <a:t>After selecting an option, you will be asked how confident you are that you made the best decision for yourself.</a:t>
            </a:r>
          </a:p>
        </p:txBody>
      </p:sp>
      <p:sp>
        <p:nvSpPr>
          <p:cNvPr id="7" name="Content Placeholder 6">
            <a:extLst>
              <a:ext uri="{FF2B5EF4-FFF2-40B4-BE49-F238E27FC236}">
                <a16:creationId xmlns:a16="http://schemas.microsoft.com/office/drawing/2014/main" id="{B53E6DC6-4120-02FB-A354-470DBC11B5A3}"/>
              </a:ext>
            </a:extLst>
          </p:cNvPr>
          <p:cNvSpPr>
            <a:spLocks noGrp="1"/>
          </p:cNvSpPr>
          <p:nvPr>
            <p:ph idx="1"/>
          </p:nvPr>
        </p:nvSpPr>
        <p:spPr/>
        <p:txBody>
          <a:bodyPr/>
          <a:lstStyle/>
          <a:p>
            <a:endParaRPr lang="en-US" dirty="0"/>
          </a:p>
        </p:txBody>
      </p:sp>
      <p:pic>
        <p:nvPicPr>
          <p:cNvPr id="8" name="Content Placeholder 10" descr="A screenshot of a survey&#10;&#10;Description automatically generated with low confidence">
            <a:extLst>
              <a:ext uri="{FF2B5EF4-FFF2-40B4-BE49-F238E27FC236}">
                <a16:creationId xmlns:a16="http://schemas.microsoft.com/office/drawing/2014/main" id="{D86FB4F8-CE38-A166-E67F-8DEAB159CE01}"/>
              </a:ext>
            </a:extLst>
          </p:cNvPr>
          <p:cNvPicPr>
            <a:picLocks noChangeAspect="1"/>
          </p:cNvPicPr>
          <p:nvPr/>
        </p:nvPicPr>
        <p:blipFill>
          <a:blip r:embed="rId2"/>
          <a:stretch>
            <a:fillRect/>
          </a:stretch>
        </p:blipFill>
        <p:spPr>
          <a:xfrm>
            <a:off x="1023865" y="1825845"/>
            <a:ext cx="7096271" cy="3857584"/>
          </a:xfrm>
          <a:prstGeom prst="rect">
            <a:avLst/>
          </a:prstGeom>
        </p:spPr>
      </p:pic>
    </p:spTree>
    <p:extLst>
      <p:ext uri="{BB962C8B-B14F-4D97-AF65-F5344CB8AC3E}">
        <p14:creationId xmlns:p14="http://schemas.microsoft.com/office/powerpoint/2010/main" val="622161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72C5E-5BA4-2D29-4A2C-BAD075A911A7}"/>
              </a:ext>
            </a:extLst>
          </p:cNvPr>
          <p:cNvSpPr>
            <a:spLocks noGrp="1"/>
          </p:cNvSpPr>
          <p:nvPr>
            <p:ph type="title"/>
          </p:nvPr>
        </p:nvSpPr>
        <p:spPr>
          <a:xfrm>
            <a:off x="457200" y="1749028"/>
            <a:ext cx="8229600" cy="857250"/>
          </a:xfrm>
        </p:spPr>
        <p:txBody>
          <a:bodyPr>
            <a:normAutofit fontScale="90000"/>
          </a:bodyPr>
          <a:lstStyle/>
          <a:p>
            <a:r>
              <a:rPr lang="en-US" sz="2250" dirty="0">
                <a:solidFill>
                  <a:schemeClr val="bg1"/>
                </a:solidFill>
                <a:latin typeface="+mn-lt"/>
              </a:rPr>
              <a:t>After each choice, you will be asked to rate the confidence in the choice you made. 1 indicates you can’t decide which option you prefer and just guessed, while 4 indicates total certainty in your selection. </a:t>
            </a:r>
            <a:br>
              <a:rPr lang="en-US" sz="2250" dirty="0">
                <a:solidFill>
                  <a:schemeClr val="bg1"/>
                </a:solidFill>
                <a:latin typeface="+mn-lt"/>
              </a:rPr>
            </a:br>
            <a:br>
              <a:rPr lang="en-US" sz="2250" dirty="0">
                <a:solidFill>
                  <a:schemeClr val="bg1"/>
                </a:solidFill>
                <a:latin typeface="+mn-lt"/>
              </a:rPr>
            </a:br>
            <a:r>
              <a:rPr lang="en-US" sz="2250" dirty="0">
                <a:solidFill>
                  <a:schemeClr val="bg1"/>
                </a:solidFill>
                <a:latin typeface="+mn-lt"/>
              </a:rPr>
              <a:t>You will use the number keys at the top of the keyboard. </a:t>
            </a:r>
            <a:endParaRPr lang="en-US" sz="2250" dirty="0">
              <a:solidFill>
                <a:schemeClr val="bg1"/>
              </a:solidFill>
            </a:endParaRPr>
          </a:p>
        </p:txBody>
      </p:sp>
      <p:pic>
        <p:nvPicPr>
          <p:cNvPr id="5" name="Content Placeholder 4" descr="A picture containing text, screenshot, font, design&#10;&#10;Description automatically generated">
            <a:extLst>
              <a:ext uri="{FF2B5EF4-FFF2-40B4-BE49-F238E27FC236}">
                <a16:creationId xmlns:a16="http://schemas.microsoft.com/office/drawing/2014/main" id="{AB5E41CB-A879-C4C4-00FA-730AB2E99B1F}"/>
              </a:ext>
            </a:extLst>
          </p:cNvPr>
          <p:cNvPicPr>
            <a:picLocks noGrp="1" noChangeAspect="1"/>
          </p:cNvPicPr>
          <p:nvPr>
            <p:ph idx="1"/>
          </p:nvPr>
        </p:nvPicPr>
        <p:blipFill rotWithShape="1">
          <a:blip r:embed="rId2"/>
          <a:srcRect l="25895" t="59636" r="26710" b="9179"/>
          <a:stretch/>
        </p:blipFill>
        <p:spPr>
          <a:xfrm>
            <a:off x="4062269" y="3758845"/>
            <a:ext cx="4388781" cy="1593377"/>
          </a:xfrm>
        </p:spPr>
      </p:pic>
      <p:sp>
        <p:nvSpPr>
          <p:cNvPr id="3" name="Title 1">
            <a:extLst>
              <a:ext uri="{FF2B5EF4-FFF2-40B4-BE49-F238E27FC236}">
                <a16:creationId xmlns:a16="http://schemas.microsoft.com/office/drawing/2014/main" id="{07196F77-650A-083C-72B5-86AF5DC00FFC}"/>
              </a:ext>
            </a:extLst>
          </p:cNvPr>
          <p:cNvSpPr txBox="1">
            <a:spLocks/>
          </p:cNvSpPr>
          <p:nvPr/>
        </p:nvSpPr>
        <p:spPr>
          <a:xfrm>
            <a:off x="434533" y="4075046"/>
            <a:ext cx="3879050" cy="857250"/>
          </a:xfrm>
          <a:prstGeom prst="rect">
            <a:avLst/>
          </a:prstGeom>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dirty="0">
                <a:solidFill>
                  <a:schemeClr val="bg1"/>
                </a:solidFill>
                <a:latin typeface="+mn-lt"/>
              </a:rPr>
              <a:t>Press 1 –Not at all confident</a:t>
            </a:r>
          </a:p>
          <a:p>
            <a:r>
              <a:rPr lang="en-US" sz="1800" dirty="0">
                <a:solidFill>
                  <a:schemeClr val="bg1"/>
                </a:solidFill>
                <a:latin typeface="+mn-lt"/>
              </a:rPr>
              <a:t>Press 2 –Less confident</a:t>
            </a:r>
          </a:p>
          <a:p>
            <a:r>
              <a:rPr lang="en-US" sz="1800" dirty="0">
                <a:solidFill>
                  <a:schemeClr val="bg1"/>
                </a:solidFill>
                <a:latin typeface="+mn-lt"/>
              </a:rPr>
              <a:t>Press 3 –Somewhat confident</a:t>
            </a:r>
          </a:p>
          <a:p>
            <a:r>
              <a:rPr lang="en-US" sz="1800" dirty="0">
                <a:solidFill>
                  <a:schemeClr val="bg1"/>
                </a:solidFill>
                <a:latin typeface="+mn-lt"/>
              </a:rPr>
              <a:t>Press 4 –Very confident</a:t>
            </a:r>
            <a:endParaRPr lang="en-US" sz="1800" dirty="0"/>
          </a:p>
        </p:txBody>
      </p:sp>
    </p:spTree>
    <p:extLst>
      <p:ext uri="{BB962C8B-B14F-4D97-AF65-F5344CB8AC3E}">
        <p14:creationId xmlns:p14="http://schemas.microsoft.com/office/powerpoint/2010/main" val="2860051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b="1" dirty="0">
                <a:solidFill>
                  <a:srgbClr val="FFFF00"/>
                </a:solidFill>
              </a:rPr>
              <a:t>Understanding payment</a:t>
            </a:r>
          </a:p>
        </p:txBody>
      </p:sp>
    </p:spTree>
    <p:extLst>
      <p:ext uri="{BB962C8B-B14F-4D97-AF65-F5344CB8AC3E}">
        <p14:creationId xmlns:p14="http://schemas.microsoft.com/office/powerpoint/2010/main" val="1549645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vert="horz" lIns="91440" tIns="45720" rIns="91440" bIns="45720" rtlCol="0" anchor="t">
            <a:normAutofit/>
          </a:bodyPr>
          <a:lstStyle/>
          <a:p>
            <a:pPr marL="0" indent="0" algn="ctr">
              <a:buNone/>
            </a:pPr>
            <a:endParaRPr lang="en-US" sz="2800" dirty="0">
              <a:solidFill>
                <a:schemeClr val="bg1"/>
              </a:solidFill>
            </a:endParaRPr>
          </a:p>
          <a:p>
            <a:pPr marL="0" indent="0" algn="ctr">
              <a:buNone/>
            </a:pPr>
            <a:r>
              <a:rPr lang="en-US" sz="2800" dirty="0">
                <a:solidFill>
                  <a:schemeClr val="bg1"/>
                </a:solidFill>
              </a:rPr>
              <a:t>Make sure you choose carefully each time! If this task is chosen for your bonus, only </a:t>
            </a:r>
            <a:r>
              <a:rPr lang="en-US" sz="2800" u="sng" dirty="0">
                <a:solidFill>
                  <a:schemeClr val="bg1"/>
                </a:solidFill>
              </a:rPr>
              <a:t>one</a:t>
            </a:r>
            <a:r>
              <a:rPr lang="en-US" sz="2800" dirty="0">
                <a:solidFill>
                  <a:schemeClr val="bg1"/>
                </a:solidFill>
              </a:rPr>
              <a:t> of the choices you make will count. This one choice will determine your bonus. </a:t>
            </a:r>
            <a:endParaRPr lang="en-US" sz="2800" dirty="0">
              <a:solidFill>
                <a:schemeClr val="bg1"/>
              </a:solidFill>
              <a:cs typeface="Calibri"/>
            </a:endParaRPr>
          </a:p>
          <a:p>
            <a:pPr marL="0" indent="0" algn="ctr">
              <a:buNone/>
            </a:pPr>
            <a:endParaRPr lang="en-US" sz="2800" dirty="0">
              <a:solidFill>
                <a:schemeClr val="bg1"/>
              </a:solidFill>
            </a:endParaRPr>
          </a:p>
          <a:p>
            <a:pPr marL="0" indent="0" algn="ctr">
              <a:buNone/>
            </a:pPr>
            <a:r>
              <a:rPr lang="en-US" sz="2800" dirty="0">
                <a:solidFill>
                  <a:schemeClr val="bg1"/>
                </a:solidFill>
              </a:rPr>
              <a:t>This means you should </a:t>
            </a:r>
            <a:r>
              <a:rPr lang="en-US" sz="2800" u="sng" dirty="0">
                <a:solidFill>
                  <a:schemeClr val="bg1"/>
                </a:solidFill>
              </a:rPr>
              <a:t>always choose the option you prefer</a:t>
            </a:r>
            <a:r>
              <a:rPr lang="en-US" sz="2800" dirty="0">
                <a:solidFill>
                  <a:schemeClr val="bg1"/>
                </a:solidFill>
              </a:rPr>
              <a:t>. </a:t>
            </a:r>
          </a:p>
          <a:p>
            <a:pPr marL="0" indent="0" algn="ctr">
              <a:buNone/>
            </a:pPr>
            <a:endParaRPr lang="en-US" sz="2800" dirty="0">
              <a:solidFill>
                <a:schemeClr val="bg1"/>
              </a:solidFill>
            </a:endParaRPr>
          </a:p>
        </p:txBody>
      </p:sp>
    </p:spTree>
    <p:extLst>
      <p:ext uri="{BB962C8B-B14F-4D97-AF65-F5344CB8AC3E}">
        <p14:creationId xmlns:p14="http://schemas.microsoft.com/office/powerpoint/2010/main" val="1334840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vert="horz" lIns="91440" tIns="45720" rIns="91440" bIns="45720" rtlCol="0" anchor="t">
            <a:normAutofit fontScale="92500"/>
          </a:bodyPr>
          <a:lstStyle/>
          <a:p>
            <a:pPr marL="0" indent="0" algn="ctr">
              <a:buNone/>
            </a:pPr>
            <a:r>
              <a:rPr lang="en-US" sz="2800" dirty="0">
                <a:solidFill>
                  <a:schemeClr val="bg1"/>
                </a:solidFill>
              </a:rPr>
              <a:t>You will start the task with an automatic $50 “endowment”. Your bonus will be added to or subtracted from that amount.</a:t>
            </a:r>
          </a:p>
          <a:p>
            <a:pPr marL="0" indent="0" algn="ctr">
              <a:buNone/>
            </a:pPr>
            <a:endParaRPr lang="en-US" sz="2800" dirty="0">
              <a:solidFill>
                <a:schemeClr val="bg1"/>
              </a:solidFill>
            </a:endParaRPr>
          </a:p>
          <a:p>
            <a:pPr marL="0" indent="0" algn="ctr">
              <a:buNone/>
            </a:pPr>
            <a:r>
              <a:rPr lang="en-US" sz="2800" dirty="0">
                <a:solidFill>
                  <a:schemeClr val="bg1"/>
                </a:solidFill>
              </a:rPr>
              <a:t>At the end of the task, a trial will be randomly selected. </a:t>
            </a:r>
            <a:endParaRPr lang="en-US" sz="2800">
              <a:solidFill>
                <a:schemeClr val="bg1"/>
              </a:solidFill>
              <a:cs typeface="Calibri"/>
            </a:endParaRPr>
          </a:p>
          <a:p>
            <a:pPr marL="0" indent="0" algn="ctr">
              <a:buNone/>
            </a:pPr>
            <a:r>
              <a:rPr lang="en-US" sz="2800" dirty="0">
                <a:solidFill>
                  <a:schemeClr val="bg1"/>
                </a:solidFill>
              </a:rPr>
              <a:t>If in the randomly selected trial you chose the certain gain (or loss) of $5, you would receive (or lose) $5 from your endowment. If you selected the lottery, you would play the lottery that was offered (by pulling out one chip). </a:t>
            </a:r>
            <a:endParaRPr lang="en-US" sz="2800" dirty="0">
              <a:solidFill>
                <a:schemeClr val="bg1"/>
              </a:solidFill>
              <a:cs typeface="Calibri"/>
            </a:endParaRPr>
          </a:p>
        </p:txBody>
      </p:sp>
    </p:spTree>
    <p:extLst>
      <p:ext uri="{BB962C8B-B14F-4D97-AF65-F5344CB8AC3E}">
        <p14:creationId xmlns:p14="http://schemas.microsoft.com/office/powerpoint/2010/main" val="4242513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vert="horz" lIns="91440" tIns="45720" rIns="91440" bIns="45720" rtlCol="0" anchor="t">
            <a:normAutofit/>
          </a:bodyPr>
          <a:lstStyle/>
          <a:p>
            <a:pPr marL="0" indent="0" algn="ctr">
              <a:buNone/>
            </a:pPr>
            <a:r>
              <a:rPr lang="en-US" sz="2800" dirty="0">
                <a:solidFill>
                  <a:schemeClr val="bg1"/>
                </a:solidFill>
                <a:cs typeface="Calibri"/>
              </a:rPr>
              <a:t>Please, remain engaged throughout the experiment and provide earnest, sincere responses for each trial. Remember, if this task is selected as your bonus, your choices could help you walk away with an additional bonus ranging from $0 to $100, depending on the selected earnings trial. </a:t>
            </a:r>
          </a:p>
        </p:txBody>
      </p:sp>
    </p:spTree>
    <p:extLst>
      <p:ext uri="{BB962C8B-B14F-4D97-AF65-F5344CB8AC3E}">
        <p14:creationId xmlns:p14="http://schemas.microsoft.com/office/powerpoint/2010/main" val="4050988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b="1" dirty="0">
                <a:solidFill>
                  <a:srgbClr val="FFFF00"/>
                </a:solidFill>
              </a:rPr>
              <a:t>Questions?</a:t>
            </a:r>
          </a:p>
        </p:txBody>
      </p:sp>
    </p:spTree>
    <p:extLst>
      <p:ext uri="{BB962C8B-B14F-4D97-AF65-F5344CB8AC3E}">
        <p14:creationId xmlns:p14="http://schemas.microsoft.com/office/powerpoint/2010/main" val="24660909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59460" y="1627257"/>
            <a:ext cx="704039" cy="707886"/>
          </a:xfrm>
          <a:prstGeom prst="rect">
            <a:avLst/>
          </a:prstGeom>
          <a:noFill/>
        </p:spPr>
        <p:txBody>
          <a:bodyPr wrap="none" rtlCol="0">
            <a:spAutoFit/>
          </a:bodyPr>
          <a:lstStyle/>
          <a:p>
            <a:r>
              <a:rPr lang="en-US" sz="4000" dirty="0">
                <a:solidFill>
                  <a:schemeClr val="bg1"/>
                </a:solidFill>
              </a:rPr>
              <a:t>$0</a:t>
            </a:r>
          </a:p>
        </p:txBody>
      </p:sp>
      <p:sp>
        <p:nvSpPr>
          <p:cNvPr id="10" name="TextBox 9"/>
          <p:cNvSpPr txBox="1"/>
          <p:nvPr/>
        </p:nvSpPr>
        <p:spPr>
          <a:xfrm>
            <a:off x="4007060" y="5334000"/>
            <a:ext cx="963725" cy="707886"/>
          </a:xfrm>
          <a:prstGeom prst="rect">
            <a:avLst/>
          </a:prstGeom>
          <a:noFill/>
        </p:spPr>
        <p:txBody>
          <a:bodyPr wrap="none" rtlCol="0">
            <a:spAutoFit/>
          </a:bodyPr>
          <a:lstStyle/>
          <a:p>
            <a:r>
              <a:rPr lang="en-US" sz="4000" dirty="0">
                <a:solidFill>
                  <a:schemeClr val="bg1"/>
                </a:solidFill>
              </a:rPr>
              <a:t>$34</a:t>
            </a:r>
          </a:p>
        </p:txBody>
      </p:sp>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581400" y="2427754"/>
            <a:ext cx="1841920" cy="2870854"/>
          </a:xfrm>
        </p:spPr>
      </p:pic>
      <p:sp>
        <p:nvSpPr>
          <p:cNvPr id="9" name="Title 5"/>
          <p:cNvSpPr>
            <a:spLocks noGrp="1"/>
          </p:cNvSpPr>
          <p:nvPr>
            <p:ph type="title"/>
          </p:nvPr>
        </p:nvSpPr>
        <p:spPr>
          <a:xfrm>
            <a:off x="457200" y="274638"/>
            <a:ext cx="8229600" cy="1143000"/>
          </a:xfrm>
        </p:spPr>
        <p:txBody>
          <a:bodyPr>
            <a:noAutofit/>
          </a:bodyPr>
          <a:lstStyle/>
          <a:p>
            <a:r>
              <a:rPr lang="en-US" sz="2600" dirty="0">
                <a:solidFill>
                  <a:schemeClr val="bg1"/>
                </a:solidFill>
              </a:rPr>
              <a:t>Suppose this task and trial were randomly selected at the end and you chose the option on the LEFT. </a:t>
            </a:r>
            <a:br>
              <a:rPr lang="en-US" sz="2600" dirty="0">
                <a:solidFill>
                  <a:schemeClr val="bg1"/>
                </a:solidFill>
              </a:rPr>
            </a:br>
            <a:r>
              <a:rPr lang="en-US" sz="2600" dirty="0">
                <a:solidFill>
                  <a:schemeClr val="bg1"/>
                </a:solidFill>
              </a:rPr>
              <a:t>How much bonus would you get?</a:t>
            </a:r>
          </a:p>
        </p:txBody>
      </p:sp>
      <p:sp>
        <p:nvSpPr>
          <p:cNvPr id="13" name="TextBox 12">
            <a:extLst>
              <a:ext uri="{FF2B5EF4-FFF2-40B4-BE49-F238E27FC236}">
                <a16:creationId xmlns:a16="http://schemas.microsoft.com/office/drawing/2014/main" id="{B9FC625C-4665-4563-87E2-E942475B5FCA}"/>
              </a:ext>
            </a:extLst>
          </p:cNvPr>
          <p:cNvSpPr txBox="1"/>
          <p:nvPr/>
        </p:nvSpPr>
        <p:spPr>
          <a:xfrm>
            <a:off x="1828800" y="3309183"/>
            <a:ext cx="1043876" cy="1107996"/>
          </a:xfrm>
          <a:prstGeom prst="rect">
            <a:avLst/>
          </a:prstGeom>
          <a:noFill/>
        </p:spPr>
        <p:txBody>
          <a:bodyPr wrap="none" rtlCol="0">
            <a:spAutoFit/>
          </a:bodyPr>
          <a:lstStyle/>
          <a:p>
            <a:r>
              <a:rPr lang="en-US" sz="6600" dirty="0">
                <a:solidFill>
                  <a:schemeClr val="bg1"/>
                </a:solidFill>
              </a:rPr>
              <a:t>$5</a:t>
            </a:r>
          </a:p>
        </p:txBody>
      </p:sp>
    </p:spTree>
    <p:extLst>
      <p:ext uri="{BB962C8B-B14F-4D97-AF65-F5344CB8AC3E}">
        <p14:creationId xmlns:p14="http://schemas.microsoft.com/office/powerpoint/2010/main" val="1910579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59460" y="1627257"/>
            <a:ext cx="704039" cy="707886"/>
          </a:xfrm>
          <a:prstGeom prst="rect">
            <a:avLst/>
          </a:prstGeom>
          <a:noFill/>
        </p:spPr>
        <p:txBody>
          <a:bodyPr wrap="none" rtlCol="0">
            <a:spAutoFit/>
          </a:bodyPr>
          <a:lstStyle/>
          <a:p>
            <a:r>
              <a:rPr lang="en-US" sz="4000" dirty="0">
                <a:solidFill>
                  <a:schemeClr val="bg1"/>
                </a:solidFill>
              </a:rPr>
              <a:t>$0</a:t>
            </a:r>
          </a:p>
        </p:txBody>
      </p:sp>
      <p:sp>
        <p:nvSpPr>
          <p:cNvPr id="10" name="TextBox 9"/>
          <p:cNvSpPr txBox="1"/>
          <p:nvPr/>
        </p:nvSpPr>
        <p:spPr>
          <a:xfrm>
            <a:off x="4007060" y="5334000"/>
            <a:ext cx="963725" cy="707886"/>
          </a:xfrm>
          <a:prstGeom prst="rect">
            <a:avLst/>
          </a:prstGeom>
          <a:noFill/>
        </p:spPr>
        <p:txBody>
          <a:bodyPr wrap="none" rtlCol="0">
            <a:spAutoFit/>
          </a:bodyPr>
          <a:lstStyle/>
          <a:p>
            <a:r>
              <a:rPr lang="en-US" sz="4000" dirty="0">
                <a:solidFill>
                  <a:schemeClr val="bg1"/>
                </a:solidFill>
              </a:rPr>
              <a:t>$34</a:t>
            </a:r>
          </a:p>
        </p:txBody>
      </p:sp>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581400" y="2427754"/>
            <a:ext cx="1841920" cy="2870854"/>
          </a:xfrm>
        </p:spPr>
      </p:pic>
      <p:sp>
        <p:nvSpPr>
          <p:cNvPr id="9" name="Title 5"/>
          <p:cNvSpPr>
            <a:spLocks noGrp="1"/>
          </p:cNvSpPr>
          <p:nvPr>
            <p:ph type="title"/>
          </p:nvPr>
        </p:nvSpPr>
        <p:spPr>
          <a:xfrm>
            <a:off x="457200" y="274638"/>
            <a:ext cx="8229600" cy="1143000"/>
          </a:xfrm>
        </p:spPr>
        <p:txBody>
          <a:bodyPr>
            <a:noAutofit/>
          </a:bodyPr>
          <a:lstStyle/>
          <a:p>
            <a:r>
              <a:rPr lang="en-US" sz="2600" dirty="0">
                <a:solidFill>
                  <a:schemeClr val="bg1"/>
                </a:solidFill>
              </a:rPr>
              <a:t>Suppose this task and trial were randomly selected at the end and you chose the option on the LEFT. </a:t>
            </a:r>
            <a:br>
              <a:rPr lang="en-US" sz="2600" dirty="0">
                <a:solidFill>
                  <a:schemeClr val="bg1"/>
                </a:solidFill>
              </a:rPr>
            </a:br>
            <a:r>
              <a:rPr lang="en-US" sz="2600" dirty="0">
                <a:solidFill>
                  <a:schemeClr val="bg1"/>
                </a:solidFill>
              </a:rPr>
              <a:t>How much bonus would you get?</a:t>
            </a:r>
          </a:p>
        </p:txBody>
      </p:sp>
      <p:sp>
        <p:nvSpPr>
          <p:cNvPr id="11" name="Title 5"/>
          <p:cNvSpPr txBox="1">
            <a:spLocks/>
          </p:cNvSpPr>
          <p:nvPr/>
        </p:nvSpPr>
        <p:spPr>
          <a:xfrm>
            <a:off x="396679" y="5687943"/>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600" dirty="0">
                <a:solidFill>
                  <a:srgbClr val="FF0000"/>
                </a:solidFill>
              </a:rPr>
              <a:t>The correct answer is: $5 added to your endowment</a:t>
            </a:r>
          </a:p>
        </p:txBody>
      </p:sp>
      <p:sp>
        <p:nvSpPr>
          <p:cNvPr id="13" name="TextBox 12">
            <a:extLst>
              <a:ext uri="{FF2B5EF4-FFF2-40B4-BE49-F238E27FC236}">
                <a16:creationId xmlns:a16="http://schemas.microsoft.com/office/drawing/2014/main" id="{D33EB112-EF1F-487E-9FBB-8DB944323B91}"/>
              </a:ext>
            </a:extLst>
          </p:cNvPr>
          <p:cNvSpPr txBox="1"/>
          <p:nvPr/>
        </p:nvSpPr>
        <p:spPr>
          <a:xfrm>
            <a:off x="1828800" y="3309183"/>
            <a:ext cx="1043876" cy="1107996"/>
          </a:xfrm>
          <a:prstGeom prst="rect">
            <a:avLst/>
          </a:prstGeom>
          <a:noFill/>
        </p:spPr>
        <p:txBody>
          <a:bodyPr wrap="none" rtlCol="0">
            <a:spAutoFit/>
          </a:bodyPr>
          <a:lstStyle/>
          <a:p>
            <a:r>
              <a:rPr lang="en-US" sz="6600" dirty="0">
                <a:solidFill>
                  <a:schemeClr val="bg1"/>
                </a:solidFill>
              </a:rPr>
              <a:t>$5</a:t>
            </a:r>
          </a:p>
        </p:txBody>
      </p:sp>
    </p:spTree>
    <p:extLst>
      <p:ext uri="{BB962C8B-B14F-4D97-AF65-F5344CB8AC3E}">
        <p14:creationId xmlns:p14="http://schemas.microsoft.com/office/powerpoint/2010/main" val="108663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59460" y="1627257"/>
            <a:ext cx="704039" cy="707886"/>
          </a:xfrm>
          <a:prstGeom prst="rect">
            <a:avLst/>
          </a:prstGeom>
          <a:noFill/>
        </p:spPr>
        <p:txBody>
          <a:bodyPr wrap="none" rtlCol="0">
            <a:spAutoFit/>
          </a:bodyPr>
          <a:lstStyle/>
          <a:p>
            <a:r>
              <a:rPr lang="en-US" sz="4000" dirty="0">
                <a:solidFill>
                  <a:schemeClr val="bg1"/>
                </a:solidFill>
              </a:rPr>
              <a:t>$0</a:t>
            </a:r>
          </a:p>
        </p:txBody>
      </p:sp>
      <p:sp>
        <p:nvSpPr>
          <p:cNvPr id="10" name="TextBox 9"/>
          <p:cNvSpPr txBox="1"/>
          <p:nvPr/>
        </p:nvSpPr>
        <p:spPr>
          <a:xfrm>
            <a:off x="4007060" y="5334000"/>
            <a:ext cx="963725" cy="707886"/>
          </a:xfrm>
          <a:prstGeom prst="rect">
            <a:avLst/>
          </a:prstGeom>
          <a:noFill/>
        </p:spPr>
        <p:txBody>
          <a:bodyPr wrap="none" lIns="91440" tIns="45720" rIns="91440" bIns="45720" rtlCol="0" anchor="t">
            <a:spAutoFit/>
          </a:bodyPr>
          <a:lstStyle/>
          <a:p>
            <a:r>
              <a:rPr lang="en-US" sz="4000" dirty="0">
                <a:solidFill>
                  <a:schemeClr val="bg1"/>
                </a:solidFill>
              </a:rPr>
              <a:t>$34</a:t>
            </a:r>
          </a:p>
        </p:txBody>
      </p:sp>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581400" y="2427754"/>
            <a:ext cx="1841920" cy="2870854"/>
          </a:xfrm>
        </p:spPr>
      </p:pic>
      <p:sp>
        <p:nvSpPr>
          <p:cNvPr id="9" name="Title 5"/>
          <p:cNvSpPr>
            <a:spLocks noGrp="1"/>
          </p:cNvSpPr>
          <p:nvPr>
            <p:ph type="title"/>
          </p:nvPr>
        </p:nvSpPr>
        <p:spPr>
          <a:xfrm>
            <a:off x="457200" y="274638"/>
            <a:ext cx="8229600" cy="1143000"/>
          </a:xfrm>
        </p:spPr>
        <p:txBody>
          <a:bodyPr>
            <a:noAutofit/>
          </a:bodyPr>
          <a:lstStyle/>
          <a:p>
            <a:r>
              <a:rPr lang="en-US" sz="2600" dirty="0">
                <a:solidFill>
                  <a:schemeClr val="bg1"/>
                </a:solidFill>
              </a:rPr>
              <a:t>How about if you chose the option </a:t>
            </a:r>
            <a:br>
              <a:rPr lang="en-US" sz="2600" dirty="0">
                <a:solidFill>
                  <a:schemeClr val="bg1"/>
                </a:solidFill>
              </a:rPr>
            </a:br>
            <a:r>
              <a:rPr lang="en-US" sz="2600" dirty="0">
                <a:solidFill>
                  <a:schemeClr val="bg1"/>
                </a:solidFill>
              </a:rPr>
              <a:t>on the RIGHT?</a:t>
            </a:r>
          </a:p>
        </p:txBody>
      </p:sp>
      <p:sp>
        <p:nvSpPr>
          <p:cNvPr id="7" name="TextBox 6">
            <a:extLst>
              <a:ext uri="{FF2B5EF4-FFF2-40B4-BE49-F238E27FC236}">
                <a16:creationId xmlns:a16="http://schemas.microsoft.com/office/drawing/2014/main" id="{5D749126-2B74-4350-A51F-0E399E8F198D}"/>
              </a:ext>
            </a:extLst>
          </p:cNvPr>
          <p:cNvSpPr txBox="1"/>
          <p:nvPr/>
        </p:nvSpPr>
        <p:spPr>
          <a:xfrm>
            <a:off x="1828800" y="3309183"/>
            <a:ext cx="1043876" cy="1107996"/>
          </a:xfrm>
          <a:prstGeom prst="rect">
            <a:avLst/>
          </a:prstGeom>
          <a:noFill/>
        </p:spPr>
        <p:txBody>
          <a:bodyPr wrap="none" lIns="91440" tIns="45720" rIns="91440" bIns="45720" rtlCol="0" anchor="t">
            <a:spAutoFit/>
          </a:bodyPr>
          <a:lstStyle/>
          <a:p>
            <a:r>
              <a:rPr lang="en-US" sz="6600" dirty="0">
                <a:solidFill>
                  <a:schemeClr val="bg1"/>
                </a:solidFill>
              </a:rPr>
              <a:t>$5</a:t>
            </a:r>
          </a:p>
        </p:txBody>
      </p:sp>
    </p:spTree>
    <p:extLst>
      <p:ext uri="{BB962C8B-B14F-4D97-AF65-F5344CB8AC3E}">
        <p14:creationId xmlns:p14="http://schemas.microsoft.com/office/powerpoint/2010/main" val="662252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b="1" dirty="0">
                <a:solidFill>
                  <a:srgbClr val="FFFF00"/>
                </a:solidFill>
              </a:rPr>
              <a:t>Understanding lottery display</a:t>
            </a:r>
          </a:p>
        </p:txBody>
      </p:sp>
    </p:spTree>
    <p:extLst>
      <p:ext uri="{BB962C8B-B14F-4D97-AF65-F5344CB8AC3E}">
        <p14:creationId xmlns:p14="http://schemas.microsoft.com/office/powerpoint/2010/main" val="24846072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59460" y="1627257"/>
            <a:ext cx="704039" cy="707886"/>
          </a:xfrm>
          <a:prstGeom prst="rect">
            <a:avLst/>
          </a:prstGeom>
          <a:noFill/>
        </p:spPr>
        <p:txBody>
          <a:bodyPr wrap="none" rtlCol="0">
            <a:spAutoFit/>
          </a:bodyPr>
          <a:lstStyle/>
          <a:p>
            <a:r>
              <a:rPr lang="en-US" sz="4000" dirty="0">
                <a:solidFill>
                  <a:schemeClr val="bg1"/>
                </a:solidFill>
              </a:rPr>
              <a:t>$0</a:t>
            </a:r>
          </a:p>
        </p:txBody>
      </p:sp>
      <p:sp>
        <p:nvSpPr>
          <p:cNvPr id="10" name="TextBox 9"/>
          <p:cNvSpPr txBox="1"/>
          <p:nvPr/>
        </p:nvSpPr>
        <p:spPr>
          <a:xfrm>
            <a:off x="4007060" y="5334000"/>
            <a:ext cx="963725" cy="707886"/>
          </a:xfrm>
          <a:prstGeom prst="rect">
            <a:avLst/>
          </a:prstGeom>
          <a:noFill/>
        </p:spPr>
        <p:txBody>
          <a:bodyPr wrap="none" rtlCol="0">
            <a:spAutoFit/>
          </a:bodyPr>
          <a:lstStyle/>
          <a:p>
            <a:r>
              <a:rPr lang="en-US" sz="4000" dirty="0">
                <a:solidFill>
                  <a:schemeClr val="bg1"/>
                </a:solidFill>
              </a:rPr>
              <a:t>$34</a:t>
            </a:r>
          </a:p>
        </p:txBody>
      </p:sp>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581400" y="2427754"/>
            <a:ext cx="1841920" cy="2870854"/>
          </a:xfrm>
        </p:spPr>
      </p:pic>
      <p:sp>
        <p:nvSpPr>
          <p:cNvPr id="9" name="Title 5"/>
          <p:cNvSpPr>
            <a:spLocks noGrp="1"/>
          </p:cNvSpPr>
          <p:nvPr>
            <p:ph type="title"/>
          </p:nvPr>
        </p:nvSpPr>
        <p:spPr>
          <a:xfrm>
            <a:off x="457200" y="274638"/>
            <a:ext cx="8229600" cy="1143000"/>
          </a:xfrm>
        </p:spPr>
        <p:txBody>
          <a:bodyPr>
            <a:noAutofit/>
          </a:bodyPr>
          <a:lstStyle/>
          <a:p>
            <a:r>
              <a:rPr lang="en-US" sz="2600" dirty="0">
                <a:solidFill>
                  <a:schemeClr val="bg1"/>
                </a:solidFill>
              </a:rPr>
              <a:t>How about if you chose the option </a:t>
            </a:r>
            <a:br>
              <a:rPr lang="en-US" sz="2600" dirty="0">
                <a:solidFill>
                  <a:schemeClr val="bg1"/>
                </a:solidFill>
              </a:rPr>
            </a:br>
            <a:r>
              <a:rPr lang="en-US" sz="2600" dirty="0">
                <a:solidFill>
                  <a:schemeClr val="bg1"/>
                </a:solidFill>
              </a:rPr>
              <a:t>on the RIGHT?</a:t>
            </a:r>
          </a:p>
        </p:txBody>
      </p:sp>
      <p:sp>
        <p:nvSpPr>
          <p:cNvPr id="7" name="Title 5"/>
          <p:cNvSpPr txBox="1">
            <a:spLocks/>
          </p:cNvSpPr>
          <p:nvPr/>
        </p:nvSpPr>
        <p:spPr>
          <a:xfrm>
            <a:off x="76200" y="5791200"/>
            <a:ext cx="90678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dirty="0">
                <a:solidFill>
                  <a:srgbClr val="FF0000"/>
                </a:solidFill>
              </a:rPr>
              <a:t>The correct answer is: You would have to play this lottery to find out. If you pull out a blue chip, you will get $34 added to your endowment. If you pull out a red chip, you will get $0 added to your endowment.</a:t>
            </a:r>
          </a:p>
        </p:txBody>
      </p:sp>
      <p:sp>
        <p:nvSpPr>
          <p:cNvPr id="12" name="TextBox 11">
            <a:extLst>
              <a:ext uri="{FF2B5EF4-FFF2-40B4-BE49-F238E27FC236}">
                <a16:creationId xmlns:a16="http://schemas.microsoft.com/office/drawing/2014/main" id="{E38D7277-7C96-40FD-B8CF-A7E3737179A6}"/>
              </a:ext>
            </a:extLst>
          </p:cNvPr>
          <p:cNvSpPr txBox="1"/>
          <p:nvPr/>
        </p:nvSpPr>
        <p:spPr>
          <a:xfrm>
            <a:off x="1828800" y="3309183"/>
            <a:ext cx="1043876" cy="1107996"/>
          </a:xfrm>
          <a:prstGeom prst="rect">
            <a:avLst/>
          </a:prstGeom>
          <a:noFill/>
        </p:spPr>
        <p:txBody>
          <a:bodyPr wrap="none" rtlCol="0">
            <a:spAutoFit/>
          </a:bodyPr>
          <a:lstStyle/>
          <a:p>
            <a:r>
              <a:rPr lang="en-US" sz="6600" dirty="0">
                <a:solidFill>
                  <a:schemeClr val="bg1"/>
                </a:solidFill>
              </a:rPr>
              <a:t>$5</a:t>
            </a:r>
          </a:p>
        </p:txBody>
      </p:sp>
    </p:spTree>
    <p:extLst>
      <p:ext uri="{BB962C8B-B14F-4D97-AF65-F5344CB8AC3E}">
        <p14:creationId xmlns:p14="http://schemas.microsoft.com/office/powerpoint/2010/main" val="3075152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59460" y="1627257"/>
            <a:ext cx="704039" cy="707886"/>
          </a:xfrm>
          <a:prstGeom prst="rect">
            <a:avLst/>
          </a:prstGeom>
          <a:noFill/>
        </p:spPr>
        <p:txBody>
          <a:bodyPr wrap="none" rtlCol="0">
            <a:spAutoFit/>
          </a:bodyPr>
          <a:lstStyle/>
          <a:p>
            <a:r>
              <a:rPr lang="en-US" sz="4000" dirty="0">
                <a:solidFill>
                  <a:schemeClr val="bg1"/>
                </a:solidFill>
              </a:rPr>
              <a:t>$0</a:t>
            </a:r>
          </a:p>
        </p:txBody>
      </p:sp>
      <p:sp>
        <p:nvSpPr>
          <p:cNvPr id="10" name="TextBox 9"/>
          <p:cNvSpPr txBox="1"/>
          <p:nvPr/>
        </p:nvSpPr>
        <p:spPr>
          <a:xfrm>
            <a:off x="3888563" y="5334000"/>
            <a:ext cx="1120820" cy="707886"/>
          </a:xfrm>
          <a:prstGeom prst="rect">
            <a:avLst/>
          </a:prstGeom>
          <a:noFill/>
        </p:spPr>
        <p:txBody>
          <a:bodyPr wrap="none" lIns="91440" tIns="45720" rIns="91440" bIns="45720" rtlCol="0" anchor="t">
            <a:spAutoFit/>
          </a:bodyPr>
          <a:lstStyle/>
          <a:p>
            <a:r>
              <a:rPr lang="en-US" sz="4000" dirty="0">
                <a:solidFill>
                  <a:schemeClr val="bg1"/>
                </a:solidFill>
              </a:rPr>
              <a:t>-$20</a:t>
            </a:r>
          </a:p>
        </p:txBody>
      </p:sp>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581400" y="2427754"/>
            <a:ext cx="1841920" cy="2870854"/>
          </a:xfrm>
        </p:spPr>
      </p:pic>
      <p:sp>
        <p:nvSpPr>
          <p:cNvPr id="9" name="Title 5"/>
          <p:cNvSpPr>
            <a:spLocks noGrp="1"/>
          </p:cNvSpPr>
          <p:nvPr>
            <p:ph type="title"/>
          </p:nvPr>
        </p:nvSpPr>
        <p:spPr>
          <a:xfrm>
            <a:off x="457200" y="274638"/>
            <a:ext cx="8229600" cy="1143000"/>
          </a:xfrm>
        </p:spPr>
        <p:txBody>
          <a:bodyPr>
            <a:noAutofit/>
          </a:bodyPr>
          <a:lstStyle/>
          <a:p>
            <a:r>
              <a:rPr lang="en-US" sz="2600" dirty="0">
                <a:solidFill>
                  <a:schemeClr val="bg1"/>
                </a:solidFill>
              </a:rPr>
              <a:t>Now suppose this trial was randomly selected at the end and you chose the option on the LEFT. </a:t>
            </a:r>
            <a:br>
              <a:rPr lang="en-US" sz="2600" dirty="0">
                <a:solidFill>
                  <a:schemeClr val="bg1"/>
                </a:solidFill>
              </a:rPr>
            </a:br>
            <a:r>
              <a:rPr lang="en-US" sz="2600" dirty="0">
                <a:solidFill>
                  <a:schemeClr val="bg1"/>
                </a:solidFill>
              </a:rPr>
              <a:t>How much bonus would you get?</a:t>
            </a:r>
          </a:p>
        </p:txBody>
      </p:sp>
      <p:sp>
        <p:nvSpPr>
          <p:cNvPr id="13" name="TextBox 12">
            <a:extLst>
              <a:ext uri="{FF2B5EF4-FFF2-40B4-BE49-F238E27FC236}">
                <a16:creationId xmlns:a16="http://schemas.microsoft.com/office/drawing/2014/main" id="{B9FC625C-4665-4563-87E2-E942475B5FCA}"/>
              </a:ext>
            </a:extLst>
          </p:cNvPr>
          <p:cNvSpPr txBox="1"/>
          <p:nvPr/>
        </p:nvSpPr>
        <p:spPr>
          <a:xfrm>
            <a:off x="1828800" y="3309183"/>
            <a:ext cx="1303562" cy="1107996"/>
          </a:xfrm>
          <a:prstGeom prst="rect">
            <a:avLst/>
          </a:prstGeom>
          <a:noFill/>
        </p:spPr>
        <p:txBody>
          <a:bodyPr wrap="none" lIns="91440" tIns="45720" rIns="91440" bIns="45720" rtlCol="0" anchor="t">
            <a:spAutoFit/>
          </a:bodyPr>
          <a:lstStyle/>
          <a:p>
            <a:r>
              <a:rPr lang="en-US" sz="6600" dirty="0">
                <a:solidFill>
                  <a:schemeClr val="bg1"/>
                </a:solidFill>
              </a:rPr>
              <a:t>-$5</a:t>
            </a:r>
          </a:p>
        </p:txBody>
      </p:sp>
    </p:spTree>
    <p:extLst>
      <p:ext uri="{BB962C8B-B14F-4D97-AF65-F5344CB8AC3E}">
        <p14:creationId xmlns:p14="http://schemas.microsoft.com/office/powerpoint/2010/main" val="631974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59460" y="1627257"/>
            <a:ext cx="704039" cy="707886"/>
          </a:xfrm>
          <a:prstGeom prst="rect">
            <a:avLst/>
          </a:prstGeom>
          <a:noFill/>
        </p:spPr>
        <p:txBody>
          <a:bodyPr wrap="none" rtlCol="0">
            <a:spAutoFit/>
          </a:bodyPr>
          <a:lstStyle/>
          <a:p>
            <a:r>
              <a:rPr lang="en-US" sz="4000" dirty="0">
                <a:solidFill>
                  <a:schemeClr val="bg1"/>
                </a:solidFill>
              </a:rPr>
              <a:t>$0</a:t>
            </a:r>
          </a:p>
        </p:txBody>
      </p:sp>
      <p:sp>
        <p:nvSpPr>
          <p:cNvPr id="10" name="TextBox 9"/>
          <p:cNvSpPr txBox="1"/>
          <p:nvPr/>
        </p:nvSpPr>
        <p:spPr>
          <a:xfrm>
            <a:off x="3888563" y="5334000"/>
            <a:ext cx="1120820" cy="707886"/>
          </a:xfrm>
          <a:prstGeom prst="rect">
            <a:avLst/>
          </a:prstGeom>
          <a:noFill/>
        </p:spPr>
        <p:txBody>
          <a:bodyPr wrap="none" lIns="91440" tIns="45720" rIns="91440" bIns="45720" rtlCol="0" anchor="t">
            <a:spAutoFit/>
          </a:bodyPr>
          <a:lstStyle/>
          <a:p>
            <a:r>
              <a:rPr lang="en-US" sz="4000" dirty="0">
                <a:solidFill>
                  <a:schemeClr val="bg1"/>
                </a:solidFill>
              </a:rPr>
              <a:t>-$20</a:t>
            </a:r>
          </a:p>
        </p:txBody>
      </p:sp>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581400" y="2427754"/>
            <a:ext cx="1841920" cy="2870854"/>
          </a:xfrm>
        </p:spPr>
      </p:pic>
      <p:sp>
        <p:nvSpPr>
          <p:cNvPr id="9" name="Title 5"/>
          <p:cNvSpPr>
            <a:spLocks noGrp="1"/>
          </p:cNvSpPr>
          <p:nvPr>
            <p:ph type="title"/>
          </p:nvPr>
        </p:nvSpPr>
        <p:spPr>
          <a:xfrm>
            <a:off x="457200" y="274638"/>
            <a:ext cx="8229600" cy="1143000"/>
          </a:xfrm>
        </p:spPr>
        <p:txBody>
          <a:bodyPr>
            <a:noAutofit/>
          </a:bodyPr>
          <a:lstStyle/>
          <a:p>
            <a:r>
              <a:rPr lang="en-US" sz="2600" dirty="0">
                <a:solidFill>
                  <a:schemeClr val="bg1"/>
                </a:solidFill>
              </a:rPr>
              <a:t>Now suppose this trial was randomly selected at the end and you chose the option on the LEFT. </a:t>
            </a:r>
            <a:br>
              <a:rPr lang="en-US" sz="2600" dirty="0">
                <a:solidFill>
                  <a:schemeClr val="bg1"/>
                </a:solidFill>
              </a:rPr>
            </a:br>
            <a:r>
              <a:rPr lang="en-US" sz="2600" dirty="0">
                <a:solidFill>
                  <a:schemeClr val="bg1"/>
                </a:solidFill>
              </a:rPr>
              <a:t>How much bonus would you get?</a:t>
            </a:r>
          </a:p>
        </p:txBody>
      </p:sp>
      <p:sp>
        <p:nvSpPr>
          <p:cNvPr id="13" name="TextBox 12">
            <a:extLst>
              <a:ext uri="{FF2B5EF4-FFF2-40B4-BE49-F238E27FC236}">
                <a16:creationId xmlns:a16="http://schemas.microsoft.com/office/drawing/2014/main" id="{B9FC625C-4665-4563-87E2-E942475B5FCA}"/>
              </a:ext>
            </a:extLst>
          </p:cNvPr>
          <p:cNvSpPr txBox="1"/>
          <p:nvPr/>
        </p:nvSpPr>
        <p:spPr>
          <a:xfrm>
            <a:off x="1828800" y="3309183"/>
            <a:ext cx="1303562" cy="1107996"/>
          </a:xfrm>
          <a:prstGeom prst="rect">
            <a:avLst/>
          </a:prstGeom>
          <a:noFill/>
        </p:spPr>
        <p:txBody>
          <a:bodyPr wrap="none" lIns="91440" tIns="45720" rIns="91440" bIns="45720" rtlCol="0" anchor="t">
            <a:spAutoFit/>
          </a:bodyPr>
          <a:lstStyle/>
          <a:p>
            <a:r>
              <a:rPr lang="en-US" sz="6600" dirty="0">
                <a:solidFill>
                  <a:schemeClr val="bg1"/>
                </a:solidFill>
              </a:rPr>
              <a:t>-$5</a:t>
            </a:r>
          </a:p>
        </p:txBody>
      </p:sp>
      <p:sp>
        <p:nvSpPr>
          <p:cNvPr id="4" name="Title 5">
            <a:extLst>
              <a:ext uri="{FF2B5EF4-FFF2-40B4-BE49-F238E27FC236}">
                <a16:creationId xmlns:a16="http://schemas.microsoft.com/office/drawing/2014/main" id="{D7EA248C-4B99-47C3-9847-6CABECEAE7E3}"/>
              </a:ext>
            </a:extLst>
          </p:cNvPr>
          <p:cNvSpPr txBox="1">
            <a:spLocks/>
          </p:cNvSpPr>
          <p:nvPr/>
        </p:nvSpPr>
        <p:spPr>
          <a:xfrm>
            <a:off x="594174" y="575706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600" dirty="0">
                <a:solidFill>
                  <a:srgbClr val="FF0000"/>
                </a:solidFill>
              </a:rPr>
              <a:t>The correct answer is: $5 subtracted to your endowment</a:t>
            </a:r>
          </a:p>
        </p:txBody>
      </p:sp>
    </p:spTree>
    <p:extLst>
      <p:ext uri="{BB962C8B-B14F-4D97-AF65-F5344CB8AC3E}">
        <p14:creationId xmlns:p14="http://schemas.microsoft.com/office/powerpoint/2010/main" val="2416651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095274" y="1716130"/>
            <a:ext cx="704039" cy="707886"/>
          </a:xfrm>
          <a:prstGeom prst="rect">
            <a:avLst/>
          </a:prstGeom>
          <a:noFill/>
        </p:spPr>
        <p:txBody>
          <a:bodyPr wrap="none" rtlCol="0">
            <a:spAutoFit/>
          </a:bodyPr>
          <a:lstStyle/>
          <a:p>
            <a:r>
              <a:rPr lang="en-US" sz="4000" dirty="0">
                <a:solidFill>
                  <a:schemeClr val="bg1"/>
                </a:solidFill>
              </a:rPr>
              <a:t>$0</a:t>
            </a:r>
          </a:p>
        </p:txBody>
      </p:sp>
      <p:sp>
        <p:nvSpPr>
          <p:cNvPr id="10" name="TextBox 9"/>
          <p:cNvSpPr txBox="1"/>
          <p:nvPr/>
        </p:nvSpPr>
        <p:spPr>
          <a:xfrm>
            <a:off x="3888563" y="5294501"/>
            <a:ext cx="1120820" cy="707886"/>
          </a:xfrm>
          <a:prstGeom prst="rect">
            <a:avLst/>
          </a:prstGeom>
          <a:noFill/>
        </p:spPr>
        <p:txBody>
          <a:bodyPr wrap="none" lIns="91440" tIns="45720" rIns="91440" bIns="45720" rtlCol="0" anchor="t">
            <a:spAutoFit/>
          </a:bodyPr>
          <a:lstStyle/>
          <a:p>
            <a:r>
              <a:rPr lang="en-US" sz="4000" dirty="0">
                <a:solidFill>
                  <a:schemeClr val="bg1"/>
                </a:solidFill>
              </a:rPr>
              <a:t>-$20</a:t>
            </a:r>
          </a:p>
        </p:txBody>
      </p:sp>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581400" y="2427754"/>
            <a:ext cx="1841920" cy="2870854"/>
          </a:xfrm>
        </p:spPr>
      </p:pic>
      <p:sp>
        <p:nvSpPr>
          <p:cNvPr id="9" name="Title 5"/>
          <p:cNvSpPr>
            <a:spLocks noGrp="1"/>
          </p:cNvSpPr>
          <p:nvPr>
            <p:ph type="title"/>
          </p:nvPr>
        </p:nvSpPr>
        <p:spPr>
          <a:xfrm>
            <a:off x="457200" y="274638"/>
            <a:ext cx="8229600" cy="1143000"/>
          </a:xfrm>
        </p:spPr>
        <p:txBody>
          <a:bodyPr>
            <a:noAutofit/>
          </a:bodyPr>
          <a:lstStyle/>
          <a:p>
            <a:r>
              <a:rPr lang="en-US" sz="2600" dirty="0">
                <a:solidFill>
                  <a:schemeClr val="bg1"/>
                </a:solidFill>
              </a:rPr>
              <a:t>Now how about if you chose the option </a:t>
            </a:r>
            <a:br>
              <a:rPr lang="en-US" sz="2600" dirty="0">
                <a:solidFill>
                  <a:schemeClr val="bg1"/>
                </a:solidFill>
              </a:rPr>
            </a:br>
            <a:r>
              <a:rPr lang="en-US" sz="2600" dirty="0">
                <a:solidFill>
                  <a:schemeClr val="bg1"/>
                </a:solidFill>
              </a:rPr>
              <a:t>on the RIGHT?</a:t>
            </a:r>
          </a:p>
        </p:txBody>
      </p:sp>
      <p:sp>
        <p:nvSpPr>
          <p:cNvPr id="12" name="TextBox 11">
            <a:extLst>
              <a:ext uri="{FF2B5EF4-FFF2-40B4-BE49-F238E27FC236}">
                <a16:creationId xmlns:a16="http://schemas.microsoft.com/office/drawing/2014/main" id="{E38D7277-7C96-40FD-B8CF-A7E3737179A6}"/>
              </a:ext>
            </a:extLst>
          </p:cNvPr>
          <p:cNvSpPr txBox="1"/>
          <p:nvPr/>
        </p:nvSpPr>
        <p:spPr>
          <a:xfrm>
            <a:off x="1828800" y="3309183"/>
            <a:ext cx="1303562" cy="1107996"/>
          </a:xfrm>
          <a:prstGeom prst="rect">
            <a:avLst/>
          </a:prstGeom>
          <a:noFill/>
        </p:spPr>
        <p:txBody>
          <a:bodyPr wrap="none" lIns="91440" tIns="45720" rIns="91440" bIns="45720" rtlCol="0" anchor="t">
            <a:spAutoFit/>
          </a:bodyPr>
          <a:lstStyle/>
          <a:p>
            <a:r>
              <a:rPr lang="en-US" sz="6600" dirty="0">
                <a:solidFill>
                  <a:schemeClr val="bg1"/>
                </a:solidFill>
              </a:rPr>
              <a:t>-$5</a:t>
            </a:r>
          </a:p>
        </p:txBody>
      </p:sp>
    </p:spTree>
    <p:extLst>
      <p:ext uri="{BB962C8B-B14F-4D97-AF65-F5344CB8AC3E}">
        <p14:creationId xmlns:p14="http://schemas.microsoft.com/office/powerpoint/2010/main" val="7887878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9585" y="1656882"/>
            <a:ext cx="704039" cy="707886"/>
          </a:xfrm>
          <a:prstGeom prst="rect">
            <a:avLst/>
          </a:prstGeom>
          <a:noFill/>
        </p:spPr>
        <p:txBody>
          <a:bodyPr wrap="none" rtlCol="0">
            <a:spAutoFit/>
          </a:bodyPr>
          <a:lstStyle/>
          <a:p>
            <a:r>
              <a:rPr lang="en-US" sz="4000" dirty="0">
                <a:solidFill>
                  <a:schemeClr val="bg1"/>
                </a:solidFill>
              </a:rPr>
              <a:t>$0</a:t>
            </a:r>
          </a:p>
        </p:txBody>
      </p:sp>
      <p:sp>
        <p:nvSpPr>
          <p:cNvPr id="10" name="TextBox 9"/>
          <p:cNvSpPr txBox="1"/>
          <p:nvPr/>
        </p:nvSpPr>
        <p:spPr>
          <a:xfrm>
            <a:off x="3878688" y="5116756"/>
            <a:ext cx="1120820" cy="707886"/>
          </a:xfrm>
          <a:prstGeom prst="rect">
            <a:avLst/>
          </a:prstGeom>
          <a:noFill/>
        </p:spPr>
        <p:txBody>
          <a:bodyPr wrap="none" lIns="91440" tIns="45720" rIns="91440" bIns="45720" rtlCol="0" anchor="t">
            <a:spAutoFit/>
          </a:bodyPr>
          <a:lstStyle/>
          <a:p>
            <a:r>
              <a:rPr lang="en-US" sz="4000" dirty="0">
                <a:solidFill>
                  <a:schemeClr val="bg1"/>
                </a:solidFill>
              </a:rPr>
              <a:t>-$20</a:t>
            </a:r>
          </a:p>
        </p:txBody>
      </p:sp>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581400" y="2319132"/>
            <a:ext cx="1841920" cy="2870854"/>
          </a:xfrm>
        </p:spPr>
      </p:pic>
      <p:sp>
        <p:nvSpPr>
          <p:cNvPr id="9" name="Title 5"/>
          <p:cNvSpPr>
            <a:spLocks noGrp="1"/>
          </p:cNvSpPr>
          <p:nvPr>
            <p:ph type="title"/>
          </p:nvPr>
        </p:nvSpPr>
        <p:spPr>
          <a:xfrm>
            <a:off x="457200" y="274638"/>
            <a:ext cx="8229600" cy="1143000"/>
          </a:xfrm>
        </p:spPr>
        <p:txBody>
          <a:bodyPr>
            <a:noAutofit/>
          </a:bodyPr>
          <a:lstStyle/>
          <a:p>
            <a:r>
              <a:rPr lang="en-US" sz="2600" dirty="0">
                <a:solidFill>
                  <a:schemeClr val="bg1"/>
                </a:solidFill>
              </a:rPr>
              <a:t>Now how about if you chose the option </a:t>
            </a:r>
            <a:br>
              <a:rPr lang="en-US" sz="2600" dirty="0">
                <a:solidFill>
                  <a:schemeClr val="bg1"/>
                </a:solidFill>
              </a:rPr>
            </a:br>
            <a:r>
              <a:rPr lang="en-US" sz="2600" dirty="0">
                <a:solidFill>
                  <a:schemeClr val="bg1"/>
                </a:solidFill>
              </a:rPr>
              <a:t>on the RIGHT?</a:t>
            </a:r>
          </a:p>
        </p:txBody>
      </p:sp>
      <p:sp>
        <p:nvSpPr>
          <p:cNvPr id="7" name="Title 5"/>
          <p:cNvSpPr txBox="1">
            <a:spLocks/>
          </p:cNvSpPr>
          <p:nvPr/>
        </p:nvSpPr>
        <p:spPr>
          <a:xfrm>
            <a:off x="76200" y="5791200"/>
            <a:ext cx="90678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dirty="0">
                <a:solidFill>
                  <a:srgbClr val="FF0000"/>
                </a:solidFill>
              </a:rPr>
              <a:t>The correct answer is: You would have to play this lottery to find out. If you pull out a blue chip, you would get $20 subtracted from your endowment. If you pull out a red chip, you would get $0 subtracted from your endowment.</a:t>
            </a:r>
          </a:p>
        </p:txBody>
      </p:sp>
      <p:sp>
        <p:nvSpPr>
          <p:cNvPr id="12" name="TextBox 11">
            <a:extLst>
              <a:ext uri="{FF2B5EF4-FFF2-40B4-BE49-F238E27FC236}">
                <a16:creationId xmlns:a16="http://schemas.microsoft.com/office/drawing/2014/main" id="{E38D7277-7C96-40FD-B8CF-A7E3737179A6}"/>
              </a:ext>
            </a:extLst>
          </p:cNvPr>
          <p:cNvSpPr txBox="1"/>
          <p:nvPr/>
        </p:nvSpPr>
        <p:spPr>
          <a:xfrm>
            <a:off x="1828800" y="3309183"/>
            <a:ext cx="1303562" cy="1107996"/>
          </a:xfrm>
          <a:prstGeom prst="rect">
            <a:avLst/>
          </a:prstGeom>
          <a:noFill/>
        </p:spPr>
        <p:txBody>
          <a:bodyPr wrap="none" lIns="91440" tIns="45720" rIns="91440" bIns="45720" rtlCol="0" anchor="t">
            <a:spAutoFit/>
          </a:bodyPr>
          <a:lstStyle/>
          <a:p>
            <a:r>
              <a:rPr lang="en-US" sz="6600" dirty="0">
                <a:solidFill>
                  <a:schemeClr val="bg1"/>
                </a:solidFill>
              </a:rPr>
              <a:t>-$5</a:t>
            </a:r>
          </a:p>
        </p:txBody>
      </p:sp>
    </p:spTree>
    <p:extLst>
      <p:ext uri="{BB962C8B-B14F-4D97-AF65-F5344CB8AC3E}">
        <p14:creationId xmlns:p14="http://schemas.microsoft.com/office/powerpoint/2010/main" val="18222326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5"/>
          <p:cNvSpPr>
            <a:spLocks noGrp="1"/>
          </p:cNvSpPr>
          <p:nvPr>
            <p:ph type="title"/>
          </p:nvPr>
        </p:nvSpPr>
        <p:spPr/>
        <p:txBody>
          <a:bodyPr>
            <a:noAutofit/>
          </a:bodyPr>
          <a:lstStyle/>
          <a:p>
            <a:r>
              <a:rPr lang="en-US" sz="2400" dirty="0">
                <a:solidFill>
                  <a:schemeClr val="bg1"/>
                </a:solidFill>
              </a:rPr>
              <a:t>From which lottery are you more likely to pull out a blue chip? </a:t>
            </a:r>
            <a:br>
              <a:rPr lang="en-US" sz="2400" dirty="0">
                <a:solidFill>
                  <a:schemeClr val="bg1"/>
                </a:solidFill>
              </a:rPr>
            </a:br>
            <a:r>
              <a:rPr lang="en-US" sz="2400" dirty="0">
                <a:solidFill>
                  <a:schemeClr val="bg1"/>
                </a:solidFill>
              </a:rPr>
              <a:t>LEFT or RIGHT?</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49188" y="2345185"/>
            <a:ext cx="1854623" cy="3035992"/>
          </a:xfrm>
        </p:spPr>
      </p:pic>
      <p:pic>
        <p:nvPicPr>
          <p:cNvPr id="11"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1577" y="2356316"/>
            <a:ext cx="1854623" cy="2997883"/>
          </a:xfrm>
          <a:prstGeom prst="rect">
            <a:avLst/>
          </a:prstGeom>
        </p:spPr>
      </p:pic>
      <p:sp>
        <p:nvSpPr>
          <p:cNvPr id="12" name="TextBox 11"/>
          <p:cNvSpPr txBox="1"/>
          <p:nvPr/>
        </p:nvSpPr>
        <p:spPr>
          <a:xfrm>
            <a:off x="6231213" y="1619333"/>
            <a:ext cx="1120820" cy="707886"/>
          </a:xfrm>
          <a:prstGeom prst="rect">
            <a:avLst/>
          </a:prstGeom>
          <a:noFill/>
        </p:spPr>
        <p:txBody>
          <a:bodyPr wrap="none" rtlCol="0">
            <a:spAutoFit/>
          </a:bodyPr>
          <a:lstStyle/>
          <a:p>
            <a:r>
              <a:rPr lang="en-US" sz="4000" dirty="0">
                <a:solidFill>
                  <a:schemeClr val="bg1"/>
                </a:solidFill>
              </a:rPr>
              <a:t>-$20</a:t>
            </a:r>
          </a:p>
        </p:txBody>
      </p:sp>
      <p:sp>
        <p:nvSpPr>
          <p:cNvPr id="13" name="TextBox 12"/>
          <p:cNvSpPr txBox="1"/>
          <p:nvPr/>
        </p:nvSpPr>
        <p:spPr>
          <a:xfrm>
            <a:off x="6414699" y="5334000"/>
            <a:ext cx="704039" cy="707886"/>
          </a:xfrm>
          <a:prstGeom prst="rect">
            <a:avLst/>
          </a:prstGeom>
          <a:noFill/>
        </p:spPr>
        <p:txBody>
          <a:bodyPr wrap="none" rtlCol="0">
            <a:spAutoFit/>
          </a:bodyPr>
          <a:lstStyle/>
          <a:p>
            <a:r>
              <a:rPr lang="en-US" sz="4000" dirty="0">
                <a:solidFill>
                  <a:schemeClr val="bg1"/>
                </a:solidFill>
              </a:rPr>
              <a:t>$0</a:t>
            </a:r>
          </a:p>
        </p:txBody>
      </p:sp>
      <p:sp>
        <p:nvSpPr>
          <p:cNvPr id="14" name="TextBox 13"/>
          <p:cNvSpPr txBox="1"/>
          <p:nvPr/>
        </p:nvSpPr>
        <p:spPr>
          <a:xfrm>
            <a:off x="2115361" y="1619333"/>
            <a:ext cx="704039" cy="707886"/>
          </a:xfrm>
          <a:prstGeom prst="rect">
            <a:avLst/>
          </a:prstGeom>
          <a:noFill/>
        </p:spPr>
        <p:txBody>
          <a:bodyPr wrap="none" rtlCol="0">
            <a:spAutoFit/>
          </a:bodyPr>
          <a:lstStyle/>
          <a:p>
            <a:r>
              <a:rPr lang="en-US" sz="4000" dirty="0">
                <a:solidFill>
                  <a:schemeClr val="bg1"/>
                </a:solidFill>
              </a:rPr>
              <a:t>$0</a:t>
            </a:r>
          </a:p>
        </p:txBody>
      </p:sp>
      <p:sp>
        <p:nvSpPr>
          <p:cNvPr id="15" name="TextBox 14"/>
          <p:cNvSpPr txBox="1"/>
          <p:nvPr/>
        </p:nvSpPr>
        <p:spPr>
          <a:xfrm>
            <a:off x="2008075" y="5388114"/>
            <a:ext cx="1120820" cy="707886"/>
          </a:xfrm>
          <a:prstGeom prst="rect">
            <a:avLst/>
          </a:prstGeom>
          <a:noFill/>
        </p:spPr>
        <p:txBody>
          <a:bodyPr wrap="none" rtlCol="0">
            <a:spAutoFit/>
          </a:bodyPr>
          <a:lstStyle/>
          <a:p>
            <a:r>
              <a:rPr lang="en-US" sz="4000" dirty="0">
                <a:solidFill>
                  <a:schemeClr val="bg1"/>
                </a:solidFill>
              </a:rPr>
              <a:t>-$50</a:t>
            </a:r>
          </a:p>
        </p:txBody>
      </p:sp>
    </p:spTree>
    <p:extLst>
      <p:ext uri="{BB962C8B-B14F-4D97-AF65-F5344CB8AC3E}">
        <p14:creationId xmlns:p14="http://schemas.microsoft.com/office/powerpoint/2010/main" val="909472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5"/>
          <p:cNvSpPr>
            <a:spLocks noGrp="1"/>
          </p:cNvSpPr>
          <p:nvPr>
            <p:ph type="title"/>
          </p:nvPr>
        </p:nvSpPr>
        <p:spPr/>
        <p:txBody>
          <a:bodyPr>
            <a:noAutofit/>
          </a:bodyPr>
          <a:lstStyle/>
          <a:p>
            <a:r>
              <a:rPr lang="en-US" sz="2400" dirty="0">
                <a:solidFill>
                  <a:schemeClr val="bg1"/>
                </a:solidFill>
              </a:rPr>
              <a:t>From which lottery are you more likely to pull out a blue chip? </a:t>
            </a:r>
            <a:br>
              <a:rPr lang="en-US" sz="2400" dirty="0">
                <a:solidFill>
                  <a:schemeClr val="bg1"/>
                </a:solidFill>
              </a:rPr>
            </a:br>
            <a:r>
              <a:rPr lang="en-US" sz="2400" dirty="0">
                <a:solidFill>
                  <a:schemeClr val="bg1"/>
                </a:solidFill>
              </a:rPr>
              <a:t>LEFT or RIGHT?</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49188" y="2345185"/>
            <a:ext cx="1854623" cy="3035992"/>
          </a:xfrm>
        </p:spPr>
      </p:pic>
      <p:pic>
        <p:nvPicPr>
          <p:cNvPr id="11"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1577" y="2356316"/>
            <a:ext cx="1854623" cy="2997883"/>
          </a:xfrm>
          <a:prstGeom prst="rect">
            <a:avLst/>
          </a:prstGeom>
        </p:spPr>
      </p:pic>
      <p:sp>
        <p:nvSpPr>
          <p:cNvPr id="12" name="TextBox 11"/>
          <p:cNvSpPr txBox="1"/>
          <p:nvPr/>
        </p:nvSpPr>
        <p:spPr>
          <a:xfrm>
            <a:off x="6231213" y="1619333"/>
            <a:ext cx="1120820" cy="707886"/>
          </a:xfrm>
          <a:prstGeom prst="rect">
            <a:avLst/>
          </a:prstGeom>
          <a:noFill/>
        </p:spPr>
        <p:txBody>
          <a:bodyPr wrap="none" rtlCol="0">
            <a:spAutoFit/>
          </a:bodyPr>
          <a:lstStyle/>
          <a:p>
            <a:r>
              <a:rPr lang="en-US" sz="4000" dirty="0">
                <a:solidFill>
                  <a:schemeClr val="bg1"/>
                </a:solidFill>
              </a:rPr>
              <a:t>-$20</a:t>
            </a:r>
          </a:p>
        </p:txBody>
      </p:sp>
      <p:sp>
        <p:nvSpPr>
          <p:cNvPr id="13" name="TextBox 12"/>
          <p:cNvSpPr txBox="1"/>
          <p:nvPr/>
        </p:nvSpPr>
        <p:spPr>
          <a:xfrm>
            <a:off x="6414699" y="5334000"/>
            <a:ext cx="704039" cy="707886"/>
          </a:xfrm>
          <a:prstGeom prst="rect">
            <a:avLst/>
          </a:prstGeom>
          <a:noFill/>
        </p:spPr>
        <p:txBody>
          <a:bodyPr wrap="none" rtlCol="0">
            <a:spAutoFit/>
          </a:bodyPr>
          <a:lstStyle/>
          <a:p>
            <a:r>
              <a:rPr lang="en-US" sz="4000" dirty="0">
                <a:solidFill>
                  <a:schemeClr val="bg1"/>
                </a:solidFill>
              </a:rPr>
              <a:t>$0</a:t>
            </a:r>
          </a:p>
        </p:txBody>
      </p:sp>
      <p:sp>
        <p:nvSpPr>
          <p:cNvPr id="14" name="TextBox 13"/>
          <p:cNvSpPr txBox="1"/>
          <p:nvPr/>
        </p:nvSpPr>
        <p:spPr>
          <a:xfrm>
            <a:off x="2115361" y="1619333"/>
            <a:ext cx="704039" cy="707886"/>
          </a:xfrm>
          <a:prstGeom prst="rect">
            <a:avLst/>
          </a:prstGeom>
          <a:noFill/>
        </p:spPr>
        <p:txBody>
          <a:bodyPr wrap="none" rtlCol="0">
            <a:spAutoFit/>
          </a:bodyPr>
          <a:lstStyle/>
          <a:p>
            <a:r>
              <a:rPr lang="en-US" sz="4000" dirty="0">
                <a:solidFill>
                  <a:schemeClr val="bg1"/>
                </a:solidFill>
              </a:rPr>
              <a:t>$0</a:t>
            </a:r>
          </a:p>
        </p:txBody>
      </p:sp>
      <p:sp>
        <p:nvSpPr>
          <p:cNvPr id="15" name="TextBox 14"/>
          <p:cNvSpPr txBox="1"/>
          <p:nvPr/>
        </p:nvSpPr>
        <p:spPr>
          <a:xfrm>
            <a:off x="2008075" y="5388114"/>
            <a:ext cx="1120820" cy="707886"/>
          </a:xfrm>
          <a:prstGeom prst="rect">
            <a:avLst/>
          </a:prstGeom>
          <a:noFill/>
        </p:spPr>
        <p:txBody>
          <a:bodyPr wrap="none" rtlCol="0">
            <a:spAutoFit/>
          </a:bodyPr>
          <a:lstStyle/>
          <a:p>
            <a:r>
              <a:rPr lang="en-US" sz="4000" dirty="0">
                <a:solidFill>
                  <a:schemeClr val="bg1"/>
                </a:solidFill>
              </a:rPr>
              <a:t>-$50</a:t>
            </a:r>
          </a:p>
        </p:txBody>
      </p:sp>
      <p:sp>
        <p:nvSpPr>
          <p:cNvPr id="10" name="Title 5"/>
          <p:cNvSpPr txBox="1">
            <a:spLocks/>
          </p:cNvSpPr>
          <p:nvPr/>
        </p:nvSpPr>
        <p:spPr>
          <a:xfrm>
            <a:off x="396679" y="5687943"/>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600" dirty="0">
                <a:solidFill>
                  <a:srgbClr val="FF0000"/>
                </a:solidFill>
              </a:rPr>
              <a:t>The correct answer is: RIGHT</a:t>
            </a:r>
          </a:p>
        </p:txBody>
      </p:sp>
    </p:spTree>
    <p:extLst>
      <p:ext uri="{BB962C8B-B14F-4D97-AF65-F5344CB8AC3E}">
        <p14:creationId xmlns:p14="http://schemas.microsoft.com/office/powerpoint/2010/main" val="42101823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5"/>
          <p:cNvSpPr>
            <a:spLocks noGrp="1"/>
          </p:cNvSpPr>
          <p:nvPr>
            <p:ph type="title"/>
          </p:nvPr>
        </p:nvSpPr>
        <p:spPr/>
        <p:txBody>
          <a:bodyPr>
            <a:noAutofit/>
          </a:bodyPr>
          <a:lstStyle/>
          <a:p>
            <a:r>
              <a:rPr lang="en-US" sz="2400" dirty="0">
                <a:solidFill>
                  <a:schemeClr val="bg1"/>
                </a:solidFill>
              </a:rPr>
              <a:t>From which lottery are you more likely to get $0? </a:t>
            </a:r>
            <a:br>
              <a:rPr lang="en-US" sz="2400" dirty="0">
                <a:solidFill>
                  <a:schemeClr val="bg1"/>
                </a:solidFill>
              </a:rPr>
            </a:br>
            <a:r>
              <a:rPr lang="en-US" sz="2400" dirty="0">
                <a:solidFill>
                  <a:schemeClr val="bg1"/>
                </a:solidFill>
              </a:rPr>
              <a:t>LEFT or RIGHT?</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49188" y="2345185"/>
            <a:ext cx="1854623" cy="3035992"/>
          </a:xfrm>
        </p:spPr>
      </p:pic>
      <p:pic>
        <p:nvPicPr>
          <p:cNvPr id="11"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1577" y="2356316"/>
            <a:ext cx="1854623" cy="2997883"/>
          </a:xfrm>
          <a:prstGeom prst="rect">
            <a:avLst/>
          </a:prstGeom>
        </p:spPr>
      </p:pic>
      <p:sp>
        <p:nvSpPr>
          <p:cNvPr id="12" name="TextBox 11"/>
          <p:cNvSpPr txBox="1"/>
          <p:nvPr/>
        </p:nvSpPr>
        <p:spPr>
          <a:xfrm>
            <a:off x="6231213" y="1619333"/>
            <a:ext cx="963725" cy="707886"/>
          </a:xfrm>
          <a:prstGeom prst="rect">
            <a:avLst/>
          </a:prstGeom>
          <a:noFill/>
        </p:spPr>
        <p:txBody>
          <a:bodyPr wrap="none" rtlCol="0">
            <a:spAutoFit/>
          </a:bodyPr>
          <a:lstStyle/>
          <a:p>
            <a:r>
              <a:rPr lang="en-US" sz="4000" dirty="0">
                <a:solidFill>
                  <a:schemeClr val="bg1"/>
                </a:solidFill>
              </a:rPr>
              <a:t>$20</a:t>
            </a:r>
          </a:p>
        </p:txBody>
      </p:sp>
      <p:sp>
        <p:nvSpPr>
          <p:cNvPr id="13" name="TextBox 12"/>
          <p:cNvSpPr txBox="1"/>
          <p:nvPr/>
        </p:nvSpPr>
        <p:spPr>
          <a:xfrm>
            <a:off x="6414699" y="5334000"/>
            <a:ext cx="704039" cy="707886"/>
          </a:xfrm>
          <a:prstGeom prst="rect">
            <a:avLst/>
          </a:prstGeom>
          <a:noFill/>
        </p:spPr>
        <p:txBody>
          <a:bodyPr wrap="none" rtlCol="0">
            <a:spAutoFit/>
          </a:bodyPr>
          <a:lstStyle/>
          <a:p>
            <a:r>
              <a:rPr lang="en-US" sz="4000" dirty="0">
                <a:solidFill>
                  <a:schemeClr val="bg1"/>
                </a:solidFill>
              </a:rPr>
              <a:t>$0</a:t>
            </a:r>
          </a:p>
        </p:txBody>
      </p:sp>
      <p:sp>
        <p:nvSpPr>
          <p:cNvPr id="14" name="TextBox 13"/>
          <p:cNvSpPr txBox="1"/>
          <p:nvPr/>
        </p:nvSpPr>
        <p:spPr>
          <a:xfrm>
            <a:off x="2115361" y="1619333"/>
            <a:ext cx="704039" cy="707886"/>
          </a:xfrm>
          <a:prstGeom prst="rect">
            <a:avLst/>
          </a:prstGeom>
          <a:noFill/>
        </p:spPr>
        <p:txBody>
          <a:bodyPr wrap="none" rtlCol="0">
            <a:spAutoFit/>
          </a:bodyPr>
          <a:lstStyle/>
          <a:p>
            <a:r>
              <a:rPr lang="en-US" sz="4000" dirty="0">
                <a:solidFill>
                  <a:schemeClr val="bg1"/>
                </a:solidFill>
              </a:rPr>
              <a:t>$0</a:t>
            </a:r>
          </a:p>
        </p:txBody>
      </p:sp>
      <p:sp>
        <p:nvSpPr>
          <p:cNvPr id="15" name="TextBox 14"/>
          <p:cNvSpPr txBox="1"/>
          <p:nvPr/>
        </p:nvSpPr>
        <p:spPr>
          <a:xfrm>
            <a:off x="2008075" y="5388114"/>
            <a:ext cx="963725" cy="707886"/>
          </a:xfrm>
          <a:prstGeom prst="rect">
            <a:avLst/>
          </a:prstGeom>
          <a:noFill/>
        </p:spPr>
        <p:txBody>
          <a:bodyPr wrap="none" rtlCol="0">
            <a:spAutoFit/>
          </a:bodyPr>
          <a:lstStyle/>
          <a:p>
            <a:r>
              <a:rPr lang="en-US" sz="4000" dirty="0">
                <a:solidFill>
                  <a:schemeClr val="bg1"/>
                </a:solidFill>
              </a:rPr>
              <a:t>$50</a:t>
            </a:r>
          </a:p>
        </p:txBody>
      </p:sp>
    </p:spTree>
    <p:extLst>
      <p:ext uri="{BB962C8B-B14F-4D97-AF65-F5344CB8AC3E}">
        <p14:creationId xmlns:p14="http://schemas.microsoft.com/office/powerpoint/2010/main" val="9298020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5"/>
          <p:cNvSpPr>
            <a:spLocks noGrp="1"/>
          </p:cNvSpPr>
          <p:nvPr>
            <p:ph type="title"/>
          </p:nvPr>
        </p:nvSpPr>
        <p:spPr/>
        <p:txBody>
          <a:bodyPr>
            <a:noAutofit/>
          </a:bodyPr>
          <a:lstStyle/>
          <a:p>
            <a:r>
              <a:rPr lang="en-US" sz="2400" dirty="0">
                <a:solidFill>
                  <a:schemeClr val="bg1"/>
                </a:solidFill>
              </a:rPr>
              <a:t>From which lottery are you more likely to get $0? </a:t>
            </a:r>
            <a:br>
              <a:rPr lang="en-US" sz="2400" dirty="0">
                <a:solidFill>
                  <a:schemeClr val="bg1"/>
                </a:solidFill>
              </a:rPr>
            </a:br>
            <a:r>
              <a:rPr lang="en-US" sz="2400" dirty="0">
                <a:solidFill>
                  <a:schemeClr val="bg1"/>
                </a:solidFill>
              </a:rPr>
              <a:t>LEFT or RIGHT?</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49188" y="2345185"/>
            <a:ext cx="1854623" cy="3035992"/>
          </a:xfrm>
        </p:spPr>
      </p:pic>
      <p:pic>
        <p:nvPicPr>
          <p:cNvPr id="11"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1577" y="2356316"/>
            <a:ext cx="1854623" cy="2997883"/>
          </a:xfrm>
          <a:prstGeom prst="rect">
            <a:avLst/>
          </a:prstGeom>
        </p:spPr>
      </p:pic>
      <p:sp>
        <p:nvSpPr>
          <p:cNvPr id="12" name="TextBox 11"/>
          <p:cNvSpPr txBox="1"/>
          <p:nvPr/>
        </p:nvSpPr>
        <p:spPr>
          <a:xfrm>
            <a:off x="6231213" y="1619333"/>
            <a:ext cx="963725" cy="707886"/>
          </a:xfrm>
          <a:prstGeom prst="rect">
            <a:avLst/>
          </a:prstGeom>
          <a:noFill/>
        </p:spPr>
        <p:txBody>
          <a:bodyPr wrap="none" rtlCol="0">
            <a:spAutoFit/>
          </a:bodyPr>
          <a:lstStyle/>
          <a:p>
            <a:r>
              <a:rPr lang="en-US" sz="4000" dirty="0">
                <a:solidFill>
                  <a:schemeClr val="bg1"/>
                </a:solidFill>
              </a:rPr>
              <a:t>$20</a:t>
            </a:r>
          </a:p>
        </p:txBody>
      </p:sp>
      <p:sp>
        <p:nvSpPr>
          <p:cNvPr id="13" name="TextBox 12"/>
          <p:cNvSpPr txBox="1"/>
          <p:nvPr/>
        </p:nvSpPr>
        <p:spPr>
          <a:xfrm>
            <a:off x="6414699" y="5334000"/>
            <a:ext cx="704039" cy="707886"/>
          </a:xfrm>
          <a:prstGeom prst="rect">
            <a:avLst/>
          </a:prstGeom>
          <a:noFill/>
        </p:spPr>
        <p:txBody>
          <a:bodyPr wrap="none" rtlCol="0">
            <a:spAutoFit/>
          </a:bodyPr>
          <a:lstStyle/>
          <a:p>
            <a:r>
              <a:rPr lang="en-US" sz="4000" dirty="0">
                <a:solidFill>
                  <a:schemeClr val="bg1"/>
                </a:solidFill>
              </a:rPr>
              <a:t>$0</a:t>
            </a:r>
          </a:p>
        </p:txBody>
      </p:sp>
      <p:sp>
        <p:nvSpPr>
          <p:cNvPr id="14" name="TextBox 13"/>
          <p:cNvSpPr txBox="1"/>
          <p:nvPr/>
        </p:nvSpPr>
        <p:spPr>
          <a:xfrm>
            <a:off x="2115361" y="1619333"/>
            <a:ext cx="704039" cy="707886"/>
          </a:xfrm>
          <a:prstGeom prst="rect">
            <a:avLst/>
          </a:prstGeom>
          <a:noFill/>
        </p:spPr>
        <p:txBody>
          <a:bodyPr wrap="none" rtlCol="0">
            <a:spAutoFit/>
          </a:bodyPr>
          <a:lstStyle/>
          <a:p>
            <a:r>
              <a:rPr lang="en-US" sz="4000" dirty="0">
                <a:solidFill>
                  <a:schemeClr val="bg1"/>
                </a:solidFill>
              </a:rPr>
              <a:t>$0</a:t>
            </a:r>
          </a:p>
        </p:txBody>
      </p:sp>
      <p:sp>
        <p:nvSpPr>
          <p:cNvPr id="15" name="TextBox 14"/>
          <p:cNvSpPr txBox="1"/>
          <p:nvPr/>
        </p:nvSpPr>
        <p:spPr>
          <a:xfrm>
            <a:off x="2008075" y="5388114"/>
            <a:ext cx="963725" cy="707886"/>
          </a:xfrm>
          <a:prstGeom prst="rect">
            <a:avLst/>
          </a:prstGeom>
          <a:noFill/>
        </p:spPr>
        <p:txBody>
          <a:bodyPr wrap="none" rtlCol="0">
            <a:spAutoFit/>
          </a:bodyPr>
          <a:lstStyle/>
          <a:p>
            <a:r>
              <a:rPr lang="en-US" sz="4000" dirty="0">
                <a:solidFill>
                  <a:schemeClr val="bg1"/>
                </a:solidFill>
              </a:rPr>
              <a:t>$50</a:t>
            </a:r>
          </a:p>
        </p:txBody>
      </p:sp>
      <p:sp>
        <p:nvSpPr>
          <p:cNvPr id="10" name="Title 5"/>
          <p:cNvSpPr txBox="1">
            <a:spLocks/>
          </p:cNvSpPr>
          <p:nvPr/>
        </p:nvSpPr>
        <p:spPr>
          <a:xfrm>
            <a:off x="396679" y="5687943"/>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600" dirty="0">
                <a:solidFill>
                  <a:srgbClr val="FF0000"/>
                </a:solidFill>
              </a:rPr>
              <a:t>The correct answer is: RIGHT</a:t>
            </a:r>
          </a:p>
        </p:txBody>
      </p:sp>
    </p:spTree>
    <p:extLst>
      <p:ext uri="{BB962C8B-B14F-4D97-AF65-F5344CB8AC3E}">
        <p14:creationId xmlns:p14="http://schemas.microsoft.com/office/powerpoint/2010/main" val="36110067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5"/>
          <p:cNvSpPr>
            <a:spLocks noGrp="1"/>
          </p:cNvSpPr>
          <p:nvPr>
            <p:ph type="title"/>
          </p:nvPr>
        </p:nvSpPr>
        <p:spPr/>
        <p:txBody>
          <a:bodyPr>
            <a:noAutofit/>
          </a:bodyPr>
          <a:lstStyle/>
          <a:p>
            <a:r>
              <a:rPr lang="en-US" sz="2400" dirty="0">
                <a:solidFill>
                  <a:schemeClr val="bg1"/>
                </a:solidFill>
              </a:rPr>
              <a:t>From which lottery are you more likely to pull out a red chip? </a:t>
            </a:r>
            <a:br>
              <a:rPr lang="en-US" sz="2400" dirty="0">
                <a:solidFill>
                  <a:schemeClr val="bg1"/>
                </a:solidFill>
              </a:rPr>
            </a:br>
            <a:r>
              <a:rPr lang="en-US" sz="2400" dirty="0">
                <a:solidFill>
                  <a:schemeClr val="bg1"/>
                </a:solidFill>
              </a:rPr>
              <a:t>LEFT or RIGHT?</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48861" y="2344650"/>
            <a:ext cx="1855277" cy="3037063"/>
          </a:xfrm>
        </p:spPr>
      </p:pic>
      <p:sp>
        <p:nvSpPr>
          <p:cNvPr id="12" name="TextBox 11"/>
          <p:cNvSpPr txBox="1"/>
          <p:nvPr/>
        </p:nvSpPr>
        <p:spPr>
          <a:xfrm>
            <a:off x="6231213" y="1619333"/>
            <a:ext cx="963725" cy="707886"/>
          </a:xfrm>
          <a:prstGeom prst="rect">
            <a:avLst/>
          </a:prstGeom>
          <a:noFill/>
        </p:spPr>
        <p:txBody>
          <a:bodyPr wrap="none" rtlCol="0">
            <a:spAutoFit/>
          </a:bodyPr>
          <a:lstStyle/>
          <a:p>
            <a:r>
              <a:rPr lang="en-US" sz="4000" dirty="0">
                <a:solidFill>
                  <a:schemeClr val="bg1"/>
                </a:solidFill>
              </a:rPr>
              <a:t>$12</a:t>
            </a:r>
          </a:p>
        </p:txBody>
      </p:sp>
      <p:sp>
        <p:nvSpPr>
          <p:cNvPr id="13" name="TextBox 12"/>
          <p:cNvSpPr txBox="1"/>
          <p:nvPr/>
        </p:nvSpPr>
        <p:spPr>
          <a:xfrm>
            <a:off x="6414699" y="5334000"/>
            <a:ext cx="704039" cy="707886"/>
          </a:xfrm>
          <a:prstGeom prst="rect">
            <a:avLst/>
          </a:prstGeom>
          <a:noFill/>
        </p:spPr>
        <p:txBody>
          <a:bodyPr wrap="none" rtlCol="0">
            <a:spAutoFit/>
          </a:bodyPr>
          <a:lstStyle/>
          <a:p>
            <a:r>
              <a:rPr lang="en-US" sz="4000" dirty="0">
                <a:solidFill>
                  <a:schemeClr val="bg1"/>
                </a:solidFill>
              </a:rPr>
              <a:t>$0</a:t>
            </a:r>
          </a:p>
        </p:txBody>
      </p:sp>
      <p:sp>
        <p:nvSpPr>
          <p:cNvPr id="14" name="TextBox 13"/>
          <p:cNvSpPr txBox="1"/>
          <p:nvPr/>
        </p:nvSpPr>
        <p:spPr>
          <a:xfrm>
            <a:off x="1981200" y="1619333"/>
            <a:ext cx="963725" cy="707886"/>
          </a:xfrm>
          <a:prstGeom prst="rect">
            <a:avLst/>
          </a:prstGeom>
          <a:noFill/>
        </p:spPr>
        <p:txBody>
          <a:bodyPr wrap="none" rtlCol="0">
            <a:spAutoFit/>
          </a:bodyPr>
          <a:lstStyle/>
          <a:p>
            <a:r>
              <a:rPr lang="en-US" sz="4000" dirty="0">
                <a:solidFill>
                  <a:schemeClr val="bg1"/>
                </a:solidFill>
              </a:rPr>
              <a:t>$28</a:t>
            </a:r>
          </a:p>
        </p:txBody>
      </p:sp>
      <p:sp>
        <p:nvSpPr>
          <p:cNvPr id="15" name="TextBox 14"/>
          <p:cNvSpPr txBox="1"/>
          <p:nvPr/>
        </p:nvSpPr>
        <p:spPr>
          <a:xfrm>
            <a:off x="2115361" y="5388114"/>
            <a:ext cx="704039" cy="707886"/>
          </a:xfrm>
          <a:prstGeom prst="rect">
            <a:avLst/>
          </a:prstGeom>
          <a:noFill/>
        </p:spPr>
        <p:txBody>
          <a:bodyPr wrap="none" rtlCol="0">
            <a:spAutoFit/>
          </a:bodyPr>
          <a:lstStyle/>
          <a:p>
            <a:r>
              <a:rPr lang="en-US" sz="4000" dirty="0">
                <a:solidFill>
                  <a:schemeClr val="bg1"/>
                </a:solidFill>
              </a:rPr>
              <a:t>$0</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9406" y="2362200"/>
            <a:ext cx="1854623" cy="2997883"/>
          </a:xfrm>
          <a:prstGeom prst="rect">
            <a:avLst/>
          </a:prstGeom>
        </p:spPr>
      </p:pic>
    </p:spTree>
    <p:extLst>
      <p:ext uri="{BB962C8B-B14F-4D97-AF65-F5344CB8AC3E}">
        <p14:creationId xmlns:p14="http://schemas.microsoft.com/office/powerpoint/2010/main" val="2738639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normAutofit/>
          </a:bodyPr>
          <a:lstStyle/>
          <a:p>
            <a:pPr marL="0" indent="0" algn="ctr">
              <a:buNone/>
            </a:pPr>
            <a:endParaRPr lang="en-US" sz="2600" dirty="0">
              <a:solidFill>
                <a:schemeClr val="bg1"/>
              </a:solidFill>
            </a:endParaRPr>
          </a:p>
          <a:p>
            <a:pPr marL="0" indent="0" algn="ctr">
              <a:buNone/>
            </a:pPr>
            <a:endParaRPr lang="en-US" sz="2600" dirty="0">
              <a:solidFill>
                <a:schemeClr val="bg1"/>
              </a:solidFill>
            </a:endParaRPr>
          </a:p>
          <a:p>
            <a:pPr marL="0" indent="0" algn="ctr">
              <a:buNone/>
            </a:pPr>
            <a:endParaRPr lang="en-US" sz="2600" dirty="0">
              <a:solidFill>
                <a:schemeClr val="bg1"/>
              </a:solidFill>
            </a:endParaRPr>
          </a:p>
          <a:p>
            <a:pPr marL="0" indent="0" algn="ctr">
              <a:buNone/>
            </a:pPr>
            <a:r>
              <a:rPr lang="en-US" sz="2600" dirty="0">
                <a:solidFill>
                  <a:schemeClr val="bg1"/>
                </a:solidFill>
              </a:rPr>
              <a:t>This is what the “lottery” will look like.</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40188" y="2364240"/>
            <a:ext cx="1854623" cy="2997883"/>
          </a:xfrm>
        </p:spPr>
      </p:pic>
      <p:sp>
        <p:nvSpPr>
          <p:cNvPr id="8" name="TextBox 7"/>
          <p:cNvSpPr txBox="1"/>
          <p:nvPr/>
        </p:nvSpPr>
        <p:spPr>
          <a:xfrm>
            <a:off x="6324600" y="1627257"/>
            <a:ext cx="704039" cy="707886"/>
          </a:xfrm>
          <a:prstGeom prst="rect">
            <a:avLst/>
          </a:prstGeom>
          <a:noFill/>
        </p:spPr>
        <p:txBody>
          <a:bodyPr wrap="none" rtlCol="0">
            <a:spAutoFit/>
          </a:bodyPr>
          <a:lstStyle/>
          <a:p>
            <a:r>
              <a:rPr lang="en-US" sz="4000" dirty="0">
                <a:solidFill>
                  <a:schemeClr val="bg1"/>
                </a:solidFill>
              </a:rPr>
              <a:t>$0</a:t>
            </a:r>
          </a:p>
        </p:txBody>
      </p:sp>
      <p:sp>
        <p:nvSpPr>
          <p:cNvPr id="10" name="TextBox 9"/>
          <p:cNvSpPr txBox="1"/>
          <p:nvPr/>
        </p:nvSpPr>
        <p:spPr>
          <a:xfrm>
            <a:off x="6172200" y="5334000"/>
            <a:ext cx="963725" cy="707886"/>
          </a:xfrm>
          <a:prstGeom prst="rect">
            <a:avLst/>
          </a:prstGeom>
          <a:noFill/>
        </p:spPr>
        <p:txBody>
          <a:bodyPr wrap="none" rtlCol="0">
            <a:spAutoFit/>
          </a:bodyPr>
          <a:lstStyle/>
          <a:p>
            <a:r>
              <a:rPr lang="en-US" sz="4000" dirty="0">
                <a:solidFill>
                  <a:schemeClr val="bg1"/>
                </a:solidFill>
              </a:rPr>
              <a:t>$20</a:t>
            </a:r>
          </a:p>
        </p:txBody>
      </p:sp>
    </p:spTree>
    <p:extLst>
      <p:ext uri="{BB962C8B-B14F-4D97-AF65-F5344CB8AC3E}">
        <p14:creationId xmlns:p14="http://schemas.microsoft.com/office/powerpoint/2010/main" val="19241764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5"/>
          <p:cNvSpPr>
            <a:spLocks noGrp="1"/>
          </p:cNvSpPr>
          <p:nvPr>
            <p:ph type="title"/>
          </p:nvPr>
        </p:nvSpPr>
        <p:spPr/>
        <p:txBody>
          <a:bodyPr>
            <a:noAutofit/>
          </a:bodyPr>
          <a:lstStyle/>
          <a:p>
            <a:r>
              <a:rPr lang="en-US" sz="2400" dirty="0">
                <a:solidFill>
                  <a:schemeClr val="bg1"/>
                </a:solidFill>
              </a:rPr>
              <a:t>From which lottery are you more likely to pull out a red chip? </a:t>
            </a:r>
            <a:br>
              <a:rPr lang="en-US" sz="2400" dirty="0">
                <a:solidFill>
                  <a:schemeClr val="bg1"/>
                </a:solidFill>
              </a:rPr>
            </a:br>
            <a:r>
              <a:rPr lang="en-US" sz="2400" dirty="0">
                <a:solidFill>
                  <a:schemeClr val="bg1"/>
                </a:solidFill>
              </a:rPr>
              <a:t>LEFT or RIGHT?</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48861" y="2344650"/>
            <a:ext cx="1855277" cy="3037063"/>
          </a:xfrm>
        </p:spPr>
      </p:pic>
      <p:sp>
        <p:nvSpPr>
          <p:cNvPr id="12" name="TextBox 11"/>
          <p:cNvSpPr txBox="1"/>
          <p:nvPr/>
        </p:nvSpPr>
        <p:spPr>
          <a:xfrm>
            <a:off x="6231213" y="1619333"/>
            <a:ext cx="963725" cy="707886"/>
          </a:xfrm>
          <a:prstGeom prst="rect">
            <a:avLst/>
          </a:prstGeom>
          <a:noFill/>
        </p:spPr>
        <p:txBody>
          <a:bodyPr wrap="none" rtlCol="0">
            <a:spAutoFit/>
          </a:bodyPr>
          <a:lstStyle/>
          <a:p>
            <a:r>
              <a:rPr lang="en-US" sz="4000" dirty="0">
                <a:solidFill>
                  <a:schemeClr val="bg1"/>
                </a:solidFill>
              </a:rPr>
              <a:t>$12</a:t>
            </a:r>
          </a:p>
        </p:txBody>
      </p:sp>
      <p:sp>
        <p:nvSpPr>
          <p:cNvPr id="13" name="TextBox 12"/>
          <p:cNvSpPr txBox="1"/>
          <p:nvPr/>
        </p:nvSpPr>
        <p:spPr>
          <a:xfrm>
            <a:off x="6414699" y="5334000"/>
            <a:ext cx="704039" cy="707886"/>
          </a:xfrm>
          <a:prstGeom prst="rect">
            <a:avLst/>
          </a:prstGeom>
          <a:noFill/>
        </p:spPr>
        <p:txBody>
          <a:bodyPr wrap="none" rtlCol="0">
            <a:spAutoFit/>
          </a:bodyPr>
          <a:lstStyle/>
          <a:p>
            <a:r>
              <a:rPr lang="en-US" sz="4000" dirty="0">
                <a:solidFill>
                  <a:schemeClr val="bg1"/>
                </a:solidFill>
              </a:rPr>
              <a:t>$0</a:t>
            </a:r>
          </a:p>
        </p:txBody>
      </p:sp>
      <p:sp>
        <p:nvSpPr>
          <p:cNvPr id="14" name="TextBox 13"/>
          <p:cNvSpPr txBox="1"/>
          <p:nvPr/>
        </p:nvSpPr>
        <p:spPr>
          <a:xfrm>
            <a:off x="1981200" y="1619333"/>
            <a:ext cx="963725" cy="707886"/>
          </a:xfrm>
          <a:prstGeom prst="rect">
            <a:avLst/>
          </a:prstGeom>
          <a:noFill/>
        </p:spPr>
        <p:txBody>
          <a:bodyPr wrap="none" rtlCol="0">
            <a:spAutoFit/>
          </a:bodyPr>
          <a:lstStyle/>
          <a:p>
            <a:r>
              <a:rPr lang="en-US" sz="4000" dirty="0">
                <a:solidFill>
                  <a:schemeClr val="bg1"/>
                </a:solidFill>
              </a:rPr>
              <a:t>$28</a:t>
            </a:r>
          </a:p>
        </p:txBody>
      </p:sp>
      <p:sp>
        <p:nvSpPr>
          <p:cNvPr id="15" name="TextBox 14"/>
          <p:cNvSpPr txBox="1"/>
          <p:nvPr/>
        </p:nvSpPr>
        <p:spPr>
          <a:xfrm>
            <a:off x="2115361" y="5388114"/>
            <a:ext cx="704039" cy="707886"/>
          </a:xfrm>
          <a:prstGeom prst="rect">
            <a:avLst/>
          </a:prstGeom>
          <a:noFill/>
        </p:spPr>
        <p:txBody>
          <a:bodyPr wrap="none" rtlCol="0">
            <a:spAutoFit/>
          </a:bodyPr>
          <a:lstStyle/>
          <a:p>
            <a:r>
              <a:rPr lang="en-US" sz="4000" dirty="0">
                <a:solidFill>
                  <a:schemeClr val="bg1"/>
                </a:solidFill>
              </a:rPr>
              <a:t>$0</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9406" y="2362200"/>
            <a:ext cx="1854623" cy="2997883"/>
          </a:xfrm>
          <a:prstGeom prst="rect">
            <a:avLst/>
          </a:prstGeom>
        </p:spPr>
      </p:pic>
      <p:sp>
        <p:nvSpPr>
          <p:cNvPr id="10" name="Title 5"/>
          <p:cNvSpPr txBox="1">
            <a:spLocks/>
          </p:cNvSpPr>
          <p:nvPr/>
        </p:nvSpPr>
        <p:spPr>
          <a:xfrm>
            <a:off x="396679" y="5687943"/>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600" dirty="0">
                <a:solidFill>
                  <a:srgbClr val="FF0000"/>
                </a:solidFill>
              </a:rPr>
              <a:t>The correct answer is: RIGHT</a:t>
            </a:r>
          </a:p>
        </p:txBody>
      </p:sp>
    </p:spTree>
    <p:extLst>
      <p:ext uri="{BB962C8B-B14F-4D97-AF65-F5344CB8AC3E}">
        <p14:creationId xmlns:p14="http://schemas.microsoft.com/office/powerpoint/2010/main" val="1061888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57200" y="533400"/>
            <a:ext cx="4038600" cy="5592763"/>
          </a:xfrm>
        </p:spPr>
        <p:txBody>
          <a:bodyPr>
            <a:noAutofit/>
          </a:bodyPr>
          <a:lstStyle/>
          <a:p>
            <a:pPr marL="0" indent="0" algn="ctr">
              <a:buNone/>
            </a:pPr>
            <a:r>
              <a:rPr lang="en-US" sz="2600" dirty="0">
                <a:solidFill>
                  <a:schemeClr val="bg1"/>
                </a:solidFill>
              </a:rPr>
              <a:t>Each lottery is actually a bag with 100 poker chips (some red and some blue).</a:t>
            </a:r>
          </a:p>
          <a:p>
            <a:pPr marL="0" indent="0" algn="ctr">
              <a:buNone/>
            </a:pPr>
            <a:endParaRPr lang="en-US" dirty="0">
              <a:solidFill>
                <a:schemeClr val="bg1"/>
              </a:solidFill>
            </a:endParaRPr>
          </a:p>
          <a:p>
            <a:pPr marL="0" indent="0" algn="ctr">
              <a:buNone/>
            </a:pPr>
            <a:r>
              <a:rPr lang="en-US" sz="2600" dirty="0">
                <a:solidFill>
                  <a:schemeClr val="bg1"/>
                </a:solidFill>
              </a:rPr>
              <a:t>The size of the red and blue parts and the numbers written inside them tell you how many red and blue chips are in the bag. </a:t>
            </a:r>
          </a:p>
          <a:p>
            <a:pPr marL="0" indent="0" algn="ctr">
              <a:buNone/>
            </a:pPr>
            <a:endParaRPr lang="en-US" dirty="0">
              <a:solidFill>
                <a:schemeClr val="bg1"/>
              </a:solidFill>
            </a:endParaRPr>
          </a:p>
          <a:p>
            <a:pPr marL="0" indent="0" algn="ctr">
              <a:buNone/>
            </a:pPr>
            <a:r>
              <a:rPr lang="en-US" sz="2600" dirty="0">
                <a:solidFill>
                  <a:schemeClr val="bg1"/>
                </a:solidFill>
              </a:rPr>
              <a:t>In this bag most chips are blue (75 out of 100) and fewer are red (25 out of 100).</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40188" y="2364240"/>
            <a:ext cx="1854623" cy="2997883"/>
          </a:xfrm>
        </p:spPr>
      </p:pic>
      <p:sp>
        <p:nvSpPr>
          <p:cNvPr id="8" name="TextBox 7"/>
          <p:cNvSpPr txBox="1"/>
          <p:nvPr/>
        </p:nvSpPr>
        <p:spPr>
          <a:xfrm>
            <a:off x="6324600" y="1627257"/>
            <a:ext cx="704039" cy="707886"/>
          </a:xfrm>
          <a:prstGeom prst="rect">
            <a:avLst/>
          </a:prstGeom>
          <a:noFill/>
        </p:spPr>
        <p:txBody>
          <a:bodyPr wrap="none" rtlCol="0">
            <a:spAutoFit/>
          </a:bodyPr>
          <a:lstStyle/>
          <a:p>
            <a:r>
              <a:rPr lang="en-US" sz="4000" dirty="0">
                <a:solidFill>
                  <a:schemeClr val="bg1"/>
                </a:solidFill>
              </a:rPr>
              <a:t>$0</a:t>
            </a:r>
          </a:p>
        </p:txBody>
      </p:sp>
      <p:sp>
        <p:nvSpPr>
          <p:cNvPr id="10" name="TextBox 9"/>
          <p:cNvSpPr txBox="1"/>
          <p:nvPr/>
        </p:nvSpPr>
        <p:spPr>
          <a:xfrm>
            <a:off x="6172200" y="5334000"/>
            <a:ext cx="963725" cy="707886"/>
          </a:xfrm>
          <a:prstGeom prst="rect">
            <a:avLst/>
          </a:prstGeom>
          <a:noFill/>
        </p:spPr>
        <p:txBody>
          <a:bodyPr wrap="none" rtlCol="0">
            <a:spAutoFit/>
          </a:bodyPr>
          <a:lstStyle/>
          <a:p>
            <a:r>
              <a:rPr lang="en-US" sz="4000" dirty="0">
                <a:solidFill>
                  <a:schemeClr val="bg1"/>
                </a:solidFill>
              </a:rPr>
              <a:t>$20</a:t>
            </a:r>
          </a:p>
        </p:txBody>
      </p:sp>
      <p:cxnSp>
        <p:nvCxnSpPr>
          <p:cNvPr id="3" name="Straight Arrow Connector 2"/>
          <p:cNvCxnSpPr/>
          <p:nvPr/>
        </p:nvCxnSpPr>
        <p:spPr>
          <a:xfrm flipH="1" flipV="1">
            <a:off x="6934200" y="2895601"/>
            <a:ext cx="914400" cy="79109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6934200" y="3686697"/>
            <a:ext cx="914400" cy="50226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6934200" y="2895601"/>
            <a:ext cx="914400" cy="79109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6934200" y="3686697"/>
            <a:ext cx="914400" cy="50226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30207" y="3493849"/>
            <a:ext cx="1308820" cy="646331"/>
          </a:xfrm>
          <a:prstGeom prst="rect">
            <a:avLst/>
          </a:prstGeom>
          <a:noFill/>
        </p:spPr>
        <p:txBody>
          <a:bodyPr wrap="none" rtlCol="0">
            <a:spAutoFit/>
          </a:bodyPr>
          <a:lstStyle/>
          <a:p>
            <a:pPr algn="ctr"/>
            <a:r>
              <a:rPr lang="en-US" dirty="0">
                <a:solidFill>
                  <a:schemeClr val="bg1"/>
                </a:solidFill>
              </a:rPr>
              <a:t># of chips in</a:t>
            </a:r>
          </a:p>
          <a:p>
            <a:pPr algn="ctr"/>
            <a:r>
              <a:rPr lang="en-US" dirty="0">
                <a:solidFill>
                  <a:schemeClr val="bg1"/>
                </a:solidFill>
              </a:rPr>
              <a:t>this bag</a:t>
            </a:r>
          </a:p>
        </p:txBody>
      </p:sp>
    </p:spTree>
    <p:extLst>
      <p:ext uri="{BB962C8B-B14F-4D97-AF65-F5344CB8AC3E}">
        <p14:creationId xmlns:p14="http://schemas.microsoft.com/office/powerpoint/2010/main" val="2937553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57200" y="533400"/>
            <a:ext cx="4038600" cy="5592763"/>
          </a:xfrm>
        </p:spPr>
        <p:txBody>
          <a:bodyPr>
            <a:noAutofit/>
          </a:bodyPr>
          <a:lstStyle/>
          <a:p>
            <a:pPr marL="0" indent="0" algn="ctr">
              <a:buNone/>
            </a:pPr>
            <a:endParaRPr lang="en-US" sz="2600" dirty="0">
              <a:solidFill>
                <a:schemeClr val="bg1"/>
              </a:solidFill>
            </a:endParaRPr>
          </a:p>
          <a:p>
            <a:pPr marL="0" indent="0" algn="ctr">
              <a:buNone/>
            </a:pPr>
            <a:r>
              <a:rPr lang="en-US" sz="2600" dirty="0">
                <a:solidFill>
                  <a:schemeClr val="bg1"/>
                </a:solidFill>
              </a:rPr>
              <a:t>If you put your hand in this bag and pull out one chip at random, you would be </a:t>
            </a:r>
            <a:r>
              <a:rPr lang="en-US" sz="2600" u="sng" dirty="0">
                <a:solidFill>
                  <a:schemeClr val="bg1"/>
                </a:solidFill>
              </a:rPr>
              <a:t>more likely to get a blue chip than a red chip</a:t>
            </a:r>
            <a:r>
              <a:rPr lang="en-US" sz="2600" dirty="0">
                <a:solidFill>
                  <a:schemeClr val="bg1"/>
                </a:solidFill>
              </a:rPr>
              <a:t> since there are more blue chips than red chips.</a:t>
            </a:r>
          </a:p>
          <a:p>
            <a:pPr marL="0" indent="0" algn="ctr">
              <a:buNone/>
            </a:pPr>
            <a:endParaRPr lang="en-US" sz="2600" dirty="0">
              <a:solidFill>
                <a:schemeClr val="bg1"/>
              </a:solidFill>
            </a:endParaRPr>
          </a:p>
          <a:p>
            <a:pPr marL="0" indent="0" algn="ctr">
              <a:buNone/>
            </a:pPr>
            <a:r>
              <a:rPr lang="en-US" sz="2600" dirty="0">
                <a:solidFill>
                  <a:schemeClr val="bg1"/>
                </a:solidFill>
              </a:rPr>
              <a:t>We call the process of putting your hand in the bag and pulling out a chip “playing the lottery”.</a:t>
            </a:r>
            <a:endParaRPr lang="en-US" dirty="0">
              <a:solidFill>
                <a:schemeClr val="bg1"/>
              </a:solidFill>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40188" y="2364240"/>
            <a:ext cx="1854623" cy="2997883"/>
          </a:xfrm>
        </p:spPr>
      </p:pic>
      <p:sp>
        <p:nvSpPr>
          <p:cNvPr id="8" name="TextBox 7"/>
          <p:cNvSpPr txBox="1"/>
          <p:nvPr/>
        </p:nvSpPr>
        <p:spPr>
          <a:xfrm>
            <a:off x="6324600" y="1627257"/>
            <a:ext cx="704039" cy="707886"/>
          </a:xfrm>
          <a:prstGeom prst="rect">
            <a:avLst/>
          </a:prstGeom>
          <a:noFill/>
        </p:spPr>
        <p:txBody>
          <a:bodyPr wrap="none" rtlCol="0">
            <a:spAutoFit/>
          </a:bodyPr>
          <a:lstStyle/>
          <a:p>
            <a:r>
              <a:rPr lang="en-US" sz="4000" dirty="0">
                <a:solidFill>
                  <a:schemeClr val="bg1"/>
                </a:solidFill>
              </a:rPr>
              <a:t>$0</a:t>
            </a:r>
          </a:p>
        </p:txBody>
      </p:sp>
      <p:sp>
        <p:nvSpPr>
          <p:cNvPr id="10" name="TextBox 9"/>
          <p:cNvSpPr txBox="1"/>
          <p:nvPr/>
        </p:nvSpPr>
        <p:spPr>
          <a:xfrm>
            <a:off x="6172200" y="5334000"/>
            <a:ext cx="963725" cy="707886"/>
          </a:xfrm>
          <a:prstGeom prst="rect">
            <a:avLst/>
          </a:prstGeom>
          <a:noFill/>
        </p:spPr>
        <p:txBody>
          <a:bodyPr wrap="none" rtlCol="0">
            <a:spAutoFit/>
          </a:bodyPr>
          <a:lstStyle/>
          <a:p>
            <a:r>
              <a:rPr lang="en-US" sz="4000" dirty="0">
                <a:solidFill>
                  <a:schemeClr val="bg1"/>
                </a:solidFill>
              </a:rPr>
              <a:t>$20</a:t>
            </a:r>
          </a:p>
        </p:txBody>
      </p:sp>
      <p:cxnSp>
        <p:nvCxnSpPr>
          <p:cNvPr id="6" name="Straight Arrow Connector 5"/>
          <p:cNvCxnSpPr/>
          <p:nvPr/>
        </p:nvCxnSpPr>
        <p:spPr>
          <a:xfrm flipH="1" flipV="1">
            <a:off x="6934200" y="2895601"/>
            <a:ext cx="914400" cy="79109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6934200" y="3686697"/>
            <a:ext cx="914400" cy="50226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830207" y="3493849"/>
            <a:ext cx="1308820" cy="646331"/>
          </a:xfrm>
          <a:prstGeom prst="rect">
            <a:avLst/>
          </a:prstGeom>
          <a:noFill/>
        </p:spPr>
        <p:txBody>
          <a:bodyPr wrap="none" rtlCol="0">
            <a:spAutoFit/>
          </a:bodyPr>
          <a:lstStyle/>
          <a:p>
            <a:pPr algn="ctr"/>
            <a:r>
              <a:rPr lang="en-US" dirty="0">
                <a:solidFill>
                  <a:schemeClr val="bg1"/>
                </a:solidFill>
              </a:rPr>
              <a:t># of chips in</a:t>
            </a:r>
          </a:p>
          <a:p>
            <a:pPr algn="ctr"/>
            <a:r>
              <a:rPr lang="en-US" dirty="0">
                <a:solidFill>
                  <a:schemeClr val="bg1"/>
                </a:solidFill>
              </a:rPr>
              <a:t>this bag</a:t>
            </a:r>
          </a:p>
        </p:txBody>
      </p:sp>
    </p:spTree>
    <p:extLst>
      <p:ext uri="{BB962C8B-B14F-4D97-AF65-F5344CB8AC3E}">
        <p14:creationId xmlns:p14="http://schemas.microsoft.com/office/powerpoint/2010/main" val="2633908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57200" y="533400"/>
            <a:ext cx="4343400" cy="5592763"/>
          </a:xfrm>
        </p:spPr>
        <p:txBody>
          <a:bodyPr>
            <a:noAutofit/>
          </a:bodyPr>
          <a:lstStyle/>
          <a:p>
            <a:pPr marL="0" indent="0" algn="ctr">
              <a:buNone/>
            </a:pPr>
            <a:r>
              <a:rPr lang="en-US" sz="2600" dirty="0">
                <a:solidFill>
                  <a:schemeClr val="bg1"/>
                </a:solidFill>
              </a:rPr>
              <a:t>Why should you care which color chip you pull out?</a:t>
            </a:r>
          </a:p>
          <a:p>
            <a:pPr marL="0" indent="0" algn="ctr">
              <a:buNone/>
            </a:pPr>
            <a:endParaRPr lang="en-US" sz="2600" dirty="0">
              <a:solidFill>
                <a:schemeClr val="bg1"/>
              </a:solidFill>
            </a:endParaRPr>
          </a:p>
          <a:p>
            <a:pPr marL="0" indent="0" algn="ctr">
              <a:buNone/>
            </a:pPr>
            <a:r>
              <a:rPr lang="en-US" sz="2600" dirty="0">
                <a:solidFill>
                  <a:schemeClr val="bg1"/>
                </a:solidFill>
              </a:rPr>
              <a:t>Because each chip is worth some money. </a:t>
            </a:r>
          </a:p>
          <a:p>
            <a:pPr marL="0" indent="0" algn="ctr">
              <a:buNone/>
            </a:pPr>
            <a:endParaRPr lang="en-US" sz="2600" dirty="0">
              <a:solidFill>
                <a:schemeClr val="bg1"/>
              </a:solidFill>
            </a:endParaRPr>
          </a:p>
          <a:p>
            <a:pPr marL="0" indent="0" algn="ctr">
              <a:buNone/>
            </a:pPr>
            <a:r>
              <a:rPr lang="en-US" sz="2600" dirty="0">
                <a:solidFill>
                  <a:schemeClr val="bg1"/>
                </a:solidFill>
              </a:rPr>
              <a:t>You know how much each chip is worth by the dollar amount next to each color.</a:t>
            </a:r>
          </a:p>
          <a:p>
            <a:pPr marL="0" indent="0" algn="ctr">
              <a:buNone/>
            </a:pPr>
            <a:endParaRPr lang="en-US" sz="2600" dirty="0">
              <a:solidFill>
                <a:schemeClr val="bg1"/>
              </a:solidFill>
            </a:endParaRPr>
          </a:p>
          <a:p>
            <a:pPr marL="0" indent="0" algn="ctr">
              <a:buNone/>
            </a:pPr>
            <a:r>
              <a:rPr lang="en-US" sz="2600" dirty="0">
                <a:solidFill>
                  <a:schemeClr val="bg1"/>
                </a:solidFill>
              </a:rPr>
              <a:t>If you chose to play this lottery and pulled out a blue chip, you get $20. If you pulled out a red chip you get $0.</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40188" y="2364240"/>
            <a:ext cx="1854623" cy="2997883"/>
          </a:xfrm>
        </p:spPr>
      </p:pic>
      <p:sp>
        <p:nvSpPr>
          <p:cNvPr id="8" name="TextBox 7"/>
          <p:cNvSpPr txBox="1"/>
          <p:nvPr/>
        </p:nvSpPr>
        <p:spPr>
          <a:xfrm>
            <a:off x="6324600" y="1627257"/>
            <a:ext cx="704039" cy="707886"/>
          </a:xfrm>
          <a:prstGeom prst="rect">
            <a:avLst/>
          </a:prstGeom>
          <a:noFill/>
        </p:spPr>
        <p:txBody>
          <a:bodyPr wrap="none" rtlCol="0">
            <a:spAutoFit/>
          </a:bodyPr>
          <a:lstStyle/>
          <a:p>
            <a:r>
              <a:rPr lang="en-US" sz="4000" dirty="0">
                <a:solidFill>
                  <a:schemeClr val="bg1"/>
                </a:solidFill>
              </a:rPr>
              <a:t>$0</a:t>
            </a:r>
          </a:p>
        </p:txBody>
      </p:sp>
      <p:sp>
        <p:nvSpPr>
          <p:cNvPr id="10" name="TextBox 9"/>
          <p:cNvSpPr txBox="1"/>
          <p:nvPr/>
        </p:nvSpPr>
        <p:spPr>
          <a:xfrm>
            <a:off x="6172200" y="5334000"/>
            <a:ext cx="963725" cy="707886"/>
          </a:xfrm>
          <a:prstGeom prst="rect">
            <a:avLst/>
          </a:prstGeom>
          <a:noFill/>
        </p:spPr>
        <p:txBody>
          <a:bodyPr wrap="none" rtlCol="0">
            <a:spAutoFit/>
          </a:bodyPr>
          <a:lstStyle/>
          <a:p>
            <a:r>
              <a:rPr lang="en-US" sz="4000" dirty="0">
                <a:solidFill>
                  <a:schemeClr val="bg1"/>
                </a:solidFill>
              </a:rPr>
              <a:t>$20</a:t>
            </a:r>
          </a:p>
        </p:txBody>
      </p:sp>
      <p:cxnSp>
        <p:nvCxnSpPr>
          <p:cNvPr id="11" name="Straight Arrow Connector 10"/>
          <p:cNvCxnSpPr/>
          <p:nvPr/>
        </p:nvCxnSpPr>
        <p:spPr>
          <a:xfrm flipH="1" flipV="1">
            <a:off x="6934200" y="2209800"/>
            <a:ext cx="914400" cy="1476897"/>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7028639" y="3657600"/>
            <a:ext cx="819961" cy="179970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848600" y="3200400"/>
            <a:ext cx="1194012" cy="923330"/>
          </a:xfrm>
          <a:prstGeom prst="rect">
            <a:avLst/>
          </a:prstGeom>
          <a:noFill/>
        </p:spPr>
        <p:txBody>
          <a:bodyPr wrap="square" rtlCol="0">
            <a:spAutoFit/>
          </a:bodyPr>
          <a:lstStyle/>
          <a:p>
            <a:pPr algn="ctr"/>
            <a:r>
              <a:rPr lang="en-US" dirty="0">
                <a:solidFill>
                  <a:schemeClr val="bg1"/>
                </a:solidFill>
              </a:rPr>
              <a:t>amount of $ you could win</a:t>
            </a:r>
          </a:p>
        </p:txBody>
      </p:sp>
    </p:spTree>
    <p:extLst>
      <p:ext uri="{BB962C8B-B14F-4D97-AF65-F5344CB8AC3E}">
        <p14:creationId xmlns:p14="http://schemas.microsoft.com/office/powerpoint/2010/main" val="2351236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57200" y="533400"/>
            <a:ext cx="4038600" cy="5592763"/>
          </a:xfrm>
        </p:spPr>
        <p:txBody>
          <a:bodyPr>
            <a:noAutofit/>
          </a:bodyPr>
          <a:lstStyle/>
          <a:p>
            <a:pPr marL="0" indent="0" algn="ctr">
              <a:buNone/>
            </a:pPr>
            <a:endParaRPr lang="en-US" sz="2600" dirty="0">
              <a:solidFill>
                <a:schemeClr val="bg1"/>
              </a:solidFill>
            </a:endParaRPr>
          </a:p>
          <a:p>
            <a:pPr marL="0" indent="0" algn="ctr">
              <a:buNone/>
            </a:pPr>
            <a:r>
              <a:rPr lang="en-US" sz="2600" dirty="0">
                <a:solidFill>
                  <a:schemeClr val="bg1"/>
                </a:solidFill>
              </a:rPr>
              <a:t>For each lottery, one color will be worth $0 and the other color will be worth more.</a:t>
            </a:r>
          </a:p>
          <a:p>
            <a:pPr marL="0" indent="0" algn="ctr">
              <a:buNone/>
            </a:pPr>
            <a:endParaRPr lang="en-US" sz="2600" dirty="0">
              <a:solidFill>
                <a:schemeClr val="bg1"/>
              </a:solidFill>
            </a:endParaRPr>
          </a:p>
          <a:p>
            <a:pPr marL="0" indent="0" algn="ctr">
              <a:buNone/>
            </a:pPr>
            <a:r>
              <a:rPr lang="en-US" sz="2600" dirty="0">
                <a:solidFill>
                  <a:schemeClr val="bg1"/>
                </a:solidFill>
              </a:rPr>
              <a:t> Half the time blue will be worth more and the other half the time red will be worth more.</a:t>
            </a:r>
          </a:p>
          <a:p>
            <a:pPr marL="0" indent="0" algn="ctr">
              <a:buNone/>
            </a:pPr>
            <a:endParaRPr lang="en-US" sz="2600" dirty="0">
              <a:solidFill>
                <a:schemeClr val="bg1"/>
              </a:solidFill>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29200" y="2364240"/>
            <a:ext cx="1854623" cy="2997883"/>
          </a:xfrm>
        </p:spPr>
      </p:pic>
      <p:sp>
        <p:nvSpPr>
          <p:cNvPr id="8" name="TextBox 7"/>
          <p:cNvSpPr txBox="1"/>
          <p:nvPr/>
        </p:nvSpPr>
        <p:spPr>
          <a:xfrm>
            <a:off x="5613612" y="1627257"/>
            <a:ext cx="704039" cy="707886"/>
          </a:xfrm>
          <a:prstGeom prst="rect">
            <a:avLst/>
          </a:prstGeom>
          <a:noFill/>
        </p:spPr>
        <p:txBody>
          <a:bodyPr wrap="none" rtlCol="0">
            <a:spAutoFit/>
          </a:bodyPr>
          <a:lstStyle/>
          <a:p>
            <a:r>
              <a:rPr lang="en-US" sz="4000" dirty="0">
                <a:solidFill>
                  <a:schemeClr val="bg1"/>
                </a:solidFill>
              </a:rPr>
              <a:t>$0</a:t>
            </a:r>
          </a:p>
        </p:txBody>
      </p:sp>
      <p:sp>
        <p:nvSpPr>
          <p:cNvPr id="10" name="TextBox 9"/>
          <p:cNvSpPr txBox="1"/>
          <p:nvPr/>
        </p:nvSpPr>
        <p:spPr>
          <a:xfrm>
            <a:off x="5461212" y="5334000"/>
            <a:ext cx="963725" cy="707886"/>
          </a:xfrm>
          <a:prstGeom prst="rect">
            <a:avLst/>
          </a:prstGeom>
          <a:noFill/>
        </p:spPr>
        <p:txBody>
          <a:bodyPr wrap="none" rtlCol="0">
            <a:spAutoFit/>
          </a:bodyPr>
          <a:lstStyle/>
          <a:p>
            <a:r>
              <a:rPr lang="en-US" sz="4000" dirty="0">
                <a:solidFill>
                  <a:schemeClr val="bg1"/>
                </a:solidFill>
              </a:rPr>
              <a:t>$20</a:t>
            </a:r>
          </a:p>
        </p:txBody>
      </p:sp>
      <p:pic>
        <p:nvPicPr>
          <p:cNvPr id="6"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8639" y="2367379"/>
            <a:ext cx="1854623" cy="2997883"/>
          </a:xfrm>
          <a:prstGeom prst="rect">
            <a:avLst/>
          </a:prstGeom>
        </p:spPr>
      </p:pic>
      <p:sp>
        <p:nvSpPr>
          <p:cNvPr id="9" name="TextBox 8"/>
          <p:cNvSpPr txBox="1"/>
          <p:nvPr/>
        </p:nvSpPr>
        <p:spPr>
          <a:xfrm>
            <a:off x="7418275" y="1630396"/>
            <a:ext cx="963725" cy="707886"/>
          </a:xfrm>
          <a:prstGeom prst="rect">
            <a:avLst/>
          </a:prstGeom>
          <a:noFill/>
        </p:spPr>
        <p:txBody>
          <a:bodyPr wrap="none" rtlCol="0">
            <a:spAutoFit/>
          </a:bodyPr>
          <a:lstStyle/>
          <a:p>
            <a:r>
              <a:rPr lang="en-US" sz="4000" dirty="0">
                <a:solidFill>
                  <a:schemeClr val="bg1"/>
                </a:solidFill>
              </a:rPr>
              <a:t>$20</a:t>
            </a:r>
          </a:p>
        </p:txBody>
      </p:sp>
      <p:sp>
        <p:nvSpPr>
          <p:cNvPr id="11" name="TextBox 10"/>
          <p:cNvSpPr txBox="1"/>
          <p:nvPr/>
        </p:nvSpPr>
        <p:spPr>
          <a:xfrm>
            <a:off x="7601761" y="5337139"/>
            <a:ext cx="704039" cy="707886"/>
          </a:xfrm>
          <a:prstGeom prst="rect">
            <a:avLst/>
          </a:prstGeom>
          <a:noFill/>
        </p:spPr>
        <p:txBody>
          <a:bodyPr wrap="none" rtlCol="0">
            <a:spAutoFit/>
          </a:bodyPr>
          <a:lstStyle/>
          <a:p>
            <a:r>
              <a:rPr lang="en-US" sz="4000" dirty="0">
                <a:solidFill>
                  <a:schemeClr val="bg1"/>
                </a:solidFill>
              </a:rPr>
              <a:t>$0</a:t>
            </a:r>
          </a:p>
        </p:txBody>
      </p:sp>
      <p:sp>
        <p:nvSpPr>
          <p:cNvPr id="2" name="Oval 1"/>
          <p:cNvSpPr/>
          <p:nvPr/>
        </p:nvSpPr>
        <p:spPr>
          <a:xfrm>
            <a:off x="4876800" y="1295400"/>
            <a:ext cx="4114800" cy="18288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1236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57200" y="533400"/>
            <a:ext cx="4038600" cy="5592763"/>
          </a:xfrm>
        </p:spPr>
        <p:txBody>
          <a:bodyPr>
            <a:noAutofit/>
          </a:bodyPr>
          <a:lstStyle/>
          <a:p>
            <a:pPr marL="0" indent="0" algn="ctr">
              <a:buNone/>
            </a:pPr>
            <a:endParaRPr lang="en-US" sz="2600" dirty="0">
              <a:solidFill>
                <a:schemeClr val="bg1"/>
              </a:solidFill>
            </a:endParaRPr>
          </a:p>
          <a:p>
            <a:pPr marL="0" indent="0" algn="ctr">
              <a:buNone/>
            </a:pPr>
            <a:r>
              <a:rPr lang="en-US" sz="2600" dirty="0">
                <a:solidFill>
                  <a:schemeClr val="bg1"/>
                </a:solidFill>
              </a:rPr>
              <a:t>For each lottery, one color will be worth $0 and the other color will be worth more.</a:t>
            </a:r>
          </a:p>
          <a:p>
            <a:pPr marL="0" indent="0" algn="ctr">
              <a:buNone/>
            </a:pPr>
            <a:endParaRPr lang="en-US" sz="2600" dirty="0">
              <a:solidFill>
                <a:schemeClr val="bg1"/>
              </a:solidFill>
            </a:endParaRPr>
          </a:p>
          <a:p>
            <a:pPr marL="0" indent="0" algn="ctr">
              <a:buNone/>
            </a:pPr>
            <a:r>
              <a:rPr lang="en-US" sz="2600" dirty="0">
                <a:solidFill>
                  <a:schemeClr val="bg1"/>
                </a:solidFill>
              </a:rPr>
              <a:t> Half the time blue will be worth more and the other half the time red will be worth more.</a:t>
            </a:r>
          </a:p>
          <a:p>
            <a:pPr marL="0" indent="0" algn="ctr">
              <a:buNone/>
            </a:pPr>
            <a:endParaRPr lang="en-US" sz="2600" dirty="0">
              <a:solidFill>
                <a:schemeClr val="bg1"/>
              </a:solidFill>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29200" y="2364240"/>
            <a:ext cx="1854623" cy="2997883"/>
          </a:xfrm>
        </p:spPr>
      </p:pic>
      <p:sp>
        <p:nvSpPr>
          <p:cNvPr id="8" name="TextBox 7"/>
          <p:cNvSpPr txBox="1"/>
          <p:nvPr/>
        </p:nvSpPr>
        <p:spPr>
          <a:xfrm>
            <a:off x="5613612" y="1627257"/>
            <a:ext cx="704039" cy="707886"/>
          </a:xfrm>
          <a:prstGeom prst="rect">
            <a:avLst/>
          </a:prstGeom>
          <a:noFill/>
        </p:spPr>
        <p:txBody>
          <a:bodyPr wrap="none" rtlCol="0">
            <a:spAutoFit/>
          </a:bodyPr>
          <a:lstStyle/>
          <a:p>
            <a:r>
              <a:rPr lang="en-US" sz="4000" dirty="0">
                <a:solidFill>
                  <a:schemeClr val="bg1"/>
                </a:solidFill>
              </a:rPr>
              <a:t>$0</a:t>
            </a:r>
          </a:p>
        </p:txBody>
      </p:sp>
      <p:sp>
        <p:nvSpPr>
          <p:cNvPr id="10" name="TextBox 9"/>
          <p:cNvSpPr txBox="1"/>
          <p:nvPr/>
        </p:nvSpPr>
        <p:spPr>
          <a:xfrm>
            <a:off x="5461212" y="5334000"/>
            <a:ext cx="963725" cy="707886"/>
          </a:xfrm>
          <a:prstGeom prst="rect">
            <a:avLst/>
          </a:prstGeom>
          <a:noFill/>
        </p:spPr>
        <p:txBody>
          <a:bodyPr wrap="none" rtlCol="0">
            <a:spAutoFit/>
          </a:bodyPr>
          <a:lstStyle/>
          <a:p>
            <a:r>
              <a:rPr lang="en-US" sz="4000" dirty="0">
                <a:solidFill>
                  <a:schemeClr val="bg1"/>
                </a:solidFill>
              </a:rPr>
              <a:t>$20</a:t>
            </a:r>
          </a:p>
        </p:txBody>
      </p:sp>
      <p:pic>
        <p:nvPicPr>
          <p:cNvPr id="6"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8639" y="2367379"/>
            <a:ext cx="1854623" cy="2997883"/>
          </a:xfrm>
          <a:prstGeom prst="rect">
            <a:avLst/>
          </a:prstGeom>
        </p:spPr>
      </p:pic>
      <p:sp>
        <p:nvSpPr>
          <p:cNvPr id="9" name="TextBox 8"/>
          <p:cNvSpPr txBox="1"/>
          <p:nvPr/>
        </p:nvSpPr>
        <p:spPr>
          <a:xfrm>
            <a:off x="7418275" y="1630396"/>
            <a:ext cx="963725" cy="707886"/>
          </a:xfrm>
          <a:prstGeom prst="rect">
            <a:avLst/>
          </a:prstGeom>
          <a:noFill/>
        </p:spPr>
        <p:txBody>
          <a:bodyPr wrap="none" rtlCol="0">
            <a:spAutoFit/>
          </a:bodyPr>
          <a:lstStyle/>
          <a:p>
            <a:r>
              <a:rPr lang="en-US" sz="4000" dirty="0">
                <a:solidFill>
                  <a:schemeClr val="bg1"/>
                </a:solidFill>
              </a:rPr>
              <a:t>$20</a:t>
            </a:r>
          </a:p>
        </p:txBody>
      </p:sp>
      <p:sp>
        <p:nvSpPr>
          <p:cNvPr id="11" name="TextBox 10"/>
          <p:cNvSpPr txBox="1"/>
          <p:nvPr/>
        </p:nvSpPr>
        <p:spPr>
          <a:xfrm>
            <a:off x="7601761" y="5337139"/>
            <a:ext cx="704039" cy="707886"/>
          </a:xfrm>
          <a:prstGeom prst="rect">
            <a:avLst/>
          </a:prstGeom>
          <a:noFill/>
        </p:spPr>
        <p:txBody>
          <a:bodyPr wrap="none" rtlCol="0">
            <a:spAutoFit/>
          </a:bodyPr>
          <a:lstStyle/>
          <a:p>
            <a:r>
              <a:rPr lang="en-US" sz="4000" dirty="0">
                <a:solidFill>
                  <a:schemeClr val="bg1"/>
                </a:solidFill>
              </a:rPr>
              <a:t>$0</a:t>
            </a:r>
          </a:p>
        </p:txBody>
      </p:sp>
      <p:sp>
        <p:nvSpPr>
          <p:cNvPr id="2" name="Oval 1"/>
          <p:cNvSpPr/>
          <p:nvPr/>
        </p:nvSpPr>
        <p:spPr>
          <a:xfrm>
            <a:off x="4876800" y="4648200"/>
            <a:ext cx="4114800" cy="18288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452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280D65C599A8F488C0C732D1AF72B64" ma:contentTypeVersion="13" ma:contentTypeDescription="Create a new document." ma:contentTypeScope="" ma:versionID="d9fc5297c3a6115f33f1350b833eae19">
  <xsd:schema xmlns:xsd="http://www.w3.org/2001/XMLSchema" xmlns:xs="http://www.w3.org/2001/XMLSchema" xmlns:p="http://schemas.microsoft.com/office/2006/metadata/properties" xmlns:ns2="dcaebefe-71df-42f8-a5d3-80abe76e97ab" xmlns:ns3="0c9ab0ed-1e3e-4b61-a6b5-e75282abffec" targetNamespace="http://schemas.microsoft.com/office/2006/metadata/properties" ma:root="true" ma:fieldsID="16b38a855ebeb2c567de0a3a30331943" ns2:_="" ns3:_="">
    <xsd:import namespace="dcaebefe-71df-42f8-a5d3-80abe76e97ab"/>
    <xsd:import namespace="0c9ab0ed-1e3e-4b61-a6b5-e75282abffe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aebefe-71df-42f8-a5d3-80abe76e97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8ce9f98e-9ad5-43de-b59a-72d7e946aae0"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c9ab0ed-1e3e-4b61-a6b5-e75282abffe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8932a86e-ac74-4683-8531-df76784f9abf}" ma:internalName="TaxCatchAll" ma:showField="CatchAllData" ma:web="0c9ab0ed-1e3e-4b61-a6b5-e75282abffec">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0c9ab0ed-1e3e-4b61-a6b5-e75282abffec" xsi:nil="true"/>
    <lcf76f155ced4ddcb4097134ff3c332f xmlns="dcaebefe-71df-42f8-a5d3-80abe76e97a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BEE885B-DF67-4D46-A049-60396BE5E2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aebefe-71df-42f8-a5d3-80abe76e97ab"/>
    <ds:schemaRef ds:uri="0c9ab0ed-1e3e-4b61-a6b5-e75282abffe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7FC774-641D-4C96-8C2D-2B92261502A7}">
  <ds:schemaRefs>
    <ds:schemaRef ds:uri="http://schemas.microsoft.com/sharepoint/v3/contenttype/forms"/>
  </ds:schemaRefs>
</ds:datastoreItem>
</file>

<file path=customXml/itemProps3.xml><?xml version="1.0" encoding="utf-8"?>
<ds:datastoreItem xmlns:ds="http://schemas.openxmlformats.org/officeDocument/2006/customXml" ds:itemID="{0369DE90-1147-4F04-8735-7B1329CBB8C3}">
  <ds:schemaRefs>
    <ds:schemaRef ds:uri="http://schemas.microsoft.com/office/2006/metadata/properties"/>
    <ds:schemaRef ds:uri="http://schemas.microsoft.com/office/infopath/2007/PartnerControls"/>
    <ds:schemaRef ds:uri="5d8da6c9-ce1c-4e39-871d-4b64223b810d"/>
    <ds:schemaRef ds:uri="c2f55eb6-6a7f-43df-a09f-463307d486e7"/>
    <ds:schemaRef ds:uri="0c9ab0ed-1e3e-4b61-a6b5-e75282abffec"/>
    <ds:schemaRef ds:uri="dcaebefe-71df-42f8-a5d3-80abe76e97ab"/>
  </ds:schemaRefs>
</ds:datastoreItem>
</file>

<file path=docProps/app.xml><?xml version="1.0" encoding="utf-8"?>
<Properties xmlns="http://schemas.openxmlformats.org/officeDocument/2006/extended-properties" xmlns:vt="http://schemas.openxmlformats.org/officeDocument/2006/docPropsVTypes">
  <TotalTime>3371</TotalTime>
  <Words>1527</Words>
  <Application>Microsoft Office PowerPoint</Application>
  <PresentationFormat>On-screen Show (4:3)</PresentationFormat>
  <Paragraphs>175</Paragraphs>
  <Slides>40</Slides>
  <Notes>0</Notes>
  <HiddenSlides>0</HiddenSlides>
  <MMClips>0</MMClips>
  <ScaleCrop>false</ScaleCrop>
  <HeadingPairs>
    <vt:vector size="4" baseType="variant">
      <vt:variant>
        <vt:lpstr>Theme</vt:lpstr>
      </vt:variant>
      <vt:variant>
        <vt:i4>2</vt:i4>
      </vt:variant>
      <vt:variant>
        <vt:lpstr>Slide Titles</vt:lpstr>
      </vt:variant>
      <vt:variant>
        <vt:i4>40</vt:i4>
      </vt:variant>
    </vt:vector>
  </HeadingPairs>
  <TitlesOfParts>
    <vt:vector size="42" baseType="lpstr">
      <vt:lpstr>Office Theme</vt:lpstr>
      <vt:lpstr>1_Office Theme</vt:lpstr>
      <vt:lpstr>Risk &amp; Ambiguity Task</vt:lpstr>
      <vt:lpstr>PowerPoint Presentation</vt:lpstr>
      <vt:lpstr>Understanding lottery display</vt:lpstr>
      <vt:lpstr>PowerPoint Presentation</vt:lpstr>
      <vt:lpstr>PowerPoint Presentation</vt:lpstr>
      <vt:lpstr>PowerPoint Presentation</vt:lpstr>
      <vt:lpstr>PowerPoint Presentation</vt:lpstr>
      <vt:lpstr>PowerPoint Presentation</vt:lpstr>
      <vt:lpstr>PowerPoint Presentation</vt:lpstr>
      <vt:lpstr>These are examples of lotteries that you could see</vt:lpstr>
      <vt:lpstr>PowerPoint Presentation</vt:lpstr>
      <vt:lpstr>PowerPoint Presentation</vt:lpstr>
      <vt:lpstr>These are examples of lotteries with hidden chips you could see</vt:lpstr>
      <vt:lpstr>PowerPoint Presentation</vt:lpstr>
      <vt:lpstr>Understanding the task</vt:lpstr>
      <vt:lpstr>PowerPoint Presentation</vt:lpstr>
      <vt:lpstr>PowerPoint Presentation</vt:lpstr>
      <vt:lpstr>PowerPoint Presentation</vt:lpstr>
      <vt:lpstr>When the green circle appears, use the number keys at the top of the keyboard to indicate your choice</vt:lpstr>
      <vt:lpstr>After selecting an option, you will be asked how confident you are that you made the best decision for yourself.</vt:lpstr>
      <vt:lpstr>After each choice, you will be asked to rate the confidence in the choice you made. 1 indicates you can’t decide which option you prefer and just guessed, while 4 indicates total certainty in your selection.   You will use the number keys at the top of the keyboard. </vt:lpstr>
      <vt:lpstr>Understanding payment</vt:lpstr>
      <vt:lpstr>PowerPoint Presentation</vt:lpstr>
      <vt:lpstr>PowerPoint Presentation</vt:lpstr>
      <vt:lpstr>PowerPoint Presentation</vt:lpstr>
      <vt:lpstr>Questions?</vt:lpstr>
      <vt:lpstr>Suppose this task and trial were randomly selected at the end and you chose the option on the LEFT.  How much bonus would you get?</vt:lpstr>
      <vt:lpstr>Suppose this task and trial were randomly selected at the end and you chose the option on the LEFT.  How much bonus would you get?</vt:lpstr>
      <vt:lpstr>How about if you chose the option  on the RIGHT?</vt:lpstr>
      <vt:lpstr>How about if you chose the option  on the RIGHT?</vt:lpstr>
      <vt:lpstr>Now suppose this trial was randomly selected at the end and you chose the option on the LEFT.  How much bonus would you get?</vt:lpstr>
      <vt:lpstr>Now suppose this trial was randomly selected at the end and you chose the option on the LEFT.  How much bonus would you get?</vt:lpstr>
      <vt:lpstr>Now how about if you chose the option  on the RIGHT?</vt:lpstr>
      <vt:lpstr>Now how about if you chose the option  on the RIGHT?</vt:lpstr>
      <vt:lpstr>From which lottery are you more likely to pull out a blue chip?  LEFT or RIGHT?</vt:lpstr>
      <vt:lpstr>From which lottery are you more likely to pull out a blue chip?  LEFT or RIGHT?</vt:lpstr>
      <vt:lpstr>From which lottery are you more likely to get $0?  LEFT or RIGHT?</vt:lpstr>
      <vt:lpstr>From which lottery are you more likely to get $0?  LEFT or RIGHT?</vt:lpstr>
      <vt:lpstr>From which lottery are you more likely to pull out a red chip?  LEFT or RIGHT?</vt:lpstr>
      <vt:lpstr>From which lottery are you more likely to pull out a red chip?  LEFT or RIGHT?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subject/>
  <dc:creator>glimcheradmin</dc:creator>
  <cp:keywords/>
  <dc:description/>
  <cp:lastModifiedBy>Santiago Guardo Maya</cp:lastModifiedBy>
  <cp:revision>305</cp:revision>
  <dcterms:created xsi:type="dcterms:W3CDTF">2015-03-24T22:20:41Z</dcterms:created>
  <dcterms:modified xsi:type="dcterms:W3CDTF">2023-09-05T17:14:39Z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0x0101001280D65C599A8F488C0C732D1AF72B64</vt:lpwstr>
  </property>
  <property fmtid="{D5CDD505-2E9C-101B-9397-08002B2CF9AE}" pid="3" name="MediaServiceImageTags">
    <vt:lpwstr/>
  </property>
</Properties>
</file>