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6" r:id="rId4"/>
    <p:sldId id="265" r:id="rId5"/>
    <p:sldId id="267" r:id="rId6"/>
    <p:sldId id="270" r:id="rId7"/>
    <p:sldId id="271" r:id="rId8"/>
    <p:sldId id="268" r:id="rId9"/>
    <p:sldId id="263" r:id="rId10"/>
    <p:sldId id="269" r:id="rId11"/>
    <p:sldId id="272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229"/>
  </p:normalViewPr>
  <p:slideViewPr>
    <p:cSldViewPr snapToGrid="0" snapToObjects="1">
      <p:cViewPr varScale="1">
        <p:scale>
          <a:sx n="82" d="100"/>
          <a:sy n="8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89314-BC2B-0B41-B9BA-B3F5123E437E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F3E6B-70C6-9445-8C59-E53D49421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Circles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general concepts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Squares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associated action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F3E6B-70C6-9445-8C59-E53D49421C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vmPFC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bias specific associative pathways for context-relevant information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HPC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assist vmPFC during schema instantiation OR in assimilation/accommodation mechanisms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itchFamily="2" charset="2"/>
              </a:rPr>
              <a:t>RSPL 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itchFamily="2" charset="2"/>
              </a:rPr>
              <a:t>MTG 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itchFamily="2" charset="2"/>
              </a:rPr>
              <a:t>ATL  </a:t>
            </a:r>
            <a:r>
              <a:rPr lang="en-US" b="0" dirty="0">
                <a:sym typeface="Wingdings" pitchFamily="2" charset="2"/>
              </a:rPr>
              <a:t>retrieval of supramodal complex knowledge (semantic); integration of single concept into larger wholes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itchFamily="2" charset="2"/>
              </a:rPr>
              <a:t>TPJ 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F3E6B-70C6-9445-8C59-E53D49421C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2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Definition of the interplay between HPC and mPFC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Well-established, rich schemas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F3E6B-70C6-9445-8C59-E53D49421C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Joint contributions of both HPC and mPFC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F3E6B-70C6-9445-8C59-E53D49421C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F432-CDAA-1244-AFCC-CF49CF08A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DEA5A-02AF-214C-AE36-93909342F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DE98-47D8-904E-8808-997E42C2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1127-C245-6148-A5A5-5F022A50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5521-02E3-5749-9B77-C7CB2FC9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CABB-5C7E-2E49-B190-1DAB0028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F5FC4-4BAC-034A-B11F-ADF29D5A4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AF05-EDD7-C745-806C-13F4F45B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80F3-AF97-D34D-A573-02AFE88B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6D4D-7F77-F046-8664-62944526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CA731-1A74-E141-9F53-ECD04222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475F3-C422-F740-8A20-F11892CA5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3624-3348-7F4C-9B69-E4FF1101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9B7B-0DF2-9E4E-97BD-0094B852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8A93-BB5A-1C44-A110-DF658B04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A50C-DB80-5F48-9003-37E38E46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5EEB-1C6F-E142-811D-49CA03634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88B4-DBF7-1241-9C6A-76AB5066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1776-7181-A84B-9E96-BA4B8B1A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35CD-D8BB-2348-86A9-7469153F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F4C5-15C8-2A4C-9E3B-FF190C12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8819C-D804-6540-AD1F-0F4D7BFB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93C4-9933-B94C-A55C-C58783EB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F4923-9698-704B-8790-2353AEA2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4849-05F4-9043-9155-C35C9145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3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6664-B7DA-F84B-8090-9732E884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832D-898C-EF47-9C74-10C3ACD7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20736-1BDA-FB4B-B46A-C81C7A58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33F67-51A3-294C-85E8-4C6F8434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2E6EA-F7DE-1544-B2DC-71DE4FBB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C0F4-55EC-A547-939C-4C63037C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0FA5-1368-5F42-BE0C-87281015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C19F5-DD7B-DC47-92E6-C64BAEA0E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88CE3-BAAD-A742-91DC-948832D2A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6290C-31FF-B745-9502-BE884DCEE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1F71D-187F-6D4A-B755-D7F1890D6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ECC7E-0A1E-5249-9CEC-49CF0ECF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82011-0B73-9B4B-A12D-B3D55197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2FE94-F2C3-9848-9684-C2CD658A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8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F3FE-1A5F-524B-BCE9-100B7795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6BD9-7405-614A-9FBE-73E01CA8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42490-EE4B-A343-981D-C59B7108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6901B-FC23-E540-92FA-5D8F29AB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B3E62-4FA8-FA4F-BB05-5B3A3870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AD560-71BE-B14A-B8E5-5BADE1CF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06A76-0344-D046-948A-2A1A4F59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3C4E-9A13-024B-9576-34E93F93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623D-5425-E34E-A3EF-7571A91E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F233-5D8E-1140-ABFD-E62E91936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9915-3678-C348-A7EE-CC4822D2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263BD-00BE-DF4F-BA86-2EDD2609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3686-EA28-A045-8475-6043D1E7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11F7-18AF-1347-97CB-2A6211E3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B21CA-AE1F-2D42-952B-D7D17F552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82A99-6742-424E-9EF0-2C2C36A65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D045E-9AF7-2147-8E29-8368B609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4EBCF-6A3D-224A-A686-740C4772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6F6A-2F0F-F342-AB4E-7F8BC971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39EF1-4E76-024B-8FDA-4DE25D94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E383-67F4-704D-9960-6523D330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8AED-1024-DF43-A5AD-FD98091B8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0D801-BCE1-A847-8CE7-E017BD745C53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91C4-4B94-274B-B0F1-1126C1899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D685-5D18-EC47-A051-5EFF1CD73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C8B2-21B8-AD40-BB1D-4C11B3C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2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956C-09EA-8A49-9002-A4A0F9E38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Modest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D9E27-2719-7F4B-8705-EB7FA0FE7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influence of schema valence and congruency on learning and memory</a:t>
            </a:r>
          </a:p>
        </p:txBody>
      </p:sp>
    </p:spTree>
    <p:extLst>
      <p:ext uri="{BB962C8B-B14F-4D97-AF65-F5344CB8AC3E}">
        <p14:creationId xmlns:p14="http://schemas.microsoft.com/office/powerpoint/2010/main" val="414110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C4B7-580D-9549-8D6E-5B87526C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Relearning of Schemas (</a:t>
            </a:r>
            <a:r>
              <a:rPr lang="en-US" b="1" i="1" dirty="0"/>
              <a:t>reversal learning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2DCC-DE53-8D46-B341-C2911C8D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3200" b="1" dirty="0"/>
              <a:t>Schema-defining relationships are </a:t>
            </a:r>
            <a:r>
              <a:rPr lang="en-US" sz="3200" b="1" i="1" dirty="0"/>
              <a:t>reversed</a:t>
            </a:r>
            <a:r>
              <a:rPr lang="en-US" sz="3200" b="1" dirty="0"/>
              <a:t> </a:t>
            </a:r>
          </a:p>
          <a:p>
            <a:pPr lvl="1"/>
            <a:r>
              <a:rPr lang="en-US" dirty="0"/>
              <a:t>Concept relationships for Creature Type A </a:t>
            </a:r>
            <a:r>
              <a:rPr lang="en-US" dirty="0">
                <a:sym typeface="Wingdings" pitchFamily="2" charset="2"/>
              </a:rPr>
              <a:t> Creature </a:t>
            </a:r>
            <a:r>
              <a:rPr lang="en-US" dirty="0"/>
              <a:t>Type B 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Only </a:t>
            </a:r>
            <a:r>
              <a:rPr lang="en-US" sz="3200" b="1" i="1" dirty="0"/>
              <a:t>novel</a:t>
            </a:r>
            <a:r>
              <a:rPr lang="en-US" sz="3200" b="1" dirty="0"/>
              <a:t> creatures are presented</a:t>
            </a:r>
          </a:p>
          <a:p>
            <a:pPr lvl="1"/>
            <a:r>
              <a:rPr lang="en-US" sz="2800" dirty="0"/>
              <a:t>New creatures vary in the degree of congruency/incongruency to their respective schemas</a:t>
            </a:r>
          </a:p>
          <a:p>
            <a:pPr lvl="1"/>
            <a:r>
              <a:rPr lang="en-US" sz="2800" dirty="0"/>
              <a:t>Continuous metric of similarity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6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D7AD-1AC0-F14B-A194-6DE6E12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Overview: Variables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0632-8511-2842-A354-01466581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271"/>
            <a:ext cx="10515600" cy="4084692"/>
          </a:xfrm>
        </p:spPr>
        <p:txBody>
          <a:bodyPr>
            <a:normAutofit/>
          </a:bodyPr>
          <a:lstStyle/>
          <a:p>
            <a:r>
              <a:rPr lang="en-US" sz="3200" b="1" dirty="0"/>
              <a:t>Independent/Predictor Variable</a:t>
            </a:r>
          </a:p>
          <a:p>
            <a:pPr lvl="1"/>
            <a:r>
              <a:rPr lang="en-US" sz="2800" dirty="0"/>
              <a:t>Categorical</a:t>
            </a:r>
          </a:p>
          <a:p>
            <a:pPr lvl="2"/>
            <a:r>
              <a:rPr lang="en-US" sz="2400" dirty="0"/>
              <a:t>Valence</a:t>
            </a:r>
          </a:p>
          <a:p>
            <a:pPr lvl="1"/>
            <a:r>
              <a:rPr lang="en-US" sz="2800" dirty="0"/>
              <a:t>Continuous</a:t>
            </a:r>
          </a:p>
          <a:p>
            <a:pPr lvl="2"/>
            <a:r>
              <a:rPr lang="en-US" sz="2400" dirty="0"/>
              <a:t>Degree of congruence/incongruence to schema</a:t>
            </a:r>
            <a:endParaRPr lang="en-US" sz="2800" dirty="0"/>
          </a:p>
          <a:p>
            <a:r>
              <a:rPr lang="en-US" sz="3200" b="1" dirty="0"/>
              <a:t>Dependent/Criterion Variables</a:t>
            </a:r>
          </a:p>
          <a:p>
            <a:pPr lvl="1"/>
            <a:r>
              <a:rPr lang="en-US" sz="2800" dirty="0"/>
              <a:t>Continuous</a:t>
            </a:r>
          </a:p>
          <a:p>
            <a:pPr lvl="2"/>
            <a:r>
              <a:rPr lang="en-US" sz="2400" dirty="0"/>
              <a:t>Accuracy</a:t>
            </a:r>
          </a:p>
          <a:p>
            <a:pPr lvl="2"/>
            <a:r>
              <a:rPr lang="en-US" sz="2400" dirty="0"/>
              <a:t>Rate of learning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066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EE40-0416-B340-8529-D826ADA4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Operationalization of 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B719-A059-0348-94A1-A9DA0A9A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Determine schema classes (concepts)</a:t>
            </a:r>
          </a:p>
          <a:p>
            <a:endParaRPr lang="en-US" dirty="0"/>
          </a:p>
          <a:p>
            <a:r>
              <a:rPr lang="en-US" dirty="0"/>
              <a:t>Step 2: Select method of quantifying subcomponents </a:t>
            </a:r>
          </a:p>
          <a:p>
            <a:endParaRPr lang="en-US" dirty="0"/>
          </a:p>
          <a:p>
            <a:r>
              <a:rPr lang="en-US" dirty="0"/>
              <a:t>Step 3: Determine relationships between for each schema</a:t>
            </a:r>
          </a:p>
          <a:p>
            <a:endParaRPr lang="en-US" dirty="0"/>
          </a:p>
          <a:p>
            <a:r>
              <a:rPr lang="en-US" dirty="0"/>
              <a:t>Step 4: Create several schema exemplars</a:t>
            </a:r>
          </a:p>
          <a:p>
            <a:endParaRPr lang="en-US" dirty="0"/>
          </a:p>
          <a:p>
            <a:r>
              <a:rPr lang="en-US" dirty="0"/>
              <a:t>Step 5: Creation of the </a:t>
            </a:r>
            <a:r>
              <a:rPr lang="en-US" dirty="0">
                <a:sym typeface="Wingdings" pitchFamily="2" charset="2"/>
              </a:rPr>
              <a:t>“The One” for each schema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3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CE64-A971-574A-A9AE-492B2C51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365125"/>
            <a:ext cx="11035145" cy="1325563"/>
          </a:xfrm>
        </p:spPr>
        <p:txBody>
          <a:bodyPr/>
          <a:lstStyle/>
          <a:p>
            <a:r>
              <a:rPr lang="en-US" b="1" dirty="0"/>
              <a:t>Step 1:  What dimensions define each schema?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7FC1-0E32-2D46-B40A-1EA22DC1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171"/>
            <a:ext cx="4592782" cy="4351338"/>
          </a:xfrm>
        </p:spPr>
        <p:txBody>
          <a:bodyPr/>
          <a:lstStyle/>
          <a:p>
            <a:r>
              <a:rPr lang="en-US" sz="3200" b="1" dirty="0"/>
              <a:t>Appearance </a:t>
            </a:r>
          </a:p>
          <a:p>
            <a:pPr lvl="1"/>
            <a:r>
              <a:rPr lang="en-US" sz="2800" dirty="0"/>
              <a:t>Size</a:t>
            </a:r>
          </a:p>
          <a:p>
            <a:pPr lvl="1"/>
            <a:r>
              <a:rPr lang="en-US" sz="2800" dirty="0"/>
              <a:t>Color </a:t>
            </a:r>
          </a:p>
          <a:p>
            <a:pPr lvl="1"/>
            <a:r>
              <a:rPr lang="en-US" sz="2800" dirty="0"/>
              <a:t>Shape</a:t>
            </a:r>
          </a:p>
          <a:p>
            <a:r>
              <a:rPr lang="en-US" sz="3200" b="1" dirty="0"/>
              <a:t>Behavior </a:t>
            </a:r>
          </a:p>
          <a:p>
            <a:pPr lvl="1"/>
            <a:r>
              <a:rPr lang="en-US" sz="2800" dirty="0"/>
              <a:t>Movement </a:t>
            </a:r>
          </a:p>
          <a:p>
            <a:pPr lvl="1"/>
            <a:r>
              <a:rPr lang="en-US" sz="2800" dirty="0"/>
              <a:t>Vocalizations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14014-322C-F447-ADB2-6E7118DE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436" y="1964171"/>
            <a:ext cx="5500253" cy="41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3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3C6F-DDE1-684E-BA58-7CD432F9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Quantification of Concept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6FD3-2C11-714B-BE5D-A94D435F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Dichotomous variation (2 levels)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i="1" dirty="0">
                <a:sym typeface="Wingdings" pitchFamily="2" charset="2"/>
              </a:rPr>
              <a:t>not enough complexity</a:t>
            </a:r>
            <a:endParaRPr lang="en-US" b="1" i="1" dirty="0"/>
          </a:p>
          <a:p>
            <a:pPr lvl="1"/>
            <a:r>
              <a:rPr lang="en-US" dirty="0"/>
              <a:t>Small vs. Large </a:t>
            </a:r>
          </a:p>
          <a:p>
            <a:pPr lvl="1"/>
            <a:r>
              <a:rPr lang="en-US" dirty="0"/>
              <a:t>Black vs. White</a:t>
            </a:r>
          </a:p>
          <a:p>
            <a:r>
              <a:rPr lang="en-US" b="1" dirty="0"/>
              <a:t>Range of variation (3, 5, or 10 levels)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i="1" dirty="0">
                <a:sym typeface="Wingdings" pitchFamily="2" charset="2"/>
              </a:rPr>
              <a:t>moderate complexity **Best</a:t>
            </a:r>
            <a:endParaRPr lang="en-US" b="1" dirty="0"/>
          </a:p>
          <a:p>
            <a:pPr lvl="1"/>
            <a:r>
              <a:rPr lang="en-US" dirty="0"/>
              <a:t>Range within a single color </a:t>
            </a:r>
          </a:p>
          <a:p>
            <a:pPr lvl="1"/>
            <a:r>
              <a:rPr lang="en-US" dirty="0"/>
              <a:t>Range of size</a:t>
            </a:r>
          </a:p>
          <a:p>
            <a:r>
              <a:rPr lang="en-US" b="1" dirty="0"/>
              <a:t>Continuous variation (~100 possible levels)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i="1" dirty="0">
                <a:sym typeface="Wingdings" pitchFamily="2" charset="2"/>
              </a:rPr>
              <a:t>impossible complexity</a:t>
            </a:r>
          </a:p>
          <a:p>
            <a:pPr lvl="1"/>
            <a:r>
              <a:rPr lang="en-US" dirty="0">
                <a:sym typeface="Wingdings" pitchFamily="2" charset="2"/>
              </a:rPr>
              <a:t>Random RGB values for unlimited number of colors</a:t>
            </a:r>
          </a:p>
          <a:p>
            <a:pPr lvl="1"/>
            <a:r>
              <a:rPr lang="en-US" dirty="0">
                <a:sym typeface="Wingdings" pitchFamily="2" charset="2"/>
              </a:rPr>
              <a:t>Movement speed across animations</a:t>
            </a:r>
          </a:p>
          <a:p>
            <a:pPr lvl="2"/>
            <a:r>
              <a:rPr lang="en-US" dirty="0">
                <a:sym typeface="Wingdings" pitchFamily="2" charset="2"/>
              </a:rPr>
              <a:t>0 - 100</a:t>
            </a:r>
          </a:p>
          <a:p>
            <a:pPr lvl="2"/>
            <a:endParaRPr lang="en-US" b="1" i="1" dirty="0"/>
          </a:p>
          <a:p>
            <a:pPr lvl="2"/>
            <a:endParaRPr lang="en-US" b="1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577-0490-E24E-87C4-5B4550A6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Defining Schema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53FA-435A-C14A-B82B-7736445E5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Determine the relationships between concepts that define schema classification:</a:t>
            </a:r>
          </a:p>
          <a:p>
            <a:pPr lvl="1"/>
            <a:r>
              <a:rPr lang="en-US" sz="2000"/>
              <a:t>Color</a:t>
            </a:r>
            <a:endParaRPr lang="en-US" sz="2000" dirty="0"/>
          </a:p>
          <a:p>
            <a:pPr lvl="1"/>
            <a:r>
              <a:rPr lang="en-US" sz="2000" dirty="0"/>
              <a:t>Shape</a:t>
            </a:r>
          </a:p>
          <a:p>
            <a:pPr lvl="1"/>
            <a:r>
              <a:rPr lang="en-US" sz="2000" dirty="0"/>
              <a:t>Movement</a:t>
            </a:r>
          </a:p>
          <a:p>
            <a:r>
              <a:rPr lang="en-US" b="1" dirty="0"/>
              <a:t>Schemas must involve multiple features, be non-specific, and contain overlap and interconnections</a:t>
            </a:r>
          </a:p>
          <a:p>
            <a:pPr lvl="1"/>
            <a:r>
              <a:rPr lang="en-US" dirty="0"/>
              <a:t>Must be distinguished from statistical learning </a:t>
            </a:r>
          </a:p>
          <a:p>
            <a:pPr lvl="1"/>
            <a:r>
              <a:rPr lang="en-US" dirty="0"/>
              <a:t>Avoid unidimensional stimuli with relationships to simple motor responses</a:t>
            </a:r>
          </a:p>
        </p:txBody>
      </p:sp>
    </p:spTree>
    <p:extLst>
      <p:ext uri="{BB962C8B-B14F-4D97-AF65-F5344CB8AC3E}">
        <p14:creationId xmlns:p14="http://schemas.microsoft.com/office/powerpoint/2010/main" val="113844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4C78-894E-CB44-BD1A-36E346F7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Schema Exemplars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BFF6-C580-5442-AC49-BAD4DCFD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345" y="1990075"/>
            <a:ext cx="6082146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ten (10) exemplars for each schema class</a:t>
            </a:r>
          </a:p>
          <a:p>
            <a:pPr lvl="1"/>
            <a:r>
              <a:rPr lang="en-US" sz="2800" dirty="0"/>
              <a:t>Considering established concept relationships for each schema</a:t>
            </a:r>
          </a:p>
          <a:p>
            <a:pPr lvl="1"/>
            <a:r>
              <a:rPr lang="en-US" sz="2800" dirty="0"/>
              <a:t>Exemplars must be sufficiently varied within the parameters of the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1A828-DD2E-1449-9156-0C52CDEB5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9" r="4515"/>
          <a:stretch/>
        </p:blipFill>
        <p:spPr>
          <a:xfrm>
            <a:off x="387928" y="1990075"/>
            <a:ext cx="5015344" cy="37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1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525-8B52-D441-BC05-7B4B33AB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”The One” for Each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883F-0AD9-AF45-A40A-0D322C18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Statistical average of all schema exemplars to produce “The One” for each schema class</a:t>
            </a:r>
          </a:p>
          <a:p>
            <a:pPr lvl="1"/>
            <a:r>
              <a:rPr lang="en-US" dirty="0"/>
              <a:t>Each concept (dimension) would be averaged individually</a:t>
            </a:r>
          </a:p>
          <a:p>
            <a:r>
              <a:rPr lang="en-US" b="1" dirty="0"/>
              <a:t>Creation of a pseudo-continuous manipulation metric for creature production (congruency with “The One”)</a:t>
            </a:r>
          </a:p>
          <a:p>
            <a:pPr lvl="1"/>
            <a:r>
              <a:rPr lang="en-US" i="1" dirty="0"/>
              <a:t>Cosine similarity vector function</a:t>
            </a:r>
          </a:p>
          <a:p>
            <a:pPr lvl="2"/>
            <a:r>
              <a:rPr lang="en-US" dirty="0"/>
              <a:t>Allows comparison across features that may not share a common metric</a:t>
            </a:r>
          </a:p>
          <a:p>
            <a:pPr lvl="1"/>
            <a:r>
              <a:rPr lang="en-US" dirty="0"/>
              <a:t>Similarity vs. dissimilarity will be determined for each new creature based on its relative orientation/distance from “The One”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7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59950-686D-3541-9E78-D597104C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Neurobiological Mechanisms &amp; Hypotheses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47A85-882D-CF40-BE09-2955CE88B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 we expect?</a:t>
            </a:r>
          </a:p>
        </p:txBody>
      </p:sp>
    </p:spTree>
    <p:extLst>
      <p:ext uri="{BB962C8B-B14F-4D97-AF65-F5344CB8AC3E}">
        <p14:creationId xmlns:p14="http://schemas.microsoft.com/office/powerpoint/2010/main" val="3726796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F56C19-C3A3-3A40-A7EC-106F6BAB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Schema-linked interactions between mPFC and MTL model (SLIMM)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DBE8D6-AFF6-D74B-87C5-DE1B5FD0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mPFC signals congruency between existing schema and current information (resonance)</a:t>
            </a:r>
          </a:p>
          <a:p>
            <a:r>
              <a:rPr lang="en-US" dirty="0"/>
              <a:t>Increased resonance signals the transfer from MTL to vmPFC memory processes</a:t>
            </a:r>
          </a:p>
          <a:p>
            <a:r>
              <a:rPr lang="en-US" dirty="0"/>
              <a:t>vmPFC activates relevant, while suppressing irrelevant, schema to assist mnemonic processing</a:t>
            </a:r>
          </a:p>
          <a:p>
            <a:r>
              <a:rPr lang="en-US" dirty="0"/>
              <a:t>If congruency is found between schema and current experience, vmPFC inhibits MTL from binding new arbitrary information (prevents noise)</a:t>
            </a:r>
          </a:p>
        </p:txBody>
      </p:sp>
    </p:spTree>
    <p:extLst>
      <p:ext uri="{BB962C8B-B14F-4D97-AF65-F5344CB8AC3E}">
        <p14:creationId xmlns:p14="http://schemas.microsoft.com/office/powerpoint/2010/main" val="11312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3186-D11A-954E-B04C-66D3DBAA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in a Schema?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731E-8064-B544-8E30-3178DD88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3473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Top-down influence of higher-level information structures</a:t>
            </a:r>
          </a:p>
          <a:p>
            <a:pPr lvl="1"/>
            <a:r>
              <a:rPr lang="en-US" dirty="0"/>
              <a:t>Organize low-level representations in LTM</a:t>
            </a:r>
          </a:p>
          <a:p>
            <a:r>
              <a:rPr lang="en-US" b="1" dirty="0"/>
              <a:t>Conceptual template</a:t>
            </a:r>
          </a:p>
          <a:p>
            <a:pPr lvl="1"/>
            <a:r>
              <a:rPr lang="en-US" dirty="0"/>
              <a:t>Helps interpret and organize new information</a:t>
            </a:r>
          </a:p>
          <a:p>
            <a:pPr lvl="1"/>
            <a:r>
              <a:rPr lang="en-US" dirty="0"/>
              <a:t>Binds multiple features that repeatedly co-occur</a:t>
            </a:r>
          </a:p>
          <a:p>
            <a:pPr lvl="1"/>
            <a:endParaRPr lang="en-US" dirty="0"/>
          </a:p>
          <a:p>
            <a:r>
              <a:rPr lang="en-US" b="1" dirty="0"/>
              <a:t>Schema instantiation</a:t>
            </a:r>
          </a:p>
          <a:p>
            <a:pPr lvl="1"/>
            <a:r>
              <a:rPr lang="en-US" dirty="0"/>
              <a:t>Matching of current stimuli information to activated schema</a:t>
            </a:r>
          </a:p>
          <a:p>
            <a:r>
              <a:rPr lang="en-US" b="1" dirty="0"/>
              <a:t>Schema reinstatement</a:t>
            </a:r>
          </a:p>
          <a:p>
            <a:pPr lvl="1"/>
            <a:r>
              <a:rPr lang="en-US" dirty="0"/>
              <a:t>Activation and retention of a prototypical template representing interrelationships between co-occurring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76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237F-5C1E-C747-8DDE-A9DD3737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Bidirectional Communication Between the Hippocampus &amp; mPFC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8CC7-55B4-C448-B0C0-6E925AE4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6451" cy="4351338"/>
          </a:xfrm>
        </p:spPr>
        <p:txBody>
          <a:bodyPr/>
          <a:lstStyle/>
          <a:p>
            <a:r>
              <a:rPr lang="en-US" dirty="0"/>
              <a:t>HPC creates hierarchical representation of overlaps and distinctions</a:t>
            </a:r>
          </a:p>
          <a:p>
            <a:pPr lvl="1"/>
            <a:r>
              <a:rPr lang="en-US" dirty="0"/>
              <a:t>Pattern separation</a:t>
            </a:r>
          </a:p>
          <a:p>
            <a:pPr lvl="1"/>
            <a:r>
              <a:rPr lang="en-US" dirty="0"/>
              <a:t>Pattern completion</a:t>
            </a:r>
          </a:p>
          <a:p>
            <a:r>
              <a:rPr lang="en-US" dirty="0"/>
              <a:t>Context-defining info is forwarded to the mPFC where “rules” are produced</a:t>
            </a:r>
          </a:p>
          <a:p>
            <a:r>
              <a:rPr lang="en-US" dirty="0"/>
              <a:t>Rules are then reactivated when the same conditions are experienced and relevant info is forwarded from HPC to the mPFC</a:t>
            </a:r>
          </a:p>
        </p:txBody>
      </p:sp>
    </p:spTree>
    <p:extLst>
      <p:ext uri="{BB962C8B-B14F-4D97-AF65-F5344CB8AC3E}">
        <p14:creationId xmlns:p14="http://schemas.microsoft.com/office/powerpoint/2010/main" val="53053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969A-91AF-A94F-BFC6-79E4BD03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 we expect to see in our experiment?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BE8F-2713-4C45-9AC1-EEA0E1E6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1542" cy="4351338"/>
          </a:xfrm>
        </p:spPr>
        <p:txBody>
          <a:bodyPr>
            <a:normAutofit fontScale="92500"/>
          </a:bodyPr>
          <a:lstStyle/>
          <a:p>
            <a:r>
              <a:rPr lang="en-US" sz="3200" b="1" dirty="0"/>
              <a:t>Valence</a:t>
            </a:r>
          </a:p>
          <a:p>
            <a:pPr lvl="1"/>
            <a:r>
              <a:rPr lang="en-US" sz="2800" dirty="0"/>
              <a:t>Negative schema examples will be slower and more difficult to relearn</a:t>
            </a:r>
          </a:p>
          <a:p>
            <a:pPr lvl="2"/>
            <a:r>
              <a:rPr lang="en-US" sz="2400" dirty="0"/>
              <a:t>More preservation errors for relearning Creature Type B compared to Type A</a:t>
            </a:r>
          </a:p>
          <a:p>
            <a:r>
              <a:rPr lang="en-US" sz="3200" dirty="0"/>
              <a:t> </a:t>
            </a:r>
            <a:r>
              <a:rPr lang="en-US" sz="3200" b="1" dirty="0"/>
              <a:t>Congruency</a:t>
            </a:r>
          </a:p>
          <a:p>
            <a:pPr lvl="1"/>
            <a:r>
              <a:rPr lang="en-US" sz="2800" dirty="0"/>
              <a:t>Instances of creatures with greater similarity to schema will be more easily and quickly learned	</a:t>
            </a:r>
          </a:p>
          <a:p>
            <a:r>
              <a:rPr lang="en-US" sz="3200" b="1" dirty="0"/>
              <a:t>Interaction Effects</a:t>
            </a:r>
          </a:p>
          <a:p>
            <a:pPr lvl="1"/>
            <a:r>
              <a:rPr lang="en-US" sz="2800" dirty="0"/>
              <a:t>New instances of creatures who are strongly similar to the negative schema will be harder to learn early on, but more consistently in later learning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0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3186-D11A-954E-B04C-66D3DBAA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Fundamental Elements of a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731E-8064-B544-8E30-3178DD88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Complex relationships </a:t>
            </a:r>
          </a:p>
          <a:p>
            <a:pPr lvl="1"/>
            <a:r>
              <a:rPr lang="en-US" i="1" dirty="0"/>
              <a:t>Not unidimensional </a:t>
            </a:r>
            <a:endParaRPr lang="en-US" dirty="0"/>
          </a:p>
          <a:p>
            <a:r>
              <a:rPr lang="en-US" b="1" dirty="0"/>
              <a:t>Nonspecific</a:t>
            </a:r>
          </a:p>
          <a:p>
            <a:pPr lvl="1"/>
            <a:r>
              <a:rPr lang="en-US" i="1" dirty="0"/>
              <a:t>Relationships are not easily articulated (i.e. big red things, small blue things)</a:t>
            </a:r>
          </a:p>
          <a:p>
            <a:r>
              <a:rPr lang="en-US" b="1" dirty="0"/>
              <a:t>Reflect commonalities across multiple experiences</a:t>
            </a:r>
          </a:p>
          <a:p>
            <a:pPr lvl="1"/>
            <a:r>
              <a:rPr lang="en-US" i="1" dirty="0"/>
              <a:t>Requires more than one exposure</a:t>
            </a:r>
          </a:p>
          <a:p>
            <a:r>
              <a:rPr lang="en-US" b="1" dirty="0"/>
              <a:t>Considerable overlap and interconnectedness</a:t>
            </a:r>
          </a:p>
          <a:p>
            <a:pPr lvl="1"/>
            <a:r>
              <a:rPr lang="en-US" i="1" dirty="0"/>
              <a:t>Multiple schemas may share some features, but are still distinguishable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pPr lvl="1"/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973A-2C37-4245-9EAC-4C71A07D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Schematic Influences: Instantiation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E2BA61-63A0-184F-AFB7-3ACA9DB74BAD}"/>
              </a:ext>
            </a:extLst>
          </p:cNvPr>
          <p:cNvGrpSpPr/>
          <p:nvPr/>
        </p:nvGrpSpPr>
        <p:grpSpPr>
          <a:xfrm>
            <a:off x="381088" y="1504708"/>
            <a:ext cx="9038359" cy="4757031"/>
            <a:chOff x="1310986" y="1690688"/>
            <a:chExt cx="9038359" cy="47570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FFF489-5957-BB4F-88D9-CA53E7CD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986" y="1690688"/>
              <a:ext cx="9038359" cy="47570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35D1E3-92D6-F94C-8B0F-8AB7DD35773F}"/>
                </a:ext>
              </a:extLst>
            </p:cNvPr>
            <p:cNvSpPr txBox="1"/>
            <p:nvPr/>
          </p:nvSpPr>
          <p:spPr>
            <a:xfrm>
              <a:off x="7320366" y="2352450"/>
              <a:ext cx="1385187" cy="338554"/>
            </a:xfrm>
            <a:prstGeom prst="rect">
              <a:avLst/>
            </a:prstGeom>
            <a:solidFill>
              <a:srgbClr val="E9F1F4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reinstatement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3A1DC7-5E23-B44F-9167-C63CA443FE69}"/>
              </a:ext>
            </a:extLst>
          </p:cNvPr>
          <p:cNvSpPr txBox="1"/>
          <p:nvPr/>
        </p:nvSpPr>
        <p:spPr>
          <a:xfrm>
            <a:off x="8422019" y="5330313"/>
            <a:ext cx="3537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Circles </a:t>
            </a:r>
            <a:r>
              <a:rPr lang="en-US" dirty="0">
                <a:sym typeface="Wingdings" pitchFamily="2" charset="2"/>
              </a:rPr>
              <a:t> general concepts</a:t>
            </a:r>
          </a:p>
          <a:p>
            <a:r>
              <a:rPr lang="en-US" dirty="0">
                <a:sym typeface="Wingdings" pitchFamily="2" charset="2"/>
              </a:rPr>
              <a:t>Squares  associated action scripts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0D1C1-9A6E-EC49-92F4-46430D585D41}"/>
              </a:ext>
            </a:extLst>
          </p:cNvPr>
          <p:cNvSpPr txBox="1"/>
          <p:nvPr/>
        </p:nvSpPr>
        <p:spPr>
          <a:xfrm>
            <a:off x="9605907" y="6488668"/>
            <a:ext cx="258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Gilboa</a:t>
            </a:r>
            <a:r>
              <a:rPr lang="en-US" dirty="0"/>
              <a:t> &amp; </a:t>
            </a:r>
            <a:r>
              <a:rPr lang="en-US" dirty="0" err="1"/>
              <a:t>Marlatte</a:t>
            </a:r>
            <a:r>
              <a:rPr lang="en-US" dirty="0"/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159632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EAFA-05BA-5C4D-8893-7996162E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Neurobiological Mechanisms of Schemata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FC8C5-168D-E745-B558-0EC5C5C55A4C}"/>
              </a:ext>
            </a:extLst>
          </p:cNvPr>
          <p:cNvSpPr txBox="1"/>
          <p:nvPr/>
        </p:nvSpPr>
        <p:spPr>
          <a:xfrm>
            <a:off x="9605907" y="6488668"/>
            <a:ext cx="258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Gilboa</a:t>
            </a:r>
            <a:r>
              <a:rPr lang="en-US" dirty="0"/>
              <a:t> &amp; </a:t>
            </a:r>
            <a:r>
              <a:rPr lang="en-US" dirty="0" err="1"/>
              <a:t>Marlatte</a:t>
            </a:r>
            <a:r>
              <a:rPr lang="en-US" dirty="0"/>
              <a:t>, 2017)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853C7-0594-F842-82A8-36A7117A9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5" y="1528799"/>
            <a:ext cx="4037516" cy="51217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99369E-4427-8043-8D6A-699A43241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21" y="1914009"/>
            <a:ext cx="7548428" cy="4351338"/>
          </a:xfrm>
        </p:spPr>
        <p:txBody>
          <a:bodyPr/>
          <a:lstStyle/>
          <a:p>
            <a:r>
              <a:rPr lang="en-US" b="1" dirty="0"/>
              <a:t>Ventromedial prefrontal cortex (vmPFC)</a:t>
            </a:r>
          </a:p>
          <a:p>
            <a:r>
              <a:rPr lang="en-US" b="1" dirty="0"/>
              <a:t>Hippocampus (HPC)</a:t>
            </a:r>
          </a:p>
          <a:p>
            <a:r>
              <a:rPr lang="en-US" b="1" dirty="0"/>
              <a:t>Posterior cortex</a:t>
            </a:r>
          </a:p>
          <a:p>
            <a:pPr lvl="1"/>
            <a:r>
              <a:rPr lang="en-US" dirty="0"/>
              <a:t>Retrosplenial cortex (RSPL)</a:t>
            </a:r>
          </a:p>
          <a:p>
            <a:pPr lvl="1"/>
            <a:r>
              <a:rPr lang="en-US" dirty="0"/>
              <a:t>Middle temporal gyrus (MTG)</a:t>
            </a:r>
          </a:p>
          <a:p>
            <a:pPr lvl="1"/>
            <a:r>
              <a:rPr lang="en-US" dirty="0"/>
              <a:t>Superior temporal sulcus (STS)</a:t>
            </a:r>
          </a:p>
          <a:p>
            <a:pPr lvl="1"/>
            <a:r>
              <a:rPr lang="en-US" dirty="0"/>
              <a:t>Anterior temporal lobe (ATL)</a:t>
            </a:r>
          </a:p>
          <a:p>
            <a:pPr lvl="1"/>
            <a:r>
              <a:rPr lang="en-US" dirty="0"/>
              <a:t>Temporal parietal junction (TPJ)</a:t>
            </a:r>
          </a:p>
        </p:txBody>
      </p:sp>
    </p:spTree>
    <p:extLst>
      <p:ext uri="{BB962C8B-B14F-4D97-AF65-F5344CB8AC3E}">
        <p14:creationId xmlns:p14="http://schemas.microsoft.com/office/powerpoint/2010/main" val="29995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78C128-8FFE-024B-AB6A-CD7556FA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</p:spPr>
        <p:txBody>
          <a:bodyPr/>
          <a:lstStyle/>
          <a:p>
            <a:r>
              <a:rPr lang="en-US" b="1" dirty="0"/>
              <a:t>How do the nature of previously acquired schemas influence new learning?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AE745-054F-D046-918D-F5D0F3E41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49938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0697-2B0B-1945-A7E5-6C4DCD94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 questions about the nature and strength of schematic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E4368-BA1F-184B-84CF-FA47D299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261"/>
            <a:ext cx="10515600" cy="3991702"/>
          </a:xfrm>
        </p:spPr>
        <p:txBody>
          <a:bodyPr/>
          <a:lstStyle/>
          <a:p>
            <a:pPr marL="342900" indent="-342900"/>
            <a:r>
              <a:rPr lang="en-US" b="1" dirty="0"/>
              <a:t>Is there a difference in schema influence when acquired under positive or negative feedback?</a:t>
            </a:r>
          </a:p>
          <a:p>
            <a:pPr marL="800100" lvl="1" indent="-342900"/>
            <a:r>
              <a:rPr lang="en-US" dirty="0"/>
              <a:t>Valence</a:t>
            </a:r>
          </a:p>
          <a:p>
            <a:pPr marL="342900" indent="-342900"/>
            <a:r>
              <a:rPr lang="en-US" b="1" dirty="0"/>
              <a:t>Does congruency of new information to acquired schemas influence the accuracy and rate of learning?</a:t>
            </a:r>
          </a:p>
          <a:p>
            <a:pPr marL="800100" lvl="1" indent="-342900"/>
            <a:r>
              <a:rPr lang="en-US" dirty="0"/>
              <a:t>Congruence</a:t>
            </a:r>
          </a:p>
          <a:p>
            <a:pPr marL="342900" indent="-342900"/>
            <a:r>
              <a:rPr lang="en-US" b="1" dirty="0"/>
              <a:t>Might valence or congruency moderate the effect of the other on accuracy and/or rate of learning?</a:t>
            </a:r>
          </a:p>
          <a:p>
            <a:pPr marL="800100" lvl="1" indent="-342900"/>
            <a:r>
              <a:rPr lang="en-US" dirty="0"/>
              <a:t>Interaction between valence and congruency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8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BB8B11-D9F7-6C40-97EA-F9A850F6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an Interesting and Informative Experimental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C8B5D-35CD-D647-926B-32C1617F7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Methodological Details</a:t>
            </a:r>
          </a:p>
        </p:txBody>
      </p:sp>
    </p:spTree>
    <p:extLst>
      <p:ext uri="{BB962C8B-B14F-4D97-AF65-F5344CB8AC3E}">
        <p14:creationId xmlns:p14="http://schemas.microsoft.com/office/powerpoint/2010/main" val="43413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EB66-EF24-7943-BC81-DB518473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Acquisition of Schemas (</a:t>
            </a:r>
            <a:r>
              <a:rPr lang="en-US" b="1" i="1" dirty="0"/>
              <a:t>initial learning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C02-ED4B-174B-81DE-D9DFFA1C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757475" cy="603061"/>
          </a:xfrm>
        </p:spPr>
        <p:txBody>
          <a:bodyPr>
            <a:normAutofit/>
          </a:bodyPr>
          <a:lstStyle/>
          <a:p>
            <a:r>
              <a:rPr lang="en-US" b="1" dirty="0"/>
              <a:t>10 exemplars each for each schema group (20 total)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72B218-560D-4946-BEBC-C832E4A163D9}"/>
              </a:ext>
            </a:extLst>
          </p:cNvPr>
          <p:cNvSpPr txBox="1">
            <a:spLocks/>
          </p:cNvSpPr>
          <p:nvPr/>
        </p:nvSpPr>
        <p:spPr>
          <a:xfrm>
            <a:off x="838200" y="2334486"/>
            <a:ext cx="4989163" cy="3259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>
                <a:solidFill>
                  <a:schemeClr val="accent1"/>
                </a:solidFill>
              </a:rPr>
              <a:t>Creature Schema A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Optimal Choice (pet)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80% cute noise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20% no response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Suboptimal Choice (feed)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80% no response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20% cute noise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6E0DF-A65B-5143-8A24-C47BC1ECCF1B}"/>
              </a:ext>
            </a:extLst>
          </p:cNvPr>
          <p:cNvSpPr txBox="1">
            <a:spLocks/>
          </p:cNvSpPr>
          <p:nvPr/>
        </p:nvSpPr>
        <p:spPr>
          <a:xfrm>
            <a:off x="6364637" y="2334486"/>
            <a:ext cx="4989163" cy="3259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>
                <a:solidFill>
                  <a:srgbClr val="C00000"/>
                </a:solidFill>
              </a:rPr>
              <a:t>Creature Schema B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Optimal Choice (feed)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80% no response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20% growl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Suboptimal Choice (pet)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80% growl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20% no response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332844-787B-9243-AFC8-2D2939539AEF}"/>
              </a:ext>
            </a:extLst>
          </p:cNvPr>
          <p:cNvSpPr txBox="1">
            <a:spLocks/>
          </p:cNvSpPr>
          <p:nvPr/>
        </p:nvSpPr>
        <p:spPr>
          <a:xfrm>
            <a:off x="838200" y="5773806"/>
            <a:ext cx="9757475" cy="60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Continued performance until criterion of last 5 of 6 correct</a:t>
            </a:r>
          </a:p>
        </p:txBody>
      </p:sp>
    </p:spTree>
    <p:extLst>
      <p:ext uri="{BB962C8B-B14F-4D97-AF65-F5344CB8AC3E}">
        <p14:creationId xmlns:p14="http://schemas.microsoft.com/office/powerpoint/2010/main" val="233429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927</Words>
  <Application>Microsoft Macintosh PowerPoint</Application>
  <PresentationFormat>Widescreen</PresentationFormat>
  <Paragraphs>173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A Modest Proposal</vt:lpstr>
      <vt:lpstr>What’s in a Schema?</vt:lpstr>
      <vt:lpstr>Fundamental Elements of a Schema</vt:lpstr>
      <vt:lpstr>Schematic Influences: Instantiation</vt:lpstr>
      <vt:lpstr>Neurobiological Mechanisms of Schemata</vt:lpstr>
      <vt:lpstr>How do the nature of previously acquired schemas influence new learning?</vt:lpstr>
      <vt:lpstr>Complex questions about the nature and strength of schematic influence</vt:lpstr>
      <vt:lpstr>Building an Interesting and Informative Experimental Design</vt:lpstr>
      <vt:lpstr>Acquisition of Schemas (initial learning)</vt:lpstr>
      <vt:lpstr>Relearning of Schemas (reversal learning)</vt:lpstr>
      <vt:lpstr>General Overview: Variables of Interest</vt:lpstr>
      <vt:lpstr>Operationalization of Schemas</vt:lpstr>
      <vt:lpstr>Step 1:  What dimensions define each schema?</vt:lpstr>
      <vt:lpstr>Step 2: Quantification of Concept Levels</vt:lpstr>
      <vt:lpstr>Step 3: Defining Schema Classification</vt:lpstr>
      <vt:lpstr>Step 4: Schema Exemplars </vt:lpstr>
      <vt:lpstr>Step 5: ”The One” for Each Schema</vt:lpstr>
      <vt:lpstr>Possible Neurobiological Mechanisms &amp; Hypotheses</vt:lpstr>
      <vt:lpstr>Schema-linked interactions between mPFC and MTL model (SLIMM)</vt:lpstr>
      <vt:lpstr>Bidirectional Communication Between the Hippocampus &amp; mPFC model</vt:lpstr>
      <vt:lpstr>What do we expect to see in our experiment?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Renfro</dc:creator>
  <cp:lastModifiedBy>Amanda Renfro</cp:lastModifiedBy>
  <cp:revision>33</cp:revision>
  <dcterms:created xsi:type="dcterms:W3CDTF">2018-02-06T21:42:45Z</dcterms:created>
  <dcterms:modified xsi:type="dcterms:W3CDTF">2018-11-19T04:49:17Z</dcterms:modified>
</cp:coreProperties>
</file>