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15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E934-55A3-4928-9DD6-E352CFB32F4D}" type="datetimeFigureOut">
              <a:rPr lang="fr-FR" smtClean="0"/>
              <a:t>11/01/2018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2B70-38FA-4B9C-9011-32F4EC480F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827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E934-55A3-4928-9DD6-E352CFB32F4D}" type="datetimeFigureOut">
              <a:rPr lang="fr-FR" smtClean="0"/>
              <a:t>11/01/2018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2B70-38FA-4B9C-9011-32F4EC480F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9675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E934-55A3-4928-9DD6-E352CFB32F4D}" type="datetimeFigureOut">
              <a:rPr lang="fr-FR" smtClean="0"/>
              <a:t>11/01/2018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2B70-38FA-4B9C-9011-32F4EC480F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263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E934-55A3-4928-9DD6-E352CFB32F4D}" type="datetimeFigureOut">
              <a:rPr lang="fr-FR" smtClean="0"/>
              <a:t>11/01/2018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2B70-38FA-4B9C-9011-32F4EC480F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2433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E934-55A3-4928-9DD6-E352CFB32F4D}" type="datetimeFigureOut">
              <a:rPr lang="fr-FR" smtClean="0"/>
              <a:t>11/01/2018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2B70-38FA-4B9C-9011-32F4EC480F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7468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E934-55A3-4928-9DD6-E352CFB32F4D}" type="datetimeFigureOut">
              <a:rPr lang="fr-FR" smtClean="0"/>
              <a:t>11/01/2018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2B70-38FA-4B9C-9011-32F4EC480F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63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E934-55A3-4928-9DD6-E352CFB32F4D}" type="datetimeFigureOut">
              <a:rPr lang="fr-FR" smtClean="0"/>
              <a:t>11/01/2018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2B70-38FA-4B9C-9011-32F4EC480F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54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E934-55A3-4928-9DD6-E352CFB32F4D}" type="datetimeFigureOut">
              <a:rPr lang="fr-FR" smtClean="0"/>
              <a:t>11/01/2018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2B70-38FA-4B9C-9011-32F4EC480F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361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E934-55A3-4928-9DD6-E352CFB32F4D}" type="datetimeFigureOut">
              <a:rPr lang="fr-FR" smtClean="0"/>
              <a:t>11/01/2018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2B70-38FA-4B9C-9011-32F4EC480F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268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E934-55A3-4928-9DD6-E352CFB32F4D}" type="datetimeFigureOut">
              <a:rPr lang="fr-FR" smtClean="0"/>
              <a:t>11/01/2018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2B70-38FA-4B9C-9011-32F4EC480F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8632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E934-55A3-4928-9DD6-E352CFB32F4D}" type="datetimeFigureOut">
              <a:rPr lang="fr-FR" smtClean="0"/>
              <a:t>11/01/2018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2B70-38FA-4B9C-9011-32F4EC480F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962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7E934-55A3-4928-9DD6-E352CFB32F4D}" type="datetimeFigureOut">
              <a:rPr lang="fr-FR" smtClean="0"/>
              <a:t>11/01/2018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32B70-38FA-4B9C-9011-32F4EC480F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3174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r.analyticflow.com/en/cms/wp-content/themes/efprime_raf/images/feature_r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45" t="17385" r="18403" b="17710"/>
          <a:stretch/>
        </p:blipFill>
        <p:spPr bwMode="auto">
          <a:xfrm>
            <a:off x="934570" y="501201"/>
            <a:ext cx="1071095" cy="85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550536" y="3738764"/>
            <a:ext cx="3090929" cy="822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 err="1">
                <a:solidFill>
                  <a:schemeClr val="tx1"/>
                </a:solidFill>
                <a:latin typeface="ABeeZee" panose="02000000000000000000" pitchFamily="50" charset="0"/>
                <a:ea typeface="Roboto Bk" pitchFamily="2" charset="0"/>
              </a:rPr>
              <a:t>ps</a:t>
            </a:r>
            <a:r>
              <a:rPr lang="fr-FR" sz="3600" b="1" dirty="0" err="1">
                <a:solidFill>
                  <a:srgbClr val="FF0000"/>
                </a:solidFill>
                <a:latin typeface="ABeeZee" panose="02000000000000000000" pitchFamily="50" charset="0"/>
                <a:ea typeface="Roboto Bk" pitchFamily="2" charset="0"/>
              </a:rPr>
              <a:t>y</a:t>
            </a:r>
            <a:r>
              <a:rPr lang="fr-FR" sz="3600" b="1" dirty="0" err="1">
                <a:solidFill>
                  <a:schemeClr val="tx1"/>
                </a:solidFill>
                <a:latin typeface="ABeeZee" panose="02000000000000000000" pitchFamily="50" charset="0"/>
                <a:ea typeface="Roboto Bk" pitchFamily="2" charset="0"/>
              </a:rPr>
              <a:t>chobject</a:t>
            </a:r>
            <a:endParaRPr lang="fr-FR" sz="3600" b="1" dirty="0">
              <a:solidFill>
                <a:schemeClr val="tx1"/>
              </a:solidFill>
              <a:latin typeface="ABeeZee" panose="02000000000000000000" pitchFamily="50" charset="0"/>
              <a:ea typeface="Roboto Bk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95161" y="426545"/>
            <a:ext cx="3462269" cy="10028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b="1" dirty="0">
                <a:solidFill>
                  <a:schemeClr val="tx1"/>
                </a:solidFill>
                <a:latin typeface="ABeeZee" panose="02000000000000000000" pitchFamily="50" charset="0"/>
                <a:ea typeface="Roboto Bk" pitchFamily="2" charset="0"/>
                <a:cs typeface="Calibri" panose="020F0502020204030204" pitchFamily="34" charset="0"/>
              </a:rPr>
              <a:t>PS</a:t>
            </a:r>
            <a:r>
              <a:rPr lang="el-GR" sz="5400" b="1" dirty="0">
                <a:solidFill>
                  <a:srgbClr val="FF0000"/>
                </a:solidFill>
                <a:latin typeface="Arial Narrow" panose="020B0606020202030204" pitchFamily="34" charset="0"/>
                <a:ea typeface="Roboto Bk" pitchFamily="2" charset="0"/>
                <a:cs typeface="Calibri" panose="020F0502020204030204" pitchFamily="34" charset="0"/>
              </a:rPr>
              <a:t>Ψ</a:t>
            </a:r>
            <a:r>
              <a:rPr lang="fr-FR" sz="5400" b="1" dirty="0">
                <a:solidFill>
                  <a:schemeClr val="tx1"/>
                </a:solidFill>
                <a:latin typeface="ABeeZee" panose="02000000000000000000" pitchFamily="50" charset="0"/>
                <a:ea typeface="Roboto Bk" pitchFamily="2" charset="0"/>
                <a:cs typeface="Calibri" panose="020F0502020204030204" pitchFamily="34" charset="0"/>
              </a:rPr>
              <a:t>CHO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58981" y="2277146"/>
            <a:ext cx="2032715" cy="5391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err="1">
                <a:solidFill>
                  <a:srgbClr val="FF0000"/>
                </a:solidFill>
                <a:latin typeface="Consolas" panose="020B0609020204030204" pitchFamily="49" charset="0"/>
                <a:ea typeface="Roboto Bk" pitchFamily="2" charset="0"/>
                <a:cs typeface="Courier New" panose="02070309020205020404" pitchFamily="49" charset="0"/>
              </a:rPr>
              <a:t>analyze</a:t>
            </a:r>
            <a:r>
              <a:rPr lang="fr-FR" sz="2400" b="1" dirty="0">
                <a:solidFill>
                  <a:srgbClr val="FF0000"/>
                </a:solidFill>
                <a:latin typeface="Consolas" panose="020B0609020204030204" pitchFamily="49" charset="0"/>
                <a:ea typeface="Roboto Bk" pitchFamily="2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184400" y="1429353"/>
            <a:ext cx="739104" cy="8777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2"/>
            <a:endCxn id="9" idx="1"/>
          </p:cNvCxnSpPr>
          <p:nvPr/>
        </p:nvCxnSpPr>
        <p:spPr>
          <a:xfrm>
            <a:off x="3375339" y="2816315"/>
            <a:ext cx="1175197" cy="13339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2"/>
            <a:endCxn id="9" idx="3"/>
          </p:cNvCxnSpPr>
          <p:nvPr/>
        </p:nvCxnSpPr>
        <p:spPr>
          <a:xfrm flipH="1">
            <a:off x="7641465" y="1429353"/>
            <a:ext cx="1884831" cy="27208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934570" y="5762992"/>
            <a:ext cx="10322860" cy="539169"/>
            <a:chOff x="754582" y="5762992"/>
            <a:chExt cx="10322860" cy="539169"/>
          </a:xfrm>
        </p:grpSpPr>
        <p:sp>
          <p:nvSpPr>
            <p:cNvPr id="26" name="Rectangle 25"/>
            <p:cNvSpPr/>
            <p:nvPr/>
          </p:nvSpPr>
          <p:spPr>
            <a:xfrm>
              <a:off x="754582" y="5762992"/>
              <a:ext cx="2032715" cy="5391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dirty="0" err="1">
                  <a:solidFill>
                    <a:srgbClr val="00B050"/>
                  </a:solidFill>
                  <a:latin typeface="Consolas" panose="020B0609020204030204" pitchFamily="49" charset="0"/>
                  <a:ea typeface="Roboto Bk" pitchFamily="2" charset="0"/>
                  <a:cs typeface="Courier New" panose="02070309020205020404" pitchFamily="49" charset="0"/>
                </a:rPr>
                <a:t>print</a:t>
              </a:r>
              <a:r>
                <a:rPr lang="fr-FR" sz="2400" b="1" dirty="0">
                  <a:solidFill>
                    <a:srgbClr val="00B050"/>
                  </a:solidFill>
                  <a:latin typeface="Consolas" panose="020B0609020204030204" pitchFamily="49" charset="0"/>
                  <a:ea typeface="Roboto Bk" pitchFamily="2" charset="0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517964" y="5762992"/>
              <a:ext cx="2032715" cy="5391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dirty="0">
                  <a:solidFill>
                    <a:srgbClr val="00B050"/>
                  </a:solidFill>
                  <a:latin typeface="Consolas" panose="020B0609020204030204" pitchFamily="49" charset="0"/>
                  <a:ea typeface="Roboto Bk" pitchFamily="2" charset="0"/>
                  <a:cs typeface="Courier New" panose="02070309020205020404" pitchFamily="49" charset="0"/>
                </a:rPr>
                <a:t>plot()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281346" y="5762992"/>
              <a:ext cx="2032715" cy="5391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dirty="0" err="1">
                  <a:solidFill>
                    <a:srgbClr val="00B050"/>
                  </a:solidFill>
                  <a:latin typeface="Consolas" panose="020B0609020204030204" pitchFamily="49" charset="0"/>
                  <a:ea typeface="Roboto Bk" pitchFamily="2" charset="0"/>
                  <a:cs typeface="Courier New" panose="02070309020205020404" pitchFamily="49" charset="0"/>
                </a:rPr>
                <a:t>summary</a:t>
              </a:r>
              <a:r>
                <a:rPr lang="fr-FR" sz="2400" b="1" dirty="0">
                  <a:solidFill>
                    <a:srgbClr val="00B050"/>
                  </a:solidFill>
                  <a:latin typeface="Consolas" panose="020B0609020204030204" pitchFamily="49" charset="0"/>
                  <a:ea typeface="Roboto Bk" pitchFamily="2" charset="0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044727" y="5762992"/>
              <a:ext cx="2032715" cy="5391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dirty="0">
                  <a:solidFill>
                    <a:srgbClr val="00B050"/>
                  </a:solidFill>
                  <a:latin typeface="Consolas" panose="020B0609020204030204" pitchFamily="49" charset="0"/>
                  <a:ea typeface="Roboto Bk" pitchFamily="2" charset="0"/>
                  <a:cs typeface="Courier New" panose="02070309020205020404" pitchFamily="49" charset="0"/>
                </a:rPr>
                <a:t>values()</a:t>
              </a:r>
            </a:p>
          </p:txBody>
        </p:sp>
      </p:grpSp>
      <p:cxnSp>
        <p:nvCxnSpPr>
          <p:cNvPr id="31" name="Straight Arrow Connector 30"/>
          <p:cNvCxnSpPr>
            <a:stCxn id="9" idx="2"/>
            <a:endCxn id="26" idx="0"/>
          </p:cNvCxnSpPr>
          <p:nvPr/>
        </p:nvCxnSpPr>
        <p:spPr>
          <a:xfrm flipH="1">
            <a:off x="1950928" y="4561671"/>
            <a:ext cx="4145073" cy="12013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2"/>
            <a:endCxn id="27" idx="0"/>
          </p:cNvCxnSpPr>
          <p:nvPr/>
        </p:nvCxnSpPr>
        <p:spPr>
          <a:xfrm flipH="1">
            <a:off x="4714310" y="4561671"/>
            <a:ext cx="1381691" cy="12013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2"/>
            <a:endCxn id="28" idx="0"/>
          </p:cNvCxnSpPr>
          <p:nvPr/>
        </p:nvCxnSpPr>
        <p:spPr>
          <a:xfrm>
            <a:off x="6096001" y="4561671"/>
            <a:ext cx="1381691" cy="12013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2"/>
            <a:endCxn id="29" idx="0"/>
          </p:cNvCxnSpPr>
          <p:nvPr/>
        </p:nvCxnSpPr>
        <p:spPr>
          <a:xfrm>
            <a:off x="6096001" y="4561671"/>
            <a:ext cx="4145072" cy="12013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502262" y="1329038"/>
            <a:ext cx="2377867" cy="5391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err="1">
                <a:solidFill>
                  <a:srgbClr val="FF0000"/>
                </a:solidFill>
                <a:latin typeface="Consolas" panose="020B0609020204030204" pitchFamily="49" charset="0"/>
                <a:ea typeface="Roboto Bk" pitchFamily="2" charset="0"/>
                <a:cs typeface="Courier New" panose="02070309020205020404" pitchFamily="49" charset="0"/>
              </a:rPr>
              <a:t>correlation</a:t>
            </a:r>
            <a:r>
              <a:rPr lang="fr-FR" sz="2400" b="1" dirty="0">
                <a:solidFill>
                  <a:srgbClr val="FF0000"/>
                </a:solidFill>
                <a:latin typeface="Consolas" panose="020B0609020204030204" pitchFamily="49" charset="0"/>
                <a:ea typeface="Roboto Bk" pitchFamily="2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6" name="Rectangle 45"/>
          <p:cNvSpPr/>
          <p:nvPr/>
        </p:nvSpPr>
        <p:spPr>
          <a:xfrm>
            <a:off x="8738988" y="1960535"/>
            <a:ext cx="2377867" cy="5391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err="1">
                <a:solidFill>
                  <a:srgbClr val="FF0000"/>
                </a:solidFill>
                <a:latin typeface="Consolas" panose="020B0609020204030204" pitchFamily="49" charset="0"/>
                <a:ea typeface="Roboto Bk" pitchFamily="2" charset="0"/>
                <a:cs typeface="Courier New" panose="02070309020205020404" pitchFamily="49" charset="0"/>
              </a:rPr>
              <a:t>assess</a:t>
            </a:r>
            <a:r>
              <a:rPr lang="fr-FR" sz="2400" b="1" dirty="0">
                <a:solidFill>
                  <a:srgbClr val="FF0000"/>
                </a:solidFill>
                <a:latin typeface="Consolas" panose="020B0609020204030204" pitchFamily="49" charset="0"/>
                <a:ea typeface="Roboto Bk" pitchFamily="2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4E932A-A851-4207-8257-91775AB92563}"/>
              </a:ext>
            </a:extLst>
          </p:cNvPr>
          <p:cNvSpPr/>
          <p:nvPr/>
        </p:nvSpPr>
        <p:spPr>
          <a:xfrm>
            <a:off x="2005665" y="650515"/>
            <a:ext cx="2032715" cy="5391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err="1">
                <a:solidFill>
                  <a:srgbClr val="0070C0"/>
                </a:solidFill>
                <a:latin typeface="Consolas" panose="020B0609020204030204" pitchFamily="49" charset="0"/>
                <a:ea typeface="Roboto Bk" pitchFamily="2" charset="0"/>
                <a:cs typeface="Courier New" panose="02070309020205020404" pitchFamily="49" charset="0"/>
              </a:rPr>
              <a:t>lmer</a:t>
            </a:r>
            <a:r>
              <a:rPr lang="fr-FR" sz="2400" b="1" dirty="0">
                <a:solidFill>
                  <a:srgbClr val="0070C0"/>
                </a:solidFill>
                <a:latin typeface="Consolas" panose="020B0609020204030204" pitchFamily="49" charset="0"/>
                <a:ea typeface="Roboto Bk" pitchFamily="2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4EDE18-5E4B-4209-9177-9F54FED082A2}"/>
              </a:ext>
            </a:extLst>
          </p:cNvPr>
          <p:cNvSpPr/>
          <p:nvPr/>
        </p:nvSpPr>
        <p:spPr>
          <a:xfrm>
            <a:off x="108114" y="1536742"/>
            <a:ext cx="2207296" cy="5391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err="1">
                <a:solidFill>
                  <a:srgbClr val="0070C0"/>
                </a:solidFill>
                <a:latin typeface="Consolas" panose="020B0609020204030204" pitchFamily="49" charset="0"/>
                <a:ea typeface="Roboto Bk" pitchFamily="2" charset="0"/>
                <a:cs typeface="Courier New" panose="02070309020205020404" pitchFamily="49" charset="0"/>
              </a:rPr>
              <a:t>stan_lmer</a:t>
            </a:r>
            <a:r>
              <a:rPr lang="fr-FR" sz="2400" b="1" dirty="0">
                <a:solidFill>
                  <a:srgbClr val="0070C0"/>
                </a:solidFill>
                <a:latin typeface="Consolas" panose="020B0609020204030204" pitchFamily="49" charset="0"/>
                <a:ea typeface="Roboto Bk" pitchFamily="2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C09CE3-0164-4F0F-884B-B3852CECCDEB}"/>
              </a:ext>
            </a:extLst>
          </p:cNvPr>
          <p:cNvSpPr/>
          <p:nvPr/>
        </p:nvSpPr>
        <p:spPr>
          <a:xfrm>
            <a:off x="9526295" y="1330867"/>
            <a:ext cx="2377867" cy="5391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err="1">
                <a:solidFill>
                  <a:srgbClr val="FF0000"/>
                </a:solidFill>
                <a:latin typeface="Consolas" panose="020B0609020204030204" pitchFamily="49" charset="0"/>
                <a:ea typeface="Roboto Bk" pitchFamily="2" charset="0"/>
                <a:cs typeface="Courier New" panose="02070309020205020404" pitchFamily="49" charset="0"/>
              </a:rPr>
              <a:t>standardize</a:t>
            </a:r>
            <a:r>
              <a:rPr lang="fr-FR" sz="2400" b="1" dirty="0">
                <a:solidFill>
                  <a:srgbClr val="FF0000"/>
                </a:solidFill>
                <a:latin typeface="Consolas" panose="020B0609020204030204" pitchFamily="49" charset="0"/>
                <a:ea typeface="Roboto Bk" pitchFamily="2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8DAA31-4093-4E33-8C3C-54CFA04C6136}"/>
              </a:ext>
            </a:extLst>
          </p:cNvPr>
          <p:cNvSpPr/>
          <p:nvPr/>
        </p:nvSpPr>
        <p:spPr>
          <a:xfrm>
            <a:off x="5762446" y="650515"/>
            <a:ext cx="2377867" cy="5391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err="1">
                <a:solidFill>
                  <a:srgbClr val="FF0000"/>
                </a:solidFill>
                <a:latin typeface="Consolas" panose="020B0609020204030204" pitchFamily="49" charset="0"/>
                <a:ea typeface="Roboto Bk" pitchFamily="2" charset="0"/>
                <a:cs typeface="Courier New" panose="02070309020205020404" pitchFamily="49" charset="0"/>
              </a:rPr>
              <a:t>n_factors</a:t>
            </a:r>
            <a:r>
              <a:rPr lang="fr-FR" sz="2400" b="1" dirty="0">
                <a:solidFill>
                  <a:srgbClr val="FF0000"/>
                </a:solidFill>
                <a:latin typeface="Consolas" panose="020B0609020204030204" pitchFamily="49" charset="0"/>
                <a:ea typeface="Roboto Bk" pitchFamily="2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15684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9000" b="1" dirty="0">
                <a:solidFill>
                  <a:schemeClr val="tx1"/>
                </a:solidFill>
                <a:latin typeface="ABeeZee" panose="02000000000000000000" pitchFamily="50" charset="0"/>
                <a:ea typeface="Roboto Bk" pitchFamily="2" charset="0"/>
                <a:cs typeface="Calibri" panose="020F0502020204030204" pitchFamily="34" charset="0"/>
              </a:rPr>
              <a:t>PS</a:t>
            </a:r>
            <a:r>
              <a:rPr lang="el-GR" sz="20000" b="1" dirty="0">
                <a:solidFill>
                  <a:srgbClr val="FF0000"/>
                </a:solidFill>
                <a:latin typeface="Arial Narrow" panose="020B0606020202030204" pitchFamily="34" charset="0"/>
                <a:ea typeface="Roboto Bk" pitchFamily="2" charset="0"/>
                <a:cs typeface="Calibri" panose="020F0502020204030204" pitchFamily="34" charset="0"/>
              </a:rPr>
              <a:t>Ψ</a:t>
            </a:r>
            <a:r>
              <a:rPr lang="fr-FR" sz="19000" b="1" dirty="0">
                <a:solidFill>
                  <a:schemeClr val="tx1"/>
                </a:solidFill>
                <a:latin typeface="ABeeZee" panose="02000000000000000000" pitchFamily="50" charset="0"/>
                <a:ea typeface="Roboto Bk" pitchFamily="2" charset="0"/>
                <a:cs typeface="Calibri" panose="020F0502020204030204" pitchFamily="34" charset="0"/>
              </a:rPr>
              <a:t>CHO</a:t>
            </a:r>
          </a:p>
        </p:txBody>
      </p:sp>
    </p:spTree>
    <p:extLst>
      <p:ext uri="{BB962C8B-B14F-4D97-AF65-F5344CB8AC3E}">
        <p14:creationId xmlns:p14="http://schemas.microsoft.com/office/powerpoint/2010/main" val="1749691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33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ABeeZee</vt:lpstr>
      <vt:lpstr>Arial</vt:lpstr>
      <vt:lpstr>Arial Narrow</vt:lpstr>
      <vt:lpstr>Calibri</vt:lpstr>
      <vt:lpstr>Calibri Light</vt:lpstr>
      <vt:lpstr>Consolas</vt:lpstr>
      <vt:lpstr>Courier New</vt:lpstr>
      <vt:lpstr>Roboto Bk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</dc:creator>
  <cp:lastModifiedBy>Dom</cp:lastModifiedBy>
  <cp:revision>8</cp:revision>
  <dcterms:created xsi:type="dcterms:W3CDTF">2017-08-24T08:27:57Z</dcterms:created>
  <dcterms:modified xsi:type="dcterms:W3CDTF">2018-01-11T14:52:17Z</dcterms:modified>
</cp:coreProperties>
</file>