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62" r:id="rId5"/>
    <p:sldId id="264" r:id="rId6"/>
    <p:sldId id="265"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45D69D-B329-4A9F-B2AE-6F5A2797B231}">
          <p14:sldIdLst>
            <p14:sldId id="256"/>
            <p14:sldId id="261"/>
            <p14:sldId id="263"/>
            <p14:sldId id="262"/>
            <p14:sldId id="264"/>
            <p14:sldId id="265"/>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5077" autoAdjust="0"/>
  </p:normalViewPr>
  <p:slideViewPr>
    <p:cSldViewPr>
      <p:cViewPr>
        <p:scale>
          <a:sx n="150" d="100"/>
          <a:sy n="150" d="100"/>
        </p:scale>
        <p:origin x="-504" y="11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76A231-C985-483E-88BD-095EB5043DBE}" type="datetimeFigureOut">
              <a:rPr lang="en-US" smtClean="0"/>
              <a:t>4/23/2010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7F6DD-5534-4BDC-AD12-A426BDBF055A}" type="slidenum">
              <a:rPr lang="en-US" smtClean="0"/>
              <a:t>‹#›</a:t>
            </a:fld>
            <a:endParaRPr lang="en-US"/>
          </a:p>
        </p:txBody>
      </p:sp>
    </p:spTree>
    <p:extLst>
      <p:ext uri="{BB962C8B-B14F-4D97-AF65-F5344CB8AC3E}">
        <p14:creationId xmlns:p14="http://schemas.microsoft.com/office/powerpoint/2010/main" val="107006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76A231-C985-483E-88BD-095EB5043DBE}" type="datetimeFigureOut">
              <a:rPr lang="en-US" smtClean="0"/>
              <a:t>4/23/2010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7F6DD-5534-4BDC-AD12-A426BDBF055A}" type="slidenum">
              <a:rPr lang="en-US" smtClean="0"/>
              <a:t>‹#›</a:t>
            </a:fld>
            <a:endParaRPr lang="en-US"/>
          </a:p>
        </p:txBody>
      </p:sp>
    </p:spTree>
    <p:extLst>
      <p:ext uri="{BB962C8B-B14F-4D97-AF65-F5344CB8AC3E}">
        <p14:creationId xmlns:p14="http://schemas.microsoft.com/office/powerpoint/2010/main" val="4061846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76A231-C985-483E-88BD-095EB5043DBE}" type="datetimeFigureOut">
              <a:rPr lang="en-US" smtClean="0"/>
              <a:t>4/23/2010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7F6DD-5534-4BDC-AD12-A426BDBF055A}" type="slidenum">
              <a:rPr lang="en-US" smtClean="0"/>
              <a:t>‹#›</a:t>
            </a:fld>
            <a:endParaRPr lang="en-US"/>
          </a:p>
        </p:txBody>
      </p:sp>
    </p:spTree>
    <p:extLst>
      <p:ext uri="{BB962C8B-B14F-4D97-AF65-F5344CB8AC3E}">
        <p14:creationId xmlns:p14="http://schemas.microsoft.com/office/powerpoint/2010/main" val="278164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76A231-C985-483E-88BD-095EB5043DBE}" type="datetimeFigureOut">
              <a:rPr lang="en-US" smtClean="0"/>
              <a:t>4/23/2010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7F6DD-5534-4BDC-AD12-A426BDBF055A}" type="slidenum">
              <a:rPr lang="en-US" smtClean="0"/>
              <a:t>‹#›</a:t>
            </a:fld>
            <a:endParaRPr lang="en-US"/>
          </a:p>
        </p:txBody>
      </p:sp>
    </p:spTree>
    <p:extLst>
      <p:ext uri="{BB962C8B-B14F-4D97-AF65-F5344CB8AC3E}">
        <p14:creationId xmlns:p14="http://schemas.microsoft.com/office/powerpoint/2010/main" val="443027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76A231-C985-483E-88BD-095EB5043DBE}" type="datetimeFigureOut">
              <a:rPr lang="en-US" smtClean="0"/>
              <a:t>4/23/2010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7F6DD-5534-4BDC-AD12-A426BDBF055A}" type="slidenum">
              <a:rPr lang="en-US" smtClean="0"/>
              <a:t>‹#›</a:t>
            </a:fld>
            <a:endParaRPr lang="en-US"/>
          </a:p>
        </p:txBody>
      </p:sp>
    </p:spTree>
    <p:extLst>
      <p:ext uri="{BB962C8B-B14F-4D97-AF65-F5344CB8AC3E}">
        <p14:creationId xmlns:p14="http://schemas.microsoft.com/office/powerpoint/2010/main" val="1205245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76A231-C985-483E-88BD-095EB5043DBE}" type="datetimeFigureOut">
              <a:rPr lang="en-US" smtClean="0"/>
              <a:t>4/23/2010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7F6DD-5534-4BDC-AD12-A426BDBF055A}" type="slidenum">
              <a:rPr lang="en-US" smtClean="0"/>
              <a:t>‹#›</a:t>
            </a:fld>
            <a:endParaRPr lang="en-US"/>
          </a:p>
        </p:txBody>
      </p:sp>
    </p:spTree>
    <p:extLst>
      <p:ext uri="{BB962C8B-B14F-4D97-AF65-F5344CB8AC3E}">
        <p14:creationId xmlns:p14="http://schemas.microsoft.com/office/powerpoint/2010/main" val="1948430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76A231-C985-483E-88BD-095EB5043DBE}" type="datetimeFigureOut">
              <a:rPr lang="en-US" smtClean="0"/>
              <a:t>4/23/2010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7F6DD-5534-4BDC-AD12-A426BDBF055A}" type="slidenum">
              <a:rPr lang="en-US" smtClean="0"/>
              <a:t>‹#›</a:t>
            </a:fld>
            <a:endParaRPr lang="en-US"/>
          </a:p>
        </p:txBody>
      </p:sp>
    </p:spTree>
    <p:extLst>
      <p:ext uri="{BB962C8B-B14F-4D97-AF65-F5344CB8AC3E}">
        <p14:creationId xmlns:p14="http://schemas.microsoft.com/office/powerpoint/2010/main" val="122037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76A231-C985-483E-88BD-095EB5043DBE}" type="datetimeFigureOut">
              <a:rPr lang="en-US" smtClean="0"/>
              <a:t>4/23/2010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7F6DD-5534-4BDC-AD12-A426BDBF055A}" type="slidenum">
              <a:rPr lang="en-US" smtClean="0"/>
              <a:t>‹#›</a:t>
            </a:fld>
            <a:endParaRPr lang="en-US"/>
          </a:p>
        </p:txBody>
      </p:sp>
    </p:spTree>
    <p:extLst>
      <p:ext uri="{BB962C8B-B14F-4D97-AF65-F5344CB8AC3E}">
        <p14:creationId xmlns:p14="http://schemas.microsoft.com/office/powerpoint/2010/main" val="2708625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6A231-C985-483E-88BD-095EB5043DBE}" type="datetimeFigureOut">
              <a:rPr lang="en-US" smtClean="0"/>
              <a:t>4/23/2010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7F6DD-5534-4BDC-AD12-A426BDBF055A}" type="slidenum">
              <a:rPr lang="en-US" smtClean="0"/>
              <a:t>‹#›</a:t>
            </a:fld>
            <a:endParaRPr lang="en-US"/>
          </a:p>
        </p:txBody>
      </p:sp>
    </p:spTree>
    <p:extLst>
      <p:ext uri="{BB962C8B-B14F-4D97-AF65-F5344CB8AC3E}">
        <p14:creationId xmlns:p14="http://schemas.microsoft.com/office/powerpoint/2010/main" val="2998856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76A231-C985-483E-88BD-095EB5043DBE}" type="datetimeFigureOut">
              <a:rPr lang="en-US" smtClean="0"/>
              <a:t>4/23/2010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7F6DD-5534-4BDC-AD12-A426BDBF055A}" type="slidenum">
              <a:rPr lang="en-US" smtClean="0"/>
              <a:t>‹#›</a:t>
            </a:fld>
            <a:endParaRPr lang="en-US"/>
          </a:p>
        </p:txBody>
      </p:sp>
    </p:spTree>
    <p:extLst>
      <p:ext uri="{BB962C8B-B14F-4D97-AF65-F5344CB8AC3E}">
        <p14:creationId xmlns:p14="http://schemas.microsoft.com/office/powerpoint/2010/main" val="83745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76A231-C985-483E-88BD-095EB5043DBE}" type="datetimeFigureOut">
              <a:rPr lang="en-US" smtClean="0"/>
              <a:t>4/23/2010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7F6DD-5534-4BDC-AD12-A426BDBF055A}" type="slidenum">
              <a:rPr lang="en-US" smtClean="0"/>
              <a:t>‹#›</a:t>
            </a:fld>
            <a:endParaRPr lang="en-US"/>
          </a:p>
        </p:txBody>
      </p:sp>
    </p:spTree>
    <p:extLst>
      <p:ext uri="{BB962C8B-B14F-4D97-AF65-F5344CB8AC3E}">
        <p14:creationId xmlns:p14="http://schemas.microsoft.com/office/powerpoint/2010/main" val="2356770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6A231-C985-483E-88BD-095EB5043DBE}" type="datetimeFigureOut">
              <a:rPr lang="en-US" smtClean="0"/>
              <a:t>4/23/2010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7F6DD-5534-4BDC-AD12-A426BDBF055A}" type="slidenum">
              <a:rPr lang="en-US" smtClean="0"/>
              <a:t>‹#›</a:t>
            </a:fld>
            <a:endParaRPr lang="en-US"/>
          </a:p>
        </p:txBody>
      </p:sp>
    </p:spTree>
    <p:extLst>
      <p:ext uri="{BB962C8B-B14F-4D97-AF65-F5344CB8AC3E}">
        <p14:creationId xmlns:p14="http://schemas.microsoft.com/office/powerpoint/2010/main" val="3701691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twitter.com/uiatoms" TargetMode="External"/><Relationship Id="rId2" Type="http://schemas.openxmlformats.org/officeDocument/2006/relationships/hyperlink" Target="http://uiatoms.neurospeech.com/download" TargetMode="External"/><Relationship Id="rId1" Type="http://schemas.openxmlformats.org/officeDocument/2006/relationships/slideLayout" Target="../slideLayouts/slideLayout2.xml"/><Relationship Id="rId5" Type="http://schemas.openxmlformats.org/officeDocument/2006/relationships/hyperlink" Target="http://neurospeech.com/" TargetMode="External"/><Relationship Id="rId4" Type="http://schemas.openxmlformats.org/officeDocument/2006/relationships/hyperlink" Target="http://uiatoms.neurospeech.com/suppor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UI Atoms 2010</a:t>
            </a:r>
            <a:endParaRPr lang="en-US" dirty="0"/>
          </a:p>
        </p:txBody>
      </p:sp>
      <p:sp>
        <p:nvSpPr>
          <p:cNvPr id="3" name="Subtitle 2"/>
          <p:cNvSpPr>
            <a:spLocks noGrp="1"/>
          </p:cNvSpPr>
          <p:nvPr>
            <p:ph type="subTitle" idx="1"/>
          </p:nvPr>
        </p:nvSpPr>
        <p:spPr/>
        <p:txBody>
          <a:bodyPr/>
          <a:lstStyle/>
          <a:p>
            <a:r>
              <a:rPr lang="en-US" dirty="0" smtClean="0"/>
              <a:t>LOB Business Form Layout for Silverlight and WPF</a:t>
            </a:r>
            <a:endParaRPr lang="en-US" dirty="0"/>
          </a:p>
        </p:txBody>
      </p:sp>
      <p:pic>
        <p:nvPicPr>
          <p:cNvPr id="1026" name="Picture 2" descr="d:\Desktop\ProductBox\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0"/>
            <a:ext cx="1166812" cy="1166812"/>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4" name="TextBox 3"/>
          <p:cNvSpPr txBox="1"/>
          <p:nvPr/>
        </p:nvSpPr>
        <p:spPr>
          <a:xfrm>
            <a:off x="6705600" y="6019800"/>
            <a:ext cx="1888146" cy="369332"/>
          </a:xfrm>
          <a:prstGeom prst="rect">
            <a:avLst/>
          </a:prstGeom>
          <a:noFill/>
        </p:spPr>
        <p:txBody>
          <a:bodyPr wrap="none" rtlCol="0">
            <a:spAutoFit/>
          </a:bodyPr>
          <a:lstStyle/>
          <a:p>
            <a:r>
              <a:rPr lang="en-US" dirty="0" smtClean="0"/>
              <a:t>NeuroSpeech Inc. </a:t>
            </a:r>
            <a:endParaRPr lang="en-US" dirty="0"/>
          </a:p>
        </p:txBody>
      </p:sp>
    </p:spTree>
    <p:extLst>
      <p:ext uri="{BB962C8B-B14F-4D97-AF65-F5344CB8AC3E}">
        <p14:creationId xmlns:p14="http://schemas.microsoft.com/office/powerpoint/2010/main" val="345986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UI Atoms Business Form Version 1.0</a:t>
            </a:r>
            <a:endParaRPr lang="en-US" dirty="0"/>
          </a:p>
        </p:txBody>
      </p:sp>
      <p:sp>
        <p:nvSpPr>
          <p:cNvPr id="3" name="Content Placeholder 2"/>
          <p:cNvSpPr>
            <a:spLocks noGrp="1"/>
          </p:cNvSpPr>
          <p:nvPr>
            <p:ph idx="1"/>
          </p:nvPr>
        </p:nvSpPr>
        <p:spPr/>
        <p:txBody>
          <a:bodyPr/>
          <a:lstStyle/>
          <a:p>
            <a:r>
              <a:rPr lang="en-US" dirty="0" smtClean="0"/>
              <a:t>Variable Column Flow Layout (Form Layout)</a:t>
            </a:r>
          </a:p>
          <a:p>
            <a:r>
              <a:rPr lang="en-US" dirty="0" smtClean="0"/>
              <a:t>Field Label</a:t>
            </a:r>
          </a:p>
          <a:p>
            <a:r>
              <a:rPr lang="en-US" dirty="0" smtClean="0"/>
              <a:t>Required Asterisk ‘</a:t>
            </a:r>
            <a:r>
              <a:rPr lang="en-US" dirty="0" smtClean="0">
                <a:solidFill>
                  <a:srgbClr xmlns:mc="http://schemas.openxmlformats.org/markup-compatibility/2006" xmlns:a14="http://schemas.microsoft.com/office/drawing/2010/main" val="FF0000" mc:Ignorable=""/>
                </a:solidFill>
              </a:rPr>
              <a:t>*</a:t>
            </a:r>
            <a:r>
              <a:rPr lang="en-US" dirty="0" smtClean="0"/>
              <a:t>’</a:t>
            </a:r>
          </a:p>
          <a:p>
            <a:r>
              <a:rPr lang="en-US" dirty="0" smtClean="0"/>
              <a:t>Optional Field Description</a:t>
            </a:r>
          </a:p>
          <a:p>
            <a:r>
              <a:rPr lang="en-US" dirty="0" smtClean="0"/>
              <a:t>Optional Field Title</a:t>
            </a:r>
          </a:p>
          <a:p>
            <a:r>
              <a:rPr lang="en-US" dirty="0" smtClean="0"/>
              <a:t>Asynchronous Validation</a:t>
            </a:r>
          </a:p>
          <a:p>
            <a:r>
              <a:rPr lang="en-US" dirty="0" smtClean="0"/>
              <a:t>Validation Error Border</a:t>
            </a:r>
            <a:endParaRPr lang="en-US" dirty="0"/>
          </a:p>
        </p:txBody>
      </p:sp>
    </p:spTree>
    <p:extLst>
      <p:ext uri="{BB962C8B-B14F-4D97-AF65-F5344CB8AC3E}">
        <p14:creationId xmlns:p14="http://schemas.microsoft.com/office/powerpoint/2010/main" val="2668300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Components Layout</a:t>
            </a:r>
            <a:endParaRPr lang="en-US" dirty="0"/>
          </a:p>
        </p:txBody>
      </p:sp>
      <p:sp>
        <p:nvSpPr>
          <p:cNvPr id="4" name="Rounded Rectangle 3"/>
          <p:cNvSpPr/>
          <p:nvPr/>
        </p:nvSpPr>
        <p:spPr>
          <a:xfrm>
            <a:off x="609600" y="1524000"/>
            <a:ext cx="8001000" cy="2590800"/>
          </a:xfrm>
          <a:prstGeom prst="roundRect">
            <a:avLst>
              <a:gd name="adj" fmla="val 44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657600" y="2362200"/>
            <a:ext cx="4724400"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Form Field Control</a:t>
            </a:r>
            <a:endParaRPr lang="en-US" dirty="0"/>
          </a:p>
        </p:txBody>
      </p:sp>
      <p:sp>
        <p:nvSpPr>
          <p:cNvPr id="6" name="Rounded Rectangle 5"/>
          <p:cNvSpPr/>
          <p:nvPr/>
        </p:nvSpPr>
        <p:spPr>
          <a:xfrm>
            <a:off x="3581400" y="2286000"/>
            <a:ext cx="4876800" cy="1066800"/>
          </a:xfrm>
          <a:prstGeom prst="roundRect">
            <a:avLst>
              <a:gd name="adj" fmla="val 7738"/>
            </a:avLst>
          </a:prstGeom>
          <a:noFill/>
          <a:ln w="57150">
            <a:solidFill>
              <a:srgbClr xmlns:mc="http://schemas.openxmlformats.org/markup-compatibility/2006" xmlns:a14="http://schemas.microsoft.com/office/drawing/2010/main" val="C00000" mc:Ignorabl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581400" y="1676400"/>
            <a:ext cx="4876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[Optional Collapsible Title]</a:t>
            </a:r>
            <a:endParaRPr lang="en-US" dirty="0"/>
          </a:p>
        </p:txBody>
      </p:sp>
      <p:sp>
        <p:nvSpPr>
          <p:cNvPr id="8" name="Rounded Rectangle 7"/>
          <p:cNvSpPr/>
          <p:nvPr/>
        </p:nvSpPr>
        <p:spPr>
          <a:xfrm>
            <a:off x="3581400" y="3505200"/>
            <a:ext cx="4876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[Optional Collapsible Description]</a:t>
            </a:r>
            <a:endParaRPr lang="en-US" dirty="0"/>
          </a:p>
        </p:txBody>
      </p:sp>
      <p:sp>
        <p:nvSpPr>
          <p:cNvPr id="9" name="Rounded Rectangle 8"/>
          <p:cNvSpPr/>
          <p:nvPr/>
        </p:nvSpPr>
        <p:spPr>
          <a:xfrm>
            <a:off x="3200400" y="2286000"/>
            <a:ext cx="304800" cy="1066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200" dirty="0" smtClean="0">
                <a:solidFill>
                  <a:srgbClr xmlns:mc="http://schemas.openxmlformats.org/markup-compatibility/2006" xmlns:a14="http://schemas.microsoft.com/office/drawing/2010/main" val="FF0000" mc:Ignorable=""/>
                </a:solidFill>
              </a:rPr>
              <a:t>*</a:t>
            </a:r>
            <a:endParaRPr lang="en-US" sz="7200" dirty="0">
              <a:solidFill>
                <a:srgbClr xmlns:mc="http://schemas.openxmlformats.org/markup-compatibility/2006" xmlns:a14="http://schemas.microsoft.com/office/drawing/2010/main" val="FF0000" mc:Ignorable=""/>
              </a:solidFill>
            </a:endParaRPr>
          </a:p>
        </p:txBody>
      </p:sp>
      <p:sp>
        <p:nvSpPr>
          <p:cNvPr id="10" name="Rounded Rectangle 9"/>
          <p:cNvSpPr/>
          <p:nvPr/>
        </p:nvSpPr>
        <p:spPr>
          <a:xfrm>
            <a:off x="762000" y="2286000"/>
            <a:ext cx="2362200" cy="1066800"/>
          </a:xfrm>
          <a:prstGeom prst="roundRect">
            <a:avLst>
              <a:gd name="adj" fmla="val 8334"/>
            </a:avLst>
          </a:prstGeom>
        </p:spPr>
        <p:style>
          <a:lnRef idx="1">
            <a:schemeClr val="accent1"/>
          </a:lnRef>
          <a:fillRef idx="2">
            <a:schemeClr val="accent1"/>
          </a:fillRef>
          <a:effectRef idx="1">
            <a:schemeClr val="accent1"/>
          </a:effectRef>
          <a:fontRef idx="minor">
            <a:schemeClr val="dk1"/>
          </a:fontRef>
        </p:style>
        <p:txBody>
          <a:bodyPr rtlCol="0" anchor="ctr"/>
          <a:lstStyle/>
          <a:p>
            <a:pPr algn="r"/>
            <a:r>
              <a:rPr lang="en-US" sz="4400" dirty="0" smtClean="0"/>
              <a:t>Label:</a:t>
            </a:r>
            <a:endParaRPr lang="en-US" sz="4400" dirty="0"/>
          </a:p>
        </p:txBody>
      </p:sp>
      <p:cxnSp>
        <p:nvCxnSpPr>
          <p:cNvPr id="14" name="Elbow Connector 13"/>
          <p:cNvCxnSpPr/>
          <p:nvPr/>
        </p:nvCxnSpPr>
        <p:spPr>
          <a:xfrm rot="5400000" flipH="1" flipV="1">
            <a:off x="3086100" y="3695700"/>
            <a:ext cx="838200" cy="152400"/>
          </a:xfrm>
          <a:prstGeom prst="bentConnector3">
            <a:avLst>
              <a:gd name="adj1" fmla="val 84848"/>
            </a:avLst>
          </a:prstGeom>
          <a:ln w="19050">
            <a:solidFill>
              <a:srgbClr xmlns:mc="http://schemas.openxmlformats.org/markup-compatibility/2006" xmlns:a14="http://schemas.microsoft.com/office/drawing/2010/main" val="C00000" mc:Ignorable=""/>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95600" y="4191000"/>
            <a:ext cx="2363990" cy="408623"/>
          </a:xfrm>
          <a:prstGeom prst="round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Validation Error Border</a:t>
            </a:r>
            <a:endParaRPr lang="en-US" dirty="0"/>
          </a:p>
        </p:txBody>
      </p:sp>
      <p:sp>
        <p:nvSpPr>
          <p:cNvPr id="21" name="TextBox 20"/>
          <p:cNvSpPr txBox="1"/>
          <p:nvPr/>
        </p:nvSpPr>
        <p:spPr>
          <a:xfrm>
            <a:off x="609600" y="5029200"/>
            <a:ext cx="8077200" cy="1200329"/>
          </a:xfrm>
          <a:prstGeom prst="rect">
            <a:avLst/>
          </a:prstGeom>
          <a:noFill/>
        </p:spPr>
        <p:txBody>
          <a:bodyPr wrap="square" rtlCol="0">
            <a:spAutoFit/>
          </a:bodyPr>
          <a:lstStyle/>
          <a:p>
            <a:pPr algn="just"/>
            <a:r>
              <a:rPr lang="en-US" dirty="0" smtClean="0"/>
              <a:t>This is how individual components of Form Field are positioned within the Form Field. Collapsible panels are only visible if the content is provided. However in future more of such components will be available in Form Field to standardize the fields.</a:t>
            </a:r>
          </a:p>
          <a:p>
            <a:pPr algn="just"/>
            <a:r>
              <a:rPr lang="en-US" dirty="0" smtClean="0"/>
              <a:t>In next slide, you will see how the fields are positioned in the Form.</a:t>
            </a:r>
            <a:endParaRPr lang="en-US" dirty="0"/>
          </a:p>
        </p:txBody>
      </p:sp>
    </p:spTree>
    <p:extLst>
      <p:ext uri="{BB962C8B-B14F-4D97-AF65-F5344CB8AC3E}">
        <p14:creationId xmlns:p14="http://schemas.microsoft.com/office/powerpoint/2010/main" val="160825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Fields Layout (Flexible Grid)</a:t>
            </a:r>
            <a:endParaRPr lang="en-US" dirty="0"/>
          </a:p>
        </p:txBody>
      </p:sp>
      <p:sp>
        <p:nvSpPr>
          <p:cNvPr id="24" name="Rectangle 23"/>
          <p:cNvSpPr/>
          <p:nvPr/>
        </p:nvSpPr>
        <p:spPr>
          <a:xfrm>
            <a:off x="322282" y="1437774"/>
            <a:ext cx="8364517" cy="5039226"/>
          </a:xfrm>
          <a:prstGeom prst="rect">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7" name="Rectangle 26"/>
          <p:cNvSpPr/>
          <p:nvPr/>
        </p:nvSpPr>
        <p:spPr>
          <a:xfrm>
            <a:off x="955543" y="2050318"/>
            <a:ext cx="2310687" cy="69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9" name="Rectangle 28"/>
          <p:cNvSpPr/>
          <p:nvPr/>
        </p:nvSpPr>
        <p:spPr>
          <a:xfrm>
            <a:off x="976566" y="3733800"/>
            <a:ext cx="7253033" cy="604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1" name="Rectangle 30"/>
          <p:cNvSpPr/>
          <p:nvPr/>
        </p:nvSpPr>
        <p:spPr>
          <a:xfrm>
            <a:off x="963405" y="4562475"/>
            <a:ext cx="351880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2" name="Rectangle 31"/>
          <p:cNvSpPr/>
          <p:nvPr/>
        </p:nvSpPr>
        <p:spPr>
          <a:xfrm>
            <a:off x="970216" y="5486400"/>
            <a:ext cx="3518814"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3" name="Rectangle 32"/>
          <p:cNvSpPr/>
          <p:nvPr/>
        </p:nvSpPr>
        <p:spPr>
          <a:xfrm>
            <a:off x="5943600" y="2050318"/>
            <a:ext cx="2285999" cy="69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4" name="Rectangle 33"/>
          <p:cNvSpPr/>
          <p:nvPr/>
        </p:nvSpPr>
        <p:spPr>
          <a:xfrm>
            <a:off x="963405" y="2905406"/>
            <a:ext cx="2292556" cy="675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5" name="Rectangle 34"/>
          <p:cNvSpPr/>
          <p:nvPr/>
        </p:nvSpPr>
        <p:spPr>
          <a:xfrm>
            <a:off x="5943600" y="2905406"/>
            <a:ext cx="2285999" cy="675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6" name="Rectangle 35"/>
          <p:cNvSpPr/>
          <p:nvPr/>
        </p:nvSpPr>
        <p:spPr>
          <a:xfrm>
            <a:off x="3447738" y="2050318"/>
            <a:ext cx="2310687" cy="69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7" name="Rectangle 36"/>
          <p:cNvSpPr/>
          <p:nvPr/>
        </p:nvSpPr>
        <p:spPr>
          <a:xfrm>
            <a:off x="3447738" y="2905406"/>
            <a:ext cx="2310687" cy="675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8" name="Rectangle 37"/>
          <p:cNvSpPr/>
          <p:nvPr/>
        </p:nvSpPr>
        <p:spPr>
          <a:xfrm>
            <a:off x="4739474" y="4572000"/>
            <a:ext cx="34901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9" name="Rectangle 38"/>
          <p:cNvSpPr/>
          <p:nvPr/>
        </p:nvSpPr>
        <p:spPr>
          <a:xfrm>
            <a:off x="4746287" y="5486400"/>
            <a:ext cx="3490123"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0" name="TextBox 39"/>
          <p:cNvSpPr txBox="1"/>
          <p:nvPr/>
        </p:nvSpPr>
        <p:spPr>
          <a:xfrm>
            <a:off x="1510412" y="1371600"/>
            <a:ext cx="5943600" cy="369332"/>
          </a:xfrm>
          <a:prstGeom prst="rect">
            <a:avLst/>
          </a:prstGeom>
          <a:noFill/>
        </p:spPr>
        <p:txBody>
          <a:bodyPr wrap="square" rtlCol="0">
            <a:spAutoFit/>
          </a:bodyPr>
          <a:lstStyle/>
          <a:p>
            <a:pPr algn="ctr"/>
            <a:r>
              <a:rPr lang="en-US" dirty="0" smtClean="0"/>
              <a:t>You </a:t>
            </a:r>
            <a:r>
              <a:rPr lang="en-US" dirty="0" smtClean="0"/>
              <a:t>can </a:t>
            </a:r>
            <a:r>
              <a:rPr lang="en-US" dirty="0" smtClean="0"/>
              <a:t>set RowLayout </a:t>
            </a:r>
            <a:r>
              <a:rPr lang="en-US" dirty="0" smtClean="0"/>
              <a:t>= </a:t>
            </a:r>
            <a:r>
              <a:rPr lang="en-US" dirty="0" smtClean="0"/>
              <a:t>“3,3,1,2,2”</a:t>
            </a:r>
            <a:endParaRPr lang="en-US" dirty="0"/>
          </a:p>
        </p:txBody>
      </p:sp>
      <p:sp>
        <p:nvSpPr>
          <p:cNvPr id="41" name="TextBox 40"/>
          <p:cNvSpPr txBox="1"/>
          <p:nvPr/>
        </p:nvSpPr>
        <p:spPr>
          <a:xfrm>
            <a:off x="565150" y="2212093"/>
            <a:ext cx="152400" cy="369332"/>
          </a:xfrm>
          <a:prstGeom prst="rect">
            <a:avLst/>
          </a:prstGeom>
          <a:noFill/>
        </p:spPr>
        <p:txBody>
          <a:bodyPr wrap="square" rtlCol="0">
            <a:spAutoFit/>
          </a:bodyPr>
          <a:lstStyle/>
          <a:p>
            <a:r>
              <a:rPr lang="en-US" dirty="0" smtClean="0"/>
              <a:t>3</a:t>
            </a:r>
            <a:endParaRPr lang="en-US" dirty="0"/>
          </a:p>
        </p:txBody>
      </p:sp>
      <p:sp>
        <p:nvSpPr>
          <p:cNvPr id="42" name="TextBox 41"/>
          <p:cNvSpPr txBox="1"/>
          <p:nvPr/>
        </p:nvSpPr>
        <p:spPr>
          <a:xfrm>
            <a:off x="565150" y="3058737"/>
            <a:ext cx="152400" cy="369332"/>
          </a:xfrm>
          <a:prstGeom prst="rect">
            <a:avLst/>
          </a:prstGeom>
          <a:noFill/>
        </p:spPr>
        <p:txBody>
          <a:bodyPr wrap="square" rtlCol="0">
            <a:spAutoFit/>
          </a:bodyPr>
          <a:lstStyle/>
          <a:p>
            <a:r>
              <a:rPr lang="en-US" dirty="0" smtClean="0"/>
              <a:t>3</a:t>
            </a:r>
            <a:endParaRPr lang="en-US" dirty="0"/>
          </a:p>
        </p:txBody>
      </p:sp>
      <p:sp>
        <p:nvSpPr>
          <p:cNvPr id="43" name="TextBox 42"/>
          <p:cNvSpPr txBox="1"/>
          <p:nvPr/>
        </p:nvSpPr>
        <p:spPr>
          <a:xfrm>
            <a:off x="565150" y="5644634"/>
            <a:ext cx="152400" cy="369332"/>
          </a:xfrm>
          <a:prstGeom prst="rect">
            <a:avLst/>
          </a:prstGeom>
          <a:noFill/>
        </p:spPr>
        <p:txBody>
          <a:bodyPr wrap="square" rtlCol="0">
            <a:spAutoFit/>
          </a:bodyPr>
          <a:lstStyle/>
          <a:p>
            <a:r>
              <a:rPr lang="en-US" dirty="0" smtClean="0"/>
              <a:t>2</a:t>
            </a:r>
            <a:endParaRPr lang="en-US" dirty="0"/>
          </a:p>
        </p:txBody>
      </p:sp>
      <p:sp>
        <p:nvSpPr>
          <p:cNvPr id="44" name="TextBox 43"/>
          <p:cNvSpPr txBox="1"/>
          <p:nvPr/>
        </p:nvSpPr>
        <p:spPr>
          <a:xfrm>
            <a:off x="565150" y="3851427"/>
            <a:ext cx="152400" cy="369332"/>
          </a:xfrm>
          <a:prstGeom prst="rect">
            <a:avLst/>
          </a:prstGeom>
          <a:noFill/>
        </p:spPr>
        <p:txBody>
          <a:bodyPr wrap="square" rtlCol="0">
            <a:spAutoFit/>
          </a:bodyPr>
          <a:lstStyle/>
          <a:p>
            <a:r>
              <a:rPr lang="en-US" dirty="0" smtClean="0"/>
              <a:t>1</a:t>
            </a:r>
            <a:endParaRPr lang="en-US" dirty="0"/>
          </a:p>
        </p:txBody>
      </p:sp>
      <p:sp>
        <p:nvSpPr>
          <p:cNvPr id="45" name="TextBox 44"/>
          <p:cNvSpPr txBox="1"/>
          <p:nvPr/>
        </p:nvSpPr>
        <p:spPr>
          <a:xfrm>
            <a:off x="565150" y="4730234"/>
            <a:ext cx="152400" cy="369332"/>
          </a:xfrm>
          <a:prstGeom prst="rect">
            <a:avLst/>
          </a:prstGeom>
          <a:noFill/>
        </p:spPr>
        <p:txBody>
          <a:bodyPr wrap="square" rtlCol="0">
            <a:spAutoFit/>
          </a:bodyPr>
          <a:lstStyle/>
          <a:p>
            <a:r>
              <a:rPr lang="en-US" dirty="0" smtClean="0"/>
              <a:t>2</a:t>
            </a:r>
            <a:endParaRPr lang="en-US" dirty="0"/>
          </a:p>
        </p:txBody>
      </p:sp>
    </p:spTree>
    <p:extLst>
      <p:ext uri="{BB962C8B-B14F-4D97-AF65-F5344CB8AC3E}">
        <p14:creationId xmlns:p14="http://schemas.microsoft.com/office/powerpoint/2010/main" val="2949345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Form Layout</a:t>
            </a:r>
            <a:endParaRPr lang="en-US" dirty="0"/>
          </a:p>
        </p:txBody>
      </p:sp>
      <p:pic>
        <p:nvPicPr>
          <p:cNvPr id="1026" name="Picture 2" descr="d:\Desktop\SignupForm.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 y="2590800"/>
            <a:ext cx="8064155" cy="2605597"/>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cxnSp>
        <p:nvCxnSpPr>
          <p:cNvPr id="7" name="Straight Arrow Connector 6"/>
          <p:cNvCxnSpPr/>
          <p:nvPr/>
        </p:nvCxnSpPr>
        <p:spPr>
          <a:xfrm>
            <a:off x="7467600" y="2286000"/>
            <a:ext cx="0" cy="609600"/>
          </a:xfrm>
          <a:prstGeom prst="straightConnector1">
            <a:avLst/>
          </a:prstGeom>
          <a:ln>
            <a:solidFill>
              <a:srgbClr xmlns:mc="http://schemas.openxmlformats.org/markup-compatibility/2006" xmlns:a14="http://schemas.microsoft.com/office/drawing/2010/main" val="C00000" mc:Ignorable=""/>
            </a:solidFill>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6629400" y="1905000"/>
            <a:ext cx="19812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Error Panel</a:t>
            </a:r>
            <a:endParaRPr lang="en-US" dirty="0"/>
          </a:p>
        </p:txBody>
      </p:sp>
      <p:sp>
        <p:nvSpPr>
          <p:cNvPr id="9" name="Rounded Rectangle 8"/>
          <p:cNvSpPr/>
          <p:nvPr/>
        </p:nvSpPr>
        <p:spPr>
          <a:xfrm>
            <a:off x="685800" y="1219200"/>
            <a:ext cx="1752600" cy="304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Form Header</a:t>
            </a:r>
            <a:endParaRPr lang="en-US" dirty="0"/>
          </a:p>
        </p:txBody>
      </p:sp>
      <p:cxnSp>
        <p:nvCxnSpPr>
          <p:cNvPr id="11" name="Straight Arrow Connector 10"/>
          <p:cNvCxnSpPr/>
          <p:nvPr/>
        </p:nvCxnSpPr>
        <p:spPr>
          <a:xfrm>
            <a:off x="990600" y="1524000"/>
            <a:ext cx="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676400" y="23622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62100" y="2095500"/>
            <a:ext cx="2019300" cy="266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Plain Text</a:t>
            </a:r>
            <a:endParaRPr lang="en-US" dirty="0"/>
          </a:p>
        </p:txBody>
      </p:sp>
      <p:sp>
        <p:nvSpPr>
          <p:cNvPr id="15" name="Rectangle 14"/>
          <p:cNvSpPr/>
          <p:nvPr/>
        </p:nvSpPr>
        <p:spPr>
          <a:xfrm>
            <a:off x="1562100" y="4648200"/>
            <a:ext cx="7048500" cy="3048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1905000" y="4953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1676400" y="5486400"/>
            <a:ext cx="3505200" cy="304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Form Footer (Command Buttons)</a:t>
            </a:r>
            <a:endParaRPr lang="en-US" dirty="0"/>
          </a:p>
        </p:txBody>
      </p:sp>
    </p:spTree>
    <p:extLst>
      <p:ext uri="{BB962C8B-B14F-4D97-AF65-F5344CB8AC3E}">
        <p14:creationId xmlns:p14="http://schemas.microsoft.com/office/powerpoint/2010/main" val="3900785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Validation Modes</a:t>
            </a:r>
            <a:endParaRPr lang="en-US" dirty="0"/>
          </a:p>
        </p:txBody>
      </p:sp>
      <p:sp>
        <p:nvSpPr>
          <p:cNvPr id="3" name="Content Placeholder 2"/>
          <p:cNvSpPr>
            <a:spLocks noGrp="1"/>
          </p:cNvSpPr>
          <p:nvPr>
            <p:ph idx="1"/>
          </p:nvPr>
        </p:nvSpPr>
        <p:spPr>
          <a:xfrm>
            <a:off x="457200" y="1600200"/>
            <a:ext cx="8229600" cy="4525963"/>
          </a:xfrm>
          <a:prstGeom prst="roundRect">
            <a:avLst>
              <a:gd name="adj" fmla="val 8249"/>
            </a:avLst>
          </a:prstGeo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a:lnSpc>
                <a:spcPct val="120000"/>
              </a:lnSpc>
              <a:spcBef>
                <a:spcPts val="1800"/>
              </a:spcBef>
            </a:pPr>
            <a:r>
              <a:rPr lang="en-US" b="1" dirty="0" smtClean="0"/>
              <a:t>On Lost Focus </a:t>
            </a:r>
            <a:r>
              <a:rPr lang="en-US" b="1" smtClean="0"/>
              <a:t>(Default):</a:t>
            </a:r>
            <a:r>
              <a:rPr lang="en-US" dirty="0" smtClean="0"/>
              <a:t/>
            </a:r>
            <a:br>
              <a:rPr lang="en-US" dirty="0" smtClean="0"/>
            </a:br>
            <a:r>
              <a:rPr lang="en-US" dirty="0" smtClean="0"/>
              <a:t>Validation is triggered when the focus is lost from the control.</a:t>
            </a:r>
          </a:p>
          <a:p>
            <a:pPr>
              <a:lnSpc>
                <a:spcPct val="120000"/>
              </a:lnSpc>
              <a:spcBef>
                <a:spcPts val="1800"/>
              </a:spcBef>
            </a:pPr>
            <a:r>
              <a:rPr lang="en-US" b="1" dirty="0" smtClean="0"/>
              <a:t>On Property Changed:</a:t>
            </a:r>
            <a:br>
              <a:rPr lang="en-US" b="1" dirty="0" smtClean="0"/>
            </a:br>
            <a:r>
              <a:rPr lang="en-US" dirty="0" smtClean="0"/>
              <a:t>Validation is triggered when the data bound property of control is changed. This one updates more frequently.</a:t>
            </a:r>
          </a:p>
          <a:p>
            <a:pPr>
              <a:lnSpc>
                <a:spcPct val="120000"/>
              </a:lnSpc>
              <a:spcBef>
                <a:spcPts val="1800"/>
              </a:spcBef>
            </a:pPr>
            <a:r>
              <a:rPr lang="en-US" b="1" dirty="0" smtClean="0"/>
              <a:t>Manual:</a:t>
            </a:r>
            <a:r>
              <a:rPr lang="en-US" dirty="0" smtClean="0"/>
              <a:t/>
            </a:r>
            <a:br>
              <a:rPr lang="en-US" dirty="0" smtClean="0"/>
            </a:br>
            <a:r>
              <a:rPr lang="en-US" dirty="0" smtClean="0"/>
              <a:t>Validation is triggered when “ValidateForm” is called or Button connected to form is clicked.</a:t>
            </a:r>
          </a:p>
        </p:txBody>
      </p:sp>
    </p:spTree>
    <p:extLst>
      <p:ext uri="{BB962C8B-B14F-4D97-AF65-F5344CB8AC3E}">
        <p14:creationId xmlns:p14="http://schemas.microsoft.com/office/powerpoint/2010/main" val="36861585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and Resources</a:t>
            </a:r>
            <a:endParaRPr lang="en-US" dirty="0"/>
          </a:p>
        </p:txBody>
      </p:sp>
      <p:sp>
        <p:nvSpPr>
          <p:cNvPr id="3" name="Content Placeholder 2"/>
          <p:cNvSpPr>
            <a:spLocks noGrp="1"/>
          </p:cNvSpPr>
          <p:nvPr>
            <p:ph idx="1"/>
          </p:nvPr>
        </p:nvSpPr>
        <p:spPr/>
        <p:txBody>
          <a:bodyPr/>
          <a:lstStyle/>
          <a:p>
            <a:r>
              <a:rPr lang="en-US" dirty="0" smtClean="0"/>
              <a:t>Download – </a:t>
            </a:r>
            <a:br>
              <a:rPr lang="en-US" dirty="0" smtClean="0"/>
            </a:br>
            <a:r>
              <a:rPr lang="en-US" dirty="0" smtClean="0">
                <a:hlinkClick r:id="rId2"/>
              </a:rPr>
              <a:t>http://uiatoms.neurospeech.com/download</a:t>
            </a:r>
            <a:r>
              <a:rPr lang="en-US" dirty="0" smtClean="0"/>
              <a:t> </a:t>
            </a:r>
          </a:p>
          <a:p>
            <a:r>
              <a:rPr lang="en-US" dirty="0" smtClean="0"/>
              <a:t>Twitter –</a:t>
            </a:r>
            <a:br>
              <a:rPr lang="en-US" dirty="0" smtClean="0"/>
            </a:br>
            <a:r>
              <a:rPr lang="en-US" dirty="0" smtClean="0">
                <a:hlinkClick r:id="rId3"/>
              </a:rPr>
              <a:t>http://twitter.com/uiatoms</a:t>
            </a:r>
            <a:endParaRPr lang="en-US" dirty="0" smtClean="0"/>
          </a:p>
          <a:p>
            <a:r>
              <a:rPr lang="en-US" dirty="0" smtClean="0"/>
              <a:t>Support – </a:t>
            </a:r>
            <a:r>
              <a:rPr lang="en-US" dirty="0" smtClean="0">
                <a:hlinkClick r:id="rId4"/>
              </a:rPr>
              <a:t>http://uiatoms.neurospeech.com/support</a:t>
            </a:r>
            <a:endParaRPr lang="en-US" dirty="0" smtClean="0"/>
          </a:p>
          <a:p>
            <a:r>
              <a:rPr lang="en-US" dirty="0" smtClean="0"/>
              <a:t>About NeuroSpeech Inc. – </a:t>
            </a:r>
            <a:br>
              <a:rPr lang="en-US" dirty="0" smtClean="0"/>
            </a:br>
            <a:r>
              <a:rPr lang="en-US" dirty="0" smtClean="0">
                <a:hlinkClick r:id="rId5"/>
              </a:rPr>
              <a:t>http://www.neurospeech.com</a:t>
            </a:r>
            <a:r>
              <a:rPr lang="en-US" dirty="0" smtClean="0"/>
              <a:t> </a:t>
            </a:r>
            <a:endParaRPr lang="en-US" dirty="0"/>
          </a:p>
        </p:txBody>
      </p:sp>
    </p:spTree>
    <p:extLst>
      <p:ext uri="{BB962C8B-B14F-4D97-AF65-F5344CB8AC3E}">
        <p14:creationId xmlns:p14="http://schemas.microsoft.com/office/powerpoint/2010/main" val="23608528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175</Words>
  <Application>Microsoft Office PowerPoint</Application>
  <PresentationFormat>On-screen Show (4:3)</PresentationFormat>
  <Paragraphs>41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UI Atoms 2010</vt:lpstr>
      <vt:lpstr>UI Atoms Business Form Version 1.0</vt:lpstr>
      <vt:lpstr>Field Components Layout</vt:lpstr>
      <vt:lpstr>Form Fields Layout (Flexible Grid)</vt:lpstr>
      <vt:lpstr>Business Form Layout</vt:lpstr>
      <vt:lpstr>Supported Validation Modes</vt:lpstr>
      <vt:lpstr>Links and Resources</vt:lpstr>
    </vt:vector>
  </TitlesOfParts>
  <Company>NeuroSpeech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Kava</dc:creator>
  <cp:lastModifiedBy>Akash Kava</cp:lastModifiedBy>
  <cp:revision>187</cp:revision>
  <dcterms:created xsi:type="dcterms:W3CDTF">2010-04-04T15:19:10Z</dcterms:created>
  <dcterms:modified xsi:type="dcterms:W3CDTF">2010-04-23T16:06:23Z</dcterms:modified>
</cp:coreProperties>
</file>