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61" r:id="rId4"/>
    <p:sldId id="259" r:id="rId5"/>
    <p:sldId id="260"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62EA867-148F-4085-ABD4-2AD9C1832D97}" type="datetimeFigureOut">
              <a:rPr lang="en-US" smtClean="0"/>
              <a:t>4/23/2010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EAE9DC16-914E-412C-8DD9-2BD7D8FFA2A8}" type="slidenum">
              <a:rPr lang="en-US" smtClean="0"/>
              <a:t>‹#›</a:t>
            </a:fld>
            <a:endParaRPr lang="en-US"/>
          </a:p>
        </p:txBody>
      </p:sp>
      <p:sp>
        <p:nvSpPr>
          <p:cNvPr id="32" name="Rectangle 31"/>
          <p:cNvSpPr/>
          <p:nvPr/>
        </p:nvSpPr>
        <p:spPr>
          <a:xfrm>
            <a:off x="0" y="-1"/>
            <a:ext cx="365760" cy="6854456"/>
          </a:xfrm>
          <a:prstGeom prst="rect">
            <a:avLst/>
          </a:prstGeom>
          <a:solidFill>
            <a:srgbClr xmlns:mc="http://schemas.openxmlformats.org/markup-compatibility/2006" xmlns:a14="http://schemas.microsoft.com/office/drawing/2010/main" val="FFFFFF" mc:Ignorable="">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xmlns:mc="http://schemas.openxmlformats.org/markup-compatibility/2006" xmlns:a14="http://schemas.microsoft.com/office/drawing/2010/main" val="000000" mc:Ignorable=""/>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xmlns:mc="http://schemas.openxmlformats.org/markup-compatibility/2006" xmlns:a14="http://schemas.microsoft.com/office/drawing/2010/main" val="000000" mc:Ignorable=""/>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xmlns:mc="http://schemas.openxmlformats.org/markup-compatibility/2006" xmlns:a14="http://schemas.microsoft.com/office/drawing/2010/main" val="000000" mc:Ignorable=""/>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xmlns:mc="http://schemas.openxmlformats.org/markup-compatibility/2006" xmlns:a14="http://schemas.microsoft.com/office/drawing/2010/main" val="000000" mc:Ignorable=""/>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2EA867-148F-4085-ABD4-2AD9C1832D97}" type="datetimeFigureOut">
              <a:rPr lang="en-US" smtClean="0"/>
              <a:t>4/23/2010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E9DC16-914E-412C-8DD9-2BD7D8FFA2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2EA867-148F-4085-ABD4-2AD9C1832D97}" type="datetimeFigureOut">
              <a:rPr lang="en-US" smtClean="0"/>
              <a:t>4/23/2010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E9DC16-914E-412C-8DD9-2BD7D8FFA2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2EA867-148F-4085-ABD4-2AD9C1832D97}" type="datetimeFigureOut">
              <a:rPr lang="en-US" smtClean="0"/>
              <a:t>4/23/2010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E9DC16-914E-412C-8DD9-2BD7D8FFA2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62EA867-148F-4085-ABD4-2AD9C1832D97}" type="datetimeFigureOut">
              <a:rPr lang="en-US" smtClean="0"/>
              <a:t>4/23/2010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E9DC16-914E-412C-8DD9-2BD7D8FFA2A8}"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xmlns:mc="http://schemas.openxmlformats.org/markup-compatibility/2006" xmlns:a14="http://schemas.microsoft.com/office/drawing/2010/main" val="000000" mc:Ignorable=""/>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xmlns:mc="http://schemas.openxmlformats.org/markup-compatibility/2006" xmlns:a14="http://schemas.microsoft.com/office/drawing/2010/main" val="000000" mc:Ignorable=""/>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xmlns:mc="http://schemas.openxmlformats.org/markup-compatibility/2006" xmlns:a14="http://schemas.microsoft.com/office/drawing/2010/main" val="000000" mc:Ignorable=""/>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xmlns:mc="http://schemas.openxmlformats.org/markup-compatibility/2006" xmlns:a14="http://schemas.microsoft.com/office/drawing/2010/main" val="000000" mc:Ignorable=""/>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xmlns:mc="http://schemas.openxmlformats.org/markup-compatibility/2006" xmlns:a14="http://schemas.microsoft.com/office/drawing/2010/main" val="000000" mc:Ignorable=""/>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62EA867-148F-4085-ABD4-2AD9C1832D97}" type="datetimeFigureOut">
              <a:rPr lang="en-US" smtClean="0"/>
              <a:t>4/23/2010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AE9DC16-914E-412C-8DD9-2BD7D8FFA2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62EA867-148F-4085-ABD4-2AD9C1832D97}" type="datetimeFigureOut">
              <a:rPr lang="en-US" smtClean="0"/>
              <a:t>4/23/2010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AE9DC16-914E-412C-8DD9-2BD7D8FFA2A8}"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62EA867-148F-4085-ABD4-2AD9C1832D97}" type="datetimeFigureOut">
              <a:rPr lang="en-US" smtClean="0"/>
              <a:t>4/23/2010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AE9DC16-914E-412C-8DD9-2BD7D8FFA2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62EA867-148F-4085-ABD4-2AD9C1832D97}" type="datetimeFigureOut">
              <a:rPr lang="en-US" smtClean="0"/>
              <a:t>4/23/2010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AE9DC16-914E-412C-8DD9-2BD7D8FFA2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62EA867-148F-4085-ABD4-2AD9C1832D97}" type="datetimeFigureOut">
              <a:rPr lang="en-US" smtClean="0"/>
              <a:t>4/23/2010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AE9DC16-914E-412C-8DD9-2BD7D8FFA2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xmlns:mc="http://schemas.openxmlformats.org/markup-compatibility/2006" xmlns:a14="http://schemas.microsoft.com/office/drawing/2010/main" val="000000" mc:Ignorable="">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xmlns:mc="http://schemas.openxmlformats.org/markup-compatibility/2006" xmlns:a14="http://schemas.microsoft.com/office/drawing/2010/main" val="FFFFFF" mc:Ignorable="">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xmlns:mc="http://schemas.openxmlformats.org/markup-compatibility/2006" xmlns:a14="http://schemas.microsoft.com/office/drawing/2010/main" val="FFFFFF" mc:Ignorable="">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xmlns:mc="http://schemas.openxmlformats.org/markup-compatibility/2006" xmlns:a14="http://schemas.microsoft.com/office/drawing/2010/main" val="FFFFFF" mc:Ignorable="">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xmlns:mc="http://schemas.openxmlformats.org/markup-compatibility/2006" xmlns:a14="http://schemas.microsoft.com/office/drawing/2010/main" val="FFFFFF" mc:Ignorable="">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xmlns:mc="http://schemas.openxmlformats.org/markup-compatibility/2006" xmlns:a14="http://schemas.microsoft.com/office/drawing/2010/main" val="FFFFFF" mc:Ignorable=""/>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xmlns:mc="http://schemas.openxmlformats.org/markup-compatibility/2006" xmlns:a14="http://schemas.microsoft.com/office/drawing/2010/main" val="FFFFFF" mc:Ignorable="">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xmlns:mc="http://schemas.openxmlformats.org/markup-compatibility/2006" xmlns:a14="http://schemas.microsoft.com/office/drawing/2010/main" val="FFFFFF" mc:Ignorable="">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xmlns:mc="http://schemas.openxmlformats.org/markup-compatibility/2006" xmlns:a14="http://schemas.microsoft.com/office/drawing/2010/main" val="FFFFFF" mc:Ignorable="">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xmlns:mc="http://schemas.openxmlformats.org/markup-compatibility/2006" xmlns:a14="http://schemas.microsoft.com/office/drawing/2010/main" val="FFFFFF" mc:Ignorable="">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xmlns:mc="http://schemas.openxmlformats.org/markup-compatibility/2006" xmlns:a14="http://schemas.microsoft.com/office/drawing/2010/main" val="FFFFFF" mc:Ignorable="">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xmlns:mc="http://schemas.openxmlformats.org/markup-compatibility/2006" xmlns:a14="http://schemas.microsoft.com/office/drawing/2010/main" val="FFFFFF" mc:Ignorable="">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62EA867-148F-4085-ABD4-2AD9C1832D97}" type="datetimeFigureOut">
              <a:rPr lang="en-US" smtClean="0"/>
              <a:t>4/23/2010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EAE9DC16-914E-412C-8DD9-2BD7D8FFA2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xmlns:mc="http://schemas.openxmlformats.org/markup-compatibility/2006" xmlns:a14="http://schemas.microsoft.com/office/drawing/2010/main" val="FFFFFF" mc:Ignorable="">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xmlns:mc="http://schemas.openxmlformats.org/markup-compatibility/2006" xmlns:a14="http://schemas.microsoft.com/office/drawing/2010/main" val="000000" mc:Ignorable="">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xmlns:mc="http://schemas.openxmlformats.org/markup-compatibility/2006" xmlns:a14="http://schemas.microsoft.com/office/drawing/2010/main" val="000000" mc:Ignorable="">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xmlns:mc="http://schemas.openxmlformats.org/markup-compatibility/2006" xmlns:a14="http://schemas.microsoft.com/office/drawing/2010/main" val="000000" mc:Ignorable="">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xmlns:mc="http://schemas.openxmlformats.org/markup-compatibility/2006" xmlns:a14="http://schemas.microsoft.com/office/drawing/2010/main" val="000000" mc:Ignorable="">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62EA867-148F-4085-ABD4-2AD9C1832D97}" type="datetimeFigureOut">
              <a:rPr lang="en-US" smtClean="0"/>
              <a:t>4/23/2010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AE9DC16-914E-412C-8DD9-2BD7D8FFA2A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n.linkedin.com/in/akashkava" TargetMode="External"/><Relationship Id="rId2" Type="http://schemas.openxmlformats.org/officeDocument/2006/relationships/hyperlink" Target="http://akashkava.com/blog" TargetMode="External"/><Relationship Id="rId1" Type="http://schemas.openxmlformats.org/officeDocument/2006/relationships/slideLayout" Target="../slideLayouts/slideLayout2.xml"/><Relationship Id="rId4" Type="http://schemas.openxmlformats.org/officeDocument/2006/relationships/hyperlink" Target="http://uiatoms.neurospeec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UI Delegation Pattern</a:t>
            </a:r>
            <a:endParaRPr lang="en-US" dirty="0"/>
          </a:p>
        </p:txBody>
      </p:sp>
      <p:sp>
        <p:nvSpPr>
          <p:cNvPr id="3" name="Subtitle 2"/>
          <p:cNvSpPr>
            <a:spLocks noGrp="1"/>
          </p:cNvSpPr>
          <p:nvPr>
            <p:ph type="subTitle" idx="1"/>
          </p:nvPr>
        </p:nvSpPr>
        <p:spPr/>
        <p:txBody>
          <a:bodyPr>
            <a:normAutofit/>
          </a:bodyPr>
          <a:lstStyle/>
          <a:p>
            <a:r>
              <a:rPr lang="en-US" dirty="0" smtClean="0"/>
              <a:t>For Data Controls in </a:t>
            </a:r>
          </a:p>
          <a:p>
            <a:r>
              <a:rPr lang="en-US" dirty="0" smtClean="0"/>
              <a:t>WPF &amp; Silverlight</a:t>
            </a:r>
            <a:endParaRPr lang="en-US" dirty="0"/>
          </a:p>
        </p:txBody>
      </p:sp>
    </p:spTree>
    <p:extLst>
      <p:ext uri="{BB962C8B-B14F-4D97-AF65-F5344CB8AC3E}">
        <p14:creationId xmlns:p14="http://schemas.microsoft.com/office/powerpoint/2010/main" val="2092448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err="1" smtClean="0"/>
              <a:t>Akash</a:t>
            </a:r>
            <a:r>
              <a:rPr lang="en-US" dirty="0" smtClean="0"/>
              <a:t> Kava’s Blog</a:t>
            </a:r>
            <a:br>
              <a:rPr lang="en-US" dirty="0" smtClean="0"/>
            </a:br>
            <a:r>
              <a:rPr lang="en-US" dirty="0" smtClean="0">
                <a:hlinkClick r:id="rId2"/>
              </a:rPr>
              <a:t>http://akashkava.com/blog</a:t>
            </a:r>
            <a:r>
              <a:rPr lang="en-US" dirty="0" smtClean="0"/>
              <a:t> </a:t>
            </a:r>
          </a:p>
          <a:p>
            <a:r>
              <a:rPr lang="en-US" dirty="0" smtClean="0"/>
              <a:t>LinkedIn Profile</a:t>
            </a:r>
            <a:r>
              <a:rPr lang="en-US" dirty="0"/>
              <a:t/>
            </a:r>
            <a:br>
              <a:rPr lang="en-US" dirty="0"/>
            </a:br>
            <a:r>
              <a:rPr lang="en-US" dirty="0">
                <a:hlinkClick r:id="rId3"/>
              </a:rPr>
              <a:t>http://</a:t>
            </a:r>
            <a:r>
              <a:rPr lang="en-US" dirty="0" smtClean="0">
                <a:hlinkClick r:id="rId3"/>
              </a:rPr>
              <a:t>in.linkedin.com/in/akashkava</a:t>
            </a:r>
            <a:r>
              <a:rPr lang="en-US" dirty="0" smtClean="0"/>
              <a:t> </a:t>
            </a:r>
          </a:p>
          <a:p>
            <a:r>
              <a:rPr lang="en-US" dirty="0" smtClean="0"/>
              <a:t>NeuroSpeech UI Atoms &amp; Research</a:t>
            </a:r>
            <a:br>
              <a:rPr lang="en-US" dirty="0" smtClean="0"/>
            </a:br>
            <a:r>
              <a:rPr lang="en-US" dirty="0" smtClean="0">
                <a:hlinkClick r:id="rId4"/>
              </a:rPr>
              <a:t>http://uiatoms.neurospeech.com</a:t>
            </a:r>
            <a:r>
              <a:rPr lang="en-US" dirty="0" smtClean="0"/>
              <a:t> </a:t>
            </a:r>
            <a:endParaRPr lang="en-US" dirty="0"/>
          </a:p>
        </p:txBody>
      </p:sp>
    </p:spTree>
    <p:extLst>
      <p:ext uri="{BB962C8B-B14F-4D97-AF65-F5344CB8AC3E}">
        <p14:creationId xmlns:p14="http://schemas.microsoft.com/office/powerpoint/2010/main" val="47085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Delegation Pattern 1.0</a:t>
            </a:r>
            <a:endParaRPr lang="en-US" dirty="0"/>
          </a:p>
        </p:txBody>
      </p:sp>
      <p:sp>
        <p:nvSpPr>
          <p:cNvPr id="3" name="Content Placeholder 2"/>
          <p:cNvSpPr>
            <a:spLocks noGrp="1"/>
          </p:cNvSpPr>
          <p:nvPr>
            <p:ph idx="1"/>
          </p:nvPr>
        </p:nvSpPr>
        <p:spPr/>
        <p:txBody>
          <a:bodyPr/>
          <a:lstStyle/>
          <a:p>
            <a:r>
              <a:rPr lang="en-US" dirty="0" smtClean="0"/>
              <a:t>Initial Rough Draft – 1.0</a:t>
            </a:r>
          </a:p>
          <a:p>
            <a:r>
              <a:rPr lang="en-US" dirty="0" smtClean="0"/>
              <a:t>Identify Problems (Markup Noise) with UI Markups</a:t>
            </a:r>
          </a:p>
          <a:p>
            <a:r>
              <a:rPr lang="en-US" dirty="0" smtClean="0"/>
              <a:t>Reduce Markup Noise</a:t>
            </a:r>
          </a:p>
          <a:p>
            <a:r>
              <a:rPr lang="en-US" dirty="0" smtClean="0"/>
              <a:t>Reduce </a:t>
            </a:r>
            <a:r>
              <a:rPr lang="en-US" dirty="0" smtClean="0"/>
              <a:t>Markup Lines </a:t>
            </a:r>
            <a:r>
              <a:rPr lang="en-US" dirty="0" smtClean="0"/>
              <a:t>of Code</a:t>
            </a:r>
          </a:p>
          <a:p>
            <a:r>
              <a:rPr lang="en-US" dirty="0" smtClean="0"/>
              <a:t>Delegate UI Attributes to Custom Control</a:t>
            </a:r>
          </a:p>
          <a:p>
            <a:r>
              <a:rPr lang="en-US" dirty="0" smtClean="0"/>
              <a:t>Naming Convention</a:t>
            </a:r>
            <a:endParaRPr lang="en-US" dirty="0"/>
          </a:p>
        </p:txBody>
      </p:sp>
    </p:spTree>
    <p:extLst>
      <p:ext uri="{BB962C8B-B14F-4D97-AF65-F5344CB8AC3E}">
        <p14:creationId xmlns:p14="http://schemas.microsoft.com/office/powerpoint/2010/main" val="109315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UI Markup vs. Editor Files</a:t>
            </a:r>
            <a:endParaRPr lang="en-US" dirty="0"/>
          </a:p>
        </p:txBody>
      </p:sp>
      <p:sp>
        <p:nvSpPr>
          <p:cNvPr id="7" name="Text Placeholder 6"/>
          <p:cNvSpPr>
            <a:spLocks noGrp="1"/>
          </p:cNvSpPr>
          <p:nvPr>
            <p:ph type="body" idx="1"/>
          </p:nvPr>
        </p:nvSpPr>
        <p:spPr/>
        <p:txBody>
          <a:bodyPr/>
          <a:lstStyle/>
          <a:p>
            <a:r>
              <a:rPr lang="en-US" dirty="0" smtClean="0"/>
              <a:t>UI Markup</a:t>
            </a:r>
            <a:endParaRPr lang="en-US" dirty="0"/>
          </a:p>
        </p:txBody>
      </p:sp>
      <p:sp>
        <p:nvSpPr>
          <p:cNvPr id="9" name="Text Placeholder 8"/>
          <p:cNvSpPr>
            <a:spLocks noGrp="1"/>
          </p:cNvSpPr>
          <p:nvPr>
            <p:ph type="body" sz="half" idx="3"/>
          </p:nvPr>
        </p:nvSpPr>
        <p:spPr/>
        <p:txBody>
          <a:bodyPr/>
          <a:lstStyle/>
          <a:p>
            <a:r>
              <a:rPr lang="en-US" dirty="0" smtClean="0"/>
              <a:t>Editor Files</a:t>
            </a:r>
            <a:endParaRPr lang="en-US" dirty="0"/>
          </a:p>
        </p:txBody>
      </p:sp>
      <p:sp>
        <p:nvSpPr>
          <p:cNvPr id="8" name="Content Placeholder 7"/>
          <p:cNvSpPr>
            <a:spLocks noGrp="1"/>
          </p:cNvSpPr>
          <p:nvPr>
            <p:ph sz="quarter" idx="2"/>
          </p:nvPr>
        </p:nvSpPr>
        <p:spPr/>
        <p:txBody>
          <a:bodyPr>
            <a:normAutofit/>
          </a:bodyPr>
          <a:lstStyle/>
          <a:p>
            <a:r>
              <a:rPr lang="en-US" dirty="0" smtClean="0"/>
              <a:t>Adheres to Open Standard</a:t>
            </a:r>
          </a:p>
          <a:p>
            <a:r>
              <a:rPr lang="en-US" dirty="0" smtClean="0"/>
              <a:t>Easy to read</a:t>
            </a:r>
          </a:p>
          <a:p>
            <a:r>
              <a:rPr lang="en-US" dirty="0" smtClean="0"/>
              <a:t>Can work without Editor</a:t>
            </a:r>
          </a:p>
          <a:p>
            <a:r>
              <a:rPr lang="en-US" dirty="0" smtClean="0">
                <a:solidFill>
                  <a:srgbClr xmlns:mc="http://schemas.openxmlformats.org/markup-compatibility/2006" xmlns:a14="http://schemas.microsoft.com/office/drawing/2010/main" val="FF0000" mc:Ignorable=""/>
                </a:solidFill>
              </a:rPr>
              <a:t>Less control over quality of Markup</a:t>
            </a:r>
          </a:p>
          <a:p>
            <a:r>
              <a:rPr lang="en-US" dirty="0" smtClean="0">
                <a:solidFill>
                  <a:srgbClr xmlns:mc="http://schemas.openxmlformats.org/markup-compatibility/2006" xmlns:a14="http://schemas.microsoft.com/office/drawing/2010/main" val="FF0000" mc:Ignorable=""/>
                </a:solidFill>
              </a:rPr>
              <a:t>Editor can fail on badly written markup</a:t>
            </a:r>
          </a:p>
          <a:p>
            <a:r>
              <a:rPr lang="en-US" dirty="0" smtClean="0">
                <a:solidFill>
                  <a:srgbClr xmlns:mc="http://schemas.openxmlformats.org/markup-compatibility/2006" xmlns:a14="http://schemas.microsoft.com/office/drawing/2010/main" val="FF0000" mc:Ignorable=""/>
                </a:solidFill>
              </a:rPr>
              <a:t>Leads to Markup Junk (Markup Noise).</a:t>
            </a:r>
            <a:endParaRPr lang="en-US" dirty="0">
              <a:solidFill>
                <a:srgbClr xmlns:mc="http://schemas.openxmlformats.org/markup-compatibility/2006" xmlns:a14="http://schemas.microsoft.com/office/drawing/2010/main" val="FF0000" mc:Ignorable=""/>
              </a:solidFill>
            </a:endParaRPr>
          </a:p>
        </p:txBody>
      </p:sp>
      <p:sp>
        <p:nvSpPr>
          <p:cNvPr id="10" name="Content Placeholder 9"/>
          <p:cNvSpPr>
            <a:spLocks noGrp="1"/>
          </p:cNvSpPr>
          <p:nvPr>
            <p:ph sz="quarter" idx="4"/>
          </p:nvPr>
        </p:nvSpPr>
        <p:spPr/>
        <p:txBody>
          <a:bodyPr>
            <a:normAutofit fontScale="92500"/>
          </a:bodyPr>
          <a:lstStyle/>
          <a:p>
            <a:r>
              <a:rPr lang="en-US" dirty="0" smtClean="0">
                <a:solidFill>
                  <a:srgbClr xmlns:mc="http://schemas.openxmlformats.org/markup-compatibility/2006" xmlns:a14="http://schemas.microsoft.com/office/drawing/2010/main" val="FF0000" mc:Ignorable=""/>
                </a:solidFill>
              </a:rPr>
              <a:t>Proprietary file format or generated code</a:t>
            </a:r>
          </a:p>
          <a:p>
            <a:r>
              <a:rPr lang="en-US" dirty="0" smtClean="0">
                <a:solidFill>
                  <a:srgbClr xmlns:mc="http://schemas.openxmlformats.org/markup-compatibility/2006" xmlns:a14="http://schemas.microsoft.com/office/drawing/2010/main" val="FF0000" mc:Ignorable=""/>
                </a:solidFill>
              </a:rPr>
              <a:t>Difficult to read</a:t>
            </a:r>
          </a:p>
          <a:p>
            <a:r>
              <a:rPr lang="en-US" dirty="0" smtClean="0">
                <a:solidFill>
                  <a:srgbClr xmlns:mc="http://schemas.openxmlformats.org/markup-compatibility/2006" xmlns:a14="http://schemas.microsoft.com/office/drawing/2010/main" val="FF0000" mc:Ignorable=""/>
                </a:solidFill>
              </a:rPr>
              <a:t>Can be difficult to work without Editor</a:t>
            </a:r>
          </a:p>
          <a:p>
            <a:r>
              <a:rPr lang="en-US" dirty="0" smtClean="0"/>
              <a:t>More control over generated code</a:t>
            </a:r>
          </a:p>
          <a:p>
            <a:r>
              <a:rPr lang="en-US" dirty="0" smtClean="0"/>
              <a:t>Editor does not fail on generated code</a:t>
            </a:r>
          </a:p>
          <a:p>
            <a:r>
              <a:rPr lang="en-US" dirty="0" smtClean="0"/>
              <a:t>Leads to Editor Dependency</a:t>
            </a:r>
            <a:endParaRPr lang="en-US" dirty="0"/>
          </a:p>
        </p:txBody>
      </p:sp>
    </p:spTree>
    <p:extLst>
      <p:ext uri="{BB962C8B-B14F-4D97-AF65-F5344CB8AC3E}">
        <p14:creationId xmlns:p14="http://schemas.microsoft.com/office/powerpoint/2010/main" val="288992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Markup Noise (Markup Junk)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Too many Visual Elements defined in one file leading to long lines in one file.</a:t>
            </a:r>
            <a:endParaRPr lang="en-US" dirty="0" smtClean="0"/>
          </a:p>
          <a:p>
            <a:r>
              <a:rPr lang="en-US" dirty="0"/>
              <a:t>Too many inline attribute declaration is Markup Noise</a:t>
            </a:r>
            <a:r>
              <a:rPr lang="en-US" dirty="0" smtClean="0"/>
              <a:t>. </a:t>
            </a:r>
            <a:endParaRPr lang="en-US" dirty="0" smtClean="0"/>
          </a:p>
          <a:p>
            <a:r>
              <a:rPr lang="en-US" dirty="0" smtClean="0"/>
              <a:t>More time spent on text search within the markup.</a:t>
            </a:r>
            <a:endParaRPr lang="en-US" dirty="0"/>
          </a:p>
          <a:p>
            <a:r>
              <a:rPr lang="en-US" dirty="0" smtClean="0"/>
              <a:t>Difficult to visualize markups, and multiple similar element can lead to mistakes.</a:t>
            </a:r>
            <a:endParaRPr lang="en-US" dirty="0" smtClean="0"/>
          </a:p>
          <a:p>
            <a:r>
              <a:rPr lang="en-US" dirty="0" smtClean="0"/>
              <a:t>Slowly </a:t>
            </a:r>
            <a:r>
              <a:rPr lang="en-US" dirty="0"/>
              <a:t>the markup becomes junk to maintain.</a:t>
            </a:r>
          </a:p>
          <a:p>
            <a:r>
              <a:rPr lang="en-US" dirty="0"/>
              <a:t>UI Designers become extremely slow to load and edit markups.</a:t>
            </a:r>
          </a:p>
        </p:txBody>
      </p:sp>
    </p:spTree>
    <p:extLst>
      <p:ext uri="{BB962C8B-B14F-4D97-AF65-F5344CB8AC3E}">
        <p14:creationId xmlns:p14="http://schemas.microsoft.com/office/powerpoint/2010/main" val="237192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reduce Markup Noise?</a:t>
            </a:r>
            <a:endParaRPr lang="en-US" dirty="0"/>
          </a:p>
        </p:txBody>
      </p:sp>
      <p:sp>
        <p:nvSpPr>
          <p:cNvPr id="3" name="Content Placeholder 2"/>
          <p:cNvSpPr>
            <a:spLocks noGrp="1"/>
          </p:cNvSpPr>
          <p:nvPr>
            <p:ph idx="1"/>
          </p:nvPr>
        </p:nvSpPr>
        <p:spPr/>
        <p:txBody>
          <a:bodyPr>
            <a:normAutofit lnSpcReduction="10000"/>
          </a:bodyPr>
          <a:lstStyle/>
          <a:p>
            <a:r>
              <a:rPr lang="en-US" dirty="0" smtClean="0"/>
              <a:t>Appearance Delegation:</a:t>
            </a:r>
          </a:p>
          <a:p>
            <a:pPr lvl="1"/>
            <a:r>
              <a:rPr lang="en-US" dirty="0" smtClean="0"/>
              <a:t>Delegate </a:t>
            </a:r>
            <a:r>
              <a:rPr lang="en-US" dirty="0" smtClean="0"/>
              <a:t>visual appearance to “Style” or “Themes” to clean up markup.</a:t>
            </a:r>
          </a:p>
          <a:p>
            <a:pPr lvl="1"/>
            <a:r>
              <a:rPr lang="en-US" dirty="0" smtClean="0"/>
              <a:t>User Control, Window, Page all these markup containers should not have any visual appearance attributes.</a:t>
            </a:r>
          </a:p>
          <a:p>
            <a:r>
              <a:rPr lang="en-US" dirty="0" smtClean="0"/>
              <a:t>Business Logic Delegation:</a:t>
            </a:r>
            <a:endParaRPr lang="en-US" dirty="0" smtClean="0"/>
          </a:p>
          <a:p>
            <a:pPr lvl="1"/>
            <a:r>
              <a:rPr lang="en-US" dirty="0" smtClean="0"/>
              <a:t>Don’t </a:t>
            </a:r>
            <a:r>
              <a:rPr lang="en-US" dirty="0" smtClean="0"/>
              <a:t>load </a:t>
            </a:r>
            <a:r>
              <a:rPr lang="en-US" dirty="0" smtClean="0"/>
              <a:t>“Static Data Lists (Country List, Language List, etc.)” (Drop Downs) in the markup.</a:t>
            </a:r>
            <a:endParaRPr lang="en-US" dirty="0" smtClean="0"/>
          </a:p>
          <a:p>
            <a:pPr lvl="1"/>
            <a:r>
              <a:rPr lang="en-US" dirty="0" smtClean="0"/>
              <a:t>Create custom controls / user controls for Data Controls (Combo Box, List Box)</a:t>
            </a:r>
          </a:p>
        </p:txBody>
      </p:sp>
    </p:spTree>
    <p:extLst>
      <p:ext uri="{BB962C8B-B14F-4D97-AF65-F5344CB8AC3E}">
        <p14:creationId xmlns:p14="http://schemas.microsoft.com/office/powerpoint/2010/main" val="4026981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Markup Example</a:t>
            </a:r>
            <a:endParaRPr lang="en-US" dirty="0"/>
          </a:p>
        </p:txBody>
      </p:sp>
      <p:sp>
        <p:nvSpPr>
          <p:cNvPr id="4" name="Content Placeholder 3"/>
          <p:cNvSpPr>
            <a:spLocks noGrp="1"/>
          </p:cNvSpPr>
          <p:nvPr>
            <p:ph idx="1"/>
          </p:nvPr>
        </p:nvSpPr>
        <p:spPr>
          <a:xfrm>
            <a:off x="914400" y="1783560"/>
            <a:ext cx="4191000" cy="4572000"/>
          </a:xfrm>
        </p:spPr>
        <p:txBody>
          <a:bodyPr>
            <a:normAutofit fontScale="77500" lnSpcReduction="20000"/>
          </a:bodyPr>
          <a:lstStyle/>
          <a:p>
            <a:r>
              <a:rPr lang="en-US" dirty="0" smtClean="0"/>
              <a:t>First Combo Box loads country, the country xml resource is only specific to one combo box.</a:t>
            </a:r>
          </a:p>
          <a:p>
            <a:r>
              <a:rPr lang="en-US" dirty="0" smtClean="0"/>
              <a:t>Second combo box loads inline drop down items for gender.</a:t>
            </a:r>
          </a:p>
          <a:p>
            <a:r>
              <a:rPr lang="en-US" dirty="0" smtClean="0"/>
              <a:t>This way if you have more then 20 items, the page becomes junk to manage.</a:t>
            </a:r>
          </a:p>
          <a:p>
            <a:r>
              <a:rPr lang="en-US" dirty="0" smtClean="0"/>
              <a:t>The Window/Page file is a </a:t>
            </a:r>
            <a:r>
              <a:rPr lang="en-US" b="1" dirty="0" smtClean="0"/>
              <a:t>“Connection Container”</a:t>
            </a:r>
            <a:r>
              <a:rPr lang="en-US" dirty="0" smtClean="0"/>
              <a:t> where only interdependent properties should be accessed/modified . </a:t>
            </a:r>
            <a:endParaRPr lang="en-US" dirty="0"/>
          </a:p>
        </p:txBody>
      </p:sp>
      <p:pic>
        <p:nvPicPr>
          <p:cNvPr id="6" name="Content Placeholder 5"/>
          <p:cNvPicPr preferRelativeResize="0">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4953000" y="1981200"/>
            <a:ext cx="3906837" cy="3810000"/>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Tree>
    <p:extLst>
      <p:ext uri="{BB962C8B-B14F-4D97-AF65-F5344CB8AC3E}">
        <p14:creationId xmlns:p14="http://schemas.microsoft.com/office/powerpoint/2010/main" val="314371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Custom Control For Countries</a:t>
            </a:r>
            <a:endParaRPr lang="en-US" dirty="0"/>
          </a:p>
        </p:txBody>
      </p:sp>
      <p:sp>
        <p:nvSpPr>
          <p:cNvPr id="3" name="Content Placeholder 2"/>
          <p:cNvSpPr>
            <a:spLocks noGrp="1"/>
          </p:cNvSpPr>
          <p:nvPr>
            <p:ph idx="1"/>
          </p:nvPr>
        </p:nvSpPr>
        <p:spPr>
          <a:xfrm>
            <a:off x="914400" y="1783560"/>
            <a:ext cx="4114800" cy="4572000"/>
          </a:xfrm>
        </p:spPr>
        <p:txBody>
          <a:bodyPr>
            <a:normAutofit lnSpcReduction="10000"/>
          </a:bodyPr>
          <a:lstStyle/>
          <a:p>
            <a:r>
              <a:rPr lang="en-US" dirty="0" smtClean="0"/>
              <a:t>Create Custom Control “CountryComboBox”</a:t>
            </a:r>
          </a:p>
          <a:p>
            <a:r>
              <a:rPr lang="en-US" dirty="0" smtClean="0"/>
              <a:t>Move Xml into Resources</a:t>
            </a:r>
          </a:p>
          <a:p>
            <a:r>
              <a:rPr lang="en-US" dirty="0" smtClean="0"/>
              <a:t>In the constructor of control, set the binding to load Xml</a:t>
            </a:r>
          </a:p>
          <a:p>
            <a:r>
              <a:rPr lang="en-US" dirty="0" smtClean="0"/>
              <a:t>Your markup looks like this.</a:t>
            </a:r>
          </a:p>
        </p:txBody>
      </p:sp>
      <p:pic>
        <p:nvPicPr>
          <p:cNvPr id="7" name="Content Placeholder 6"/>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5333999" y="3886200"/>
            <a:ext cx="3014505" cy="1905000"/>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413202"/>
            <a:ext cx="2971800" cy="2052942"/>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Tree>
    <p:extLst>
      <p:ext uri="{BB962C8B-B14F-4D97-AF65-F5344CB8AC3E}">
        <p14:creationId xmlns:p14="http://schemas.microsoft.com/office/powerpoint/2010/main" val="57837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Control For Gender</a:t>
            </a:r>
            <a:endParaRPr lang="en-US" dirty="0"/>
          </a:p>
        </p:txBody>
      </p:sp>
      <p:sp>
        <p:nvSpPr>
          <p:cNvPr id="3" name="Content Placeholder 2"/>
          <p:cNvSpPr>
            <a:spLocks noGrp="1"/>
          </p:cNvSpPr>
          <p:nvPr>
            <p:ph idx="1"/>
          </p:nvPr>
        </p:nvSpPr>
        <p:spPr>
          <a:xfrm>
            <a:off x="914400" y="1783560"/>
            <a:ext cx="4495800" cy="2407440"/>
          </a:xfrm>
        </p:spPr>
        <p:txBody>
          <a:bodyPr>
            <a:normAutofit fontScale="77500" lnSpcReduction="20000"/>
          </a:bodyPr>
          <a:lstStyle/>
          <a:p>
            <a:r>
              <a:rPr lang="en-US" dirty="0" smtClean="0"/>
              <a:t>Create Custom Control “GenderComboBox”</a:t>
            </a:r>
          </a:p>
          <a:p>
            <a:r>
              <a:rPr lang="en-US" dirty="0" smtClean="0"/>
              <a:t>Load String Array in the Constructor</a:t>
            </a:r>
          </a:p>
          <a:p>
            <a:r>
              <a:rPr lang="en-US" dirty="0" smtClean="0"/>
              <a:t>And the final markup is shown below.</a:t>
            </a:r>
          </a:p>
          <a:p>
            <a:r>
              <a:rPr lang="en-US" dirty="0" smtClean="0"/>
              <a:t>Now we have 3 files.</a:t>
            </a:r>
            <a:endParaRPr lang="en-US" dirty="0"/>
          </a:p>
        </p:txBody>
      </p:sp>
      <p:pic>
        <p:nvPicPr>
          <p:cNvPr id="5" name="Content Placeholder 4"/>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5334000" y="1752600"/>
            <a:ext cx="2752725" cy="1752600"/>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648200"/>
            <a:ext cx="2343477" cy="1438476"/>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822523"/>
            <a:ext cx="3124199" cy="2158221"/>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Tree>
    <p:extLst>
      <p:ext uri="{BB962C8B-B14F-4D97-AF65-F5344CB8AC3E}">
        <p14:creationId xmlns:p14="http://schemas.microsoft.com/office/powerpoint/2010/main" val="117069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Boundaries</a:t>
            </a:r>
            <a:endParaRPr lang="en-US" dirty="0"/>
          </a:p>
        </p:txBody>
      </p:sp>
      <p:sp>
        <p:nvSpPr>
          <p:cNvPr id="5" name="Content Placeholder 4"/>
          <p:cNvSpPr>
            <a:spLocks noGrp="1"/>
          </p:cNvSpPr>
          <p:nvPr>
            <p:ph idx="1"/>
          </p:nvPr>
        </p:nvSpPr>
        <p:spPr/>
        <p:txBody>
          <a:bodyPr>
            <a:normAutofit fontScale="92500"/>
          </a:bodyPr>
          <a:lstStyle/>
          <a:p>
            <a:r>
              <a:rPr lang="en-US" dirty="0" smtClean="0"/>
              <a:t>The Connection Container (Window/Page) should only have interdependent Declarations.</a:t>
            </a:r>
          </a:p>
          <a:p>
            <a:r>
              <a:rPr lang="en-US" dirty="0" smtClean="0"/>
              <a:t>List of countries has nothing to do with Gender, neither Gender list has anything to do with Country List. Both list should not be present or even accessible in the Connection Container.</a:t>
            </a:r>
          </a:p>
          <a:p>
            <a:r>
              <a:rPr lang="en-US" dirty="0" smtClean="0"/>
              <a:t>This increases reusability.</a:t>
            </a:r>
          </a:p>
          <a:p>
            <a:r>
              <a:rPr lang="en-US" dirty="0" smtClean="0"/>
              <a:t>This increases target focus while troubleshooting.</a:t>
            </a:r>
          </a:p>
          <a:p>
            <a:pPr marL="0" indent="0">
              <a:buNone/>
            </a:pPr>
            <a:endParaRPr lang="en-US" dirty="0"/>
          </a:p>
        </p:txBody>
      </p:sp>
    </p:spTree>
    <p:extLst>
      <p:ext uri="{BB962C8B-B14F-4D97-AF65-F5344CB8AC3E}">
        <p14:creationId xmlns:p14="http://schemas.microsoft.com/office/powerpoint/2010/main" val="1666278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xmlns:mc="http://schemas.openxmlformats.org/markup-compatibility/2006" xmlns:a14="http://schemas.microsoft.com/office/drawing/2010/main" val="4E5B6F" mc:Ignorable=""/>
      </a:dk2>
      <a:lt2>
        <a:srgbClr xmlns:mc="http://schemas.openxmlformats.org/markup-compatibility/2006" xmlns:a14="http://schemas.microsoft.com/office/drawing/2010/main" val="D6ECFF" mc:Ignorable=""/>
      </a:lt2>
      <a:accent1>
        <a:srgbClr xmlns:mc="http://schemas.openxmlformats.org/markup-compatibility/2006" xmlns:a14="http://schemas.microsoft.com/office/drawing/2010/main" val="7FD13B" mc:Ignorable=""/>
      </a:accent1>
      <a:accent2>
        <a:srgbClr xmlns:mc="http://schemas.openxmlformats.org/markup-compatibility/2006" xmlns:a14="http://schemas.microsoft.com/office/drawing/2010/main" val="EA157A" mc:Ignorable=""/>
      </a:accent2>
      <a:accent3>
        <a:srgbClr xmlns:mc="http://schemas.openxmlformats.org/markup-compatibility/2006" xmlns:a14="http://schemas.microsoft.com/office/drawing/2010/main" val="FEB80A" mc:Ignorable=""/>
      </a:accent3>
      <a:accent4>
        <a:srgbClr xmlns:mc="http://schemas.openxmlformats.org/markup-compatibility/2006" xmlns:a14="http://schemas.microsoft.com/office/drawing/2010/main" val="00ADDC" mc:Ignorable=""/>
      </a:accent4>
      <a:accent5>
        <a:srgbClr xmlns:mc="http://schemas.openxmlformats.org/markup-compatibility/2006" xmlns:a14="http://schemas.microsoft.com/office/drawing/2010/main" val="738AC8" mc:Ignorable=""/>
      </a:accent5>
      <a:accent6>
        <a:srgbClr xmlns:mc="http://schemas.openxmlformats.org/markup-compatibility/2006" xmlns:a14="http://schemas.microsoft.com/office/drawing/2010/main" val="1AB39F" mc:Ignorable=""/>
      </a:accent6>
      <a:hlink>
        <a:srgbClr xmlns:mc="http://schemas.openxmlformats.org/markup-compatibility/2006" xmlns:a14="http://schemas.microsoft.com/office/drawing/2010/main" val="EB8803" mc:Ignorable=""/>
      </a:hlink>
      <a:folHlink>
        <a:srgbClr xmlns:mc="http://schemas.openxmlformats.org/markup-compatibility/2006" xmlns:a14="http://schemas.microsoft.com/office/drawing/2010/main" val="5F7791" mc:Ignorable=""/>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472</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vt:lpstr>
      <vt:lpstr>UI Delegation Pattern</vt:lpstr>
      <vt:lpstr>UI Delegation Pattern 1.0</vt:lpstr>
      <vt:lpstr>UI Markup vs. Editor Files</vt:lpstr>
      <vt:lpstr>Markup Noise (Markup Junk)</vt:lpstr>
      <vt:lpstr>How to reduce Markup Noise?</vt:lpstr>
      <vt:lpstr>Bad Markup Example</vt:lpstr>
      <vt:lpstr>Custom Control For Countries</vt:lpstr>
      <vt:lpstr>Custom Control For Gender</vt:lpstr>
      <vt:lpstr>Lets Make Boundaries</vt:lpstr>
      <vt:lpstr>Thank you</vt:lpstr>
    </vt:vector>
  </TitlesOfParts>
  <Company>NeuroSpeech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Delegation Pattern for WPF and Silverlight</dc:title>
  <dc:creator>Akash Kava</dc:creator>
  <cp:keywords>WPF;Silverlight;UI;Delegation;Pattern</cp:keywords>
  <cp:lastModifiedBy>Akash Kava</cp:lastModifiedBy>
  <cp:revision>166</cp:revision>
  <dcterms:created xsi:type="dcterms:W3CDTF">2010-04-21T11:13:19Z</dcterms:created>
  <dcterms:modified xsi:type="dcterms:W3CDTF">2010-04-23T17:34:09Z</dcterms:modified>
</cp:coreProperties>
</file>