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6"/>
  </p:notesMasterIdLst>
  <p:sldIdLst>
    <p:sldId id="283" r:id="rId4"/>
    <p:sldId id="257" r:id="rId5"/>
    <p:sldId id="258" r:id="rId7"/>
    <p:sldId id="308" r:id="rId8"/>
    <p:sldId id="279" r:id="rId9"/>
    <p:sldId id="260" r:id="rId10"/>
    <p:sldId id="339" r:id="rId11"/>
    <p:sldId id="341" r:id="rId12"/>
    <p:sldId id="340" r:id="rId13"/>
    <p:sldId id="309" r:id="rId14"/>
    <p:sldId id="333" r:id="rId15"/>
    <p:sldId id="334" r:id="rId16"/>
    <p:sldId id="342" r:id="rId17"/>
    <p:sldId id="343" r:id="rId18"/>
    <p:sldId id="310" r:id="rId19"/>
    <p:sldId id="335" r:id="rId20"/>
    <p:sldId id="344" r:id="rId21"/>
    <p:sldId id="345" r:id="rId22"/>
    <p:sldId id="346" r:id="rId23"/>
    <p:sldId id="284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158"/>
    <a:srgbClr val="C54747"/>
    <a:srgbClr val="CD5F5F"/>
    <a:srgbClr val="202C46"/>
    <a:srgbClr val="BC484A"/>
    <a:srgbClr val="605F83"/>
    <a:srgbClr val="C3474A"/>
    <a:srgbClr val="414C62"/>
    <a:srgbClr val="CA5555"/>
    <a:srgbClr val="B539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9" autoAdjust="0"/>
    <p:restoredTop sz="94660"/>
  </p:normalViewPr>
  <p:slideViewPr>
    <p:cSldViewPr snapToGrid="0">
      <p:cViewPr>
        <p:scale>
          <a:sx n="66" d="100"/>
          <a:sy n="66" d="100"/>
        </p:scale>
        <p:origin x="-2466" y="-1146"/>
      </p:cViewPr>
      <p:guideLst>
        <p:guide orient="horz" pos="2238"/>
        <p:guide pos="38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16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F6E03-FD61-461F-9412-304C922EC9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764C2-CA7F-43D7-B08A-250F832AB8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673957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7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8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9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10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1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12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1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14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5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3.xml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5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46338" y="1542967"/>
            <a:ext cx="10099325" cy="3975263"/>
            <a:chOff x="1411356" y="1169894"/>
            <a:chExt cx="10099325" cy="3975263"/>
          </a:xfrm>
        </p:grpSpPr>
        <p:sp>
          <p:nvSpPr>
            <p:cNvPr id="2" name="矩形: 圆角 1"/>
            <p:cNvSpPr/>
            <p:nvPr/>
          </p:nvSpPr>
          <p:spPr>
            <a:xfrm>
              <a:off x="1411356" y="1169894"/>
              <a:ext cx="10099325" cy="3975263"/>
            </a:xfrm>
            <a:prstGeom prst="roundRect">
              <a:avLst>
                <a:gd name="adj" fmla="val 13141"/>
              </a:avLst>
            </a:prstGeom>
            <a:solidFill>
              <a:srgbClr val="202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: 圆角 2"/>
            <p:cNvSpPr/>
            <p:nvPr/>
          </p:nvSpPr>
          <p:spPr>
            <a:xfrm>
              <a:off x="1658398" y="1382064"/>
              <a:ext cx="9605241" cy="3550923"/>
            </a:xfrm>
            <a:prstGeom prst="roundRect">
              <a:avLst>
                <a:gd name="adj" fmla="val 9211"/>
              </a:avLst>
            </a:prstGeom>
            <a:noFill/>
            <a:ln w="22225">
              <a:solidFill>
                <a:schemeClr val="bg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894114" y="3122483"/>
            <a:ext cx="840377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chemeClr val="bg1"/>
                </a:solidFill>
                <a:cs typeface="+mn-ea"/>
                <a:sym typeface="+mn-lt"/>
              </a:rPr>
              <a:t>游艇巡航管理系统时序图类图</a:t>
            </a:r>
            <a:endParaRPr lang="zh-CN" altLang="en-US" sz="4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87140" y="2080213"/>
            <a:ext cx="26177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dirty="0">
                <a:solidFill>
                  <a:srgbClr val="B5393A"/>
                </a:solidFill>
                <a:cs typeface="+mn-ea"/>
                <a:sym typeface="+mn-lt"/>
              </a:rPr>
              <a:t>2022</a:t>
            </a:r>
            <a:endParaRPr lang="zh-CN" altLang="en-US" sz="5400" b="1" dirty="0">
              <a:solidFill>
                <a:srgbClr val="B5393A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27449" y="4475063"/>
            <a:ext cx="733710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sz="1400" dirty="0">
                <a:solidFill>
                  <a:schemeClr val="bg1"/>
                </a:solidFill>
                <a:cs typeface="+mn-ea"/>
                <a:sym typeface="+mn-lt"/>
              </a:rPr>
              <a:t>Academy Cruises Company</a:t>
            </a:r>
            <a:endParaRPr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83535" y="5843270"/>
            <a:ext cx="6489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202C46"/>
                </a:solidFill>
                <a:cs typeface="+mn-ea"/>
                <a:sym typeface="+mn-lt"/>
              </a:rPr>
              <a:t>小组成员：谢双骏、赵显聪、张鸿宇、</a:t>
            </a:r>
            <a:r>
              <a:rPr lang="zh-CN" altLang="en-US" sz="2000" dirty="0">
                <a:solidFill>
                  <a:srgbClr val="202C46"/>
                </a:solidFill>
                <a:cs typeface="+mn-ea"/>
                <a:sym typeface="+mn-lt"/>
              </a:rPr>
              <a:t>王彦景、张佳莹</a:t>
            </a:r>
            <a:endParaRPr lang="zh-CN" altLang="en-US" sz="2000" dirty="0">
              <a:solidFill>
                <a:srgbClr val="202C46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1698171" y="1"/>
            <a:ext cx="4513943" cy="1542966"/>
          </a:xfrm>
          <a:prstGeom prst="line">
            <a:avLst/>
          </a:prstGeom>
          <a:ln w="19050">
            <a:solidFill>
              <a:srgbClr val="202C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241143" y="0"/>
            <a:ext cx="4107543" cy="1551940"/>
          </a:xfrm>
          <a:prstGeom prst="line">
            <a:avLst/>
          </a:prstGeom>
          <a:ln w="19050">
            <a:solidFill>
              <a:srgbClr val="202C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5924096" y="-212170"/>
            <a:ext cx="576036" cy="576036"/>
            <a:chOff x="760990" y="3016250"/>
            <a:chExt cx="825500" cy="825500"/>
          </a:xfrm>
        </p:grpSpPr>
        <p:sp>
          <p:nvSpPr>
            <p:cNvPr id="19" name="椭圆 18"/>
            <p:cNvSpPr/>
            <p:nvPr/>
          </p:nvSpPr>
          <p:spPr>
            <a:xfrm>
              <a:off x="760990" y="3016250"/>
              <a:ext cx="825500" cy="825500"/>
            </a:xfrm>
            <a:prstGeom prst="ellipse">
              <a:avLst/>
            </a:prstGeom>
            <a:solidFill>
              <a:srgbClr val="B5393A"/>
            </a:solidFill>
            <a:ln>
              <a:noFill/>
            </a:ln>
            <a:effectLst>
              <a:outerShdw blurRad="127000" sx="113000" sy="113000" algn="ctr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045153" y="3300413"/>
              <a:ext cx="257175" cy="25717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635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116590" y="3371850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1378771">
            <a:off x="1135162" y="482269"/>
            <a:ext cx="9942286" cy="5864952"/>
          </a:xfrm>
          <a:prstGeom prst="rect">
            <a:avLst/>
          </a:prstGeom>
          <a:solidFill>
            <a:srgbClr val="202C46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92846" y="496524"/>
            <a:ext cx="9942286" cy="5864952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 rot="194368">
            <a:off x="1323761" y="496524"/>
            <a:ext cx="9942286" cy="58649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45514">
            <a:off x="8172046" y="3317085"/>
            <a:ext cx="3821039" cy="269841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16512" y="948964"/>
            <a:ext cx="19329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chemeClr val="bg2">
                    <a:lumMod val="25000"/>
                  </a:schemeClr>
                </a:solidFill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24559" y="2847954"/>
            <a:ext cx="466289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旅行社部分</a:t>
            </a:r>
            <a:endParaRPr lang="zh-CN" altLang="en-US" sz="5400" b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116513" y="3872884"/>
            <a:ext cx="4396937" cy="0"/>
          </a:xfrm>
          <a:prstGeom prst="line">
            <a:avLst/>
          </a:prstGeom>
          <a:ln w="15875">
            <a:solidFill>
              <a:srgbClr val="B539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175125" y="4338320"/>
            <a:ext cx="2337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——</a:t>
            </a:r>
            <a:r>
              <a:rPr lang="zh-CN" altLang="en-US"/>
              <a:t>登录系统</a:t>
            </a:r>
            <a:endParaRPr lang="zh-CN" altLang="en-US"/>
          </a:p>
          <a:p>
            <a:r>
              <a:rPr lang="en-US" altLang="zh-CN"/>
              <a:t>——</a:t>
            </a:r>
            <a:r>
              <a:rPr lang="zh-CN" altLang="en-US"/>
              <a:t>选择巡航</a:t>
            </a:r>
            <a:endParaRPr lang="zh-CN" altLang="en-US"/>
          </a:p>
          <a:p>
            <a:r>
              <a:rPr lang="en-US" altLang="zh-CN"/>
              <a:t>——</a:t>
            </a:r>
            <a:r>
              <a:rPr lang="zh-CN" altLang="en-US"/>
              <a:t>订单确认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0580" y="447675"/>
            <a:ext cx="10530205" cy="6409690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8875" y="631825"/>
            <a:ext cx="9942195" cy="60718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58619" y="0"/>
            <a:ext cx="9874762" cy="1298712"/>
            <a:chOff x="1654629" y="0"/>
            <a:chExt cx="8926287" cy="1298712"/>
          </a:xfrm>
        </p:grpSpPr>
        <p:sp>
          <p:nvSpPr>
            <p:cNvPr id="15" name="梯形 14"/>
            <p:cNvSpPr/>
            <p:nvPr/>
          </p:nvSpPr>
          <p:spPr>
            <a:xfrm flipV="1">
              <a:off x="1654629" y="191835"/>
              <a:ext cx="8926287" cy="1106877"/>
            </a:xfrm>
            <a:prstGeom prst="trapezoid">
              <a:avLst>
                <a:gd name="adj" fmla="val 34091"/>
              </a:avLst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654629" y="0"/>
              <a:ext cx="8926286" cy="185530"/>
            </a:xfrm>
            <a:prstGeom prst="rect">
              <a:avLst/>
            </a:prstGeom>
            <a:solidFill>
              <a:srgbClr val="202C4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5406887" y="66260"/>
            <a:ext cx="13782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806687" y="298592"/>
            <a:ext cx="4578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旅行社相关类图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7590" y="1223010"/>
            <a:ext cx="10184765" cy="4889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0580" y="447675"/>
            <a:ext cx="10530205" cy="6409690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8875" y="631825"/>
            <a:ext cx="9942195" cy="60718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58619" y="0"/>
            <a:ext cx="9874762" cy="1298712"/>
            <a:chOff x="1654629" y="0"/>
            <a:chExt cx="8926287" cy="1298712"/>
          </a:xfrm>
        </p:grpSpPr>
        <p:sp>
          <p:nvSpPr>
            <p:cNvPr id="15" name="梯形 14"/>
            <p:cNvSpPr/>
            <p:nvPr/>
          </p:nvSpPr>
          <p:spPr>
            <a:xfrm flipV="1">
              <a:off x="1654629" y="191835"/>
              <a:ext cx="8926287" cy="1106877"/>
            </a:xfrm>
            <a:prstGeom prst="trapezoid">
              <a:avLst>
                <a:gd name="adj" fmla="val 34091"/>
              </a:avLst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654629" y="0"/>
              <a:ext cx="8926286" cy="185530"/>
            </a:xfrm>
            <a:prstGeom prst="rect">
              <a:avLst/>
            </a:prstGeom>
            <a:solidFill>
              <a:srgbClr val="202C4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5406887" y="66260"/>
            <a:ext cx="13782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004807" y="328437"/>
            <a:ext cx="4578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时序图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375" y="1761490"/>
            <a:ext cx="10782300" cy="37814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80330" y="829945"/>
            <a:ext cx="261302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dist"/>
            <a:r>
              <a:rPr lang="zh-CN" altLang="en-US" sz="2000" dirty="0">
                <a:solidFill>
                  <a:srgbClr val="C54747"/>
                </a:solidFill>
                <a:cs typeface="+mn-ea"/>
                <a:sym typeface="+mn-lt"/>
              </a:rPr>
              <a:t>登录系统</a:t>
            </a:r>
            <a:endParaRPr lang="zh-CN" altLang="en-US" sz="2000" dirty="0">
              <a:solidFill>
                <a:srgbClr val="C54747"/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 animBg="1"/>
      <p:bldP spid="3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0580" y="447675"/>
            <a:ext cx="10530205" cy="6409690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8875" y="631825"/>
            <a:ext cx="9942195" cy="60718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58619" y="-10160"/>
            <a:ext cx="9874762" cy="1298712"/>
            <a:chOff x="1654629" y="0"/>
            <a:chExt cx="8926287" cy="1298712"/>
          </a:xfrm>
        </p:grpSpPr>
        <p:sp>
          <p:nvSpPr>
            <p:cNvPr id="15" name="梯形 14"/>
            <p:cNvSpPr/>
            <p:nvPr/>
          </p:nvSpPr>
          <p:spPr>
            <a:xfrm flipV="1">
              <a:off x="1654629" y="191835"/>
              <a:ext cx="8926287" cy="1106877"/>
            </a:xfrm>
            <a:prstGeom prst="trapezoid">
              <a:avLst>
                <a:gd name="adj" fmla="val 34091"/>
              </a:avLst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654629" y="0"/>
              <a:ext cx="8926286" cy="185530"/>
            </a:xfrm>
            <a:prstGeom prst="rect">
              <a:avLst/>
            </a:prstGeom>
            <a:solidFill>
              <a:srgbClr val="202C4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5406887" y="66260"/>
            <a:ext cx="13782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004807" y="328437"/>
            <a:ext cx="4578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时序图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80330" y="829945"/>
            <a:ext cx="261302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dist"/>
            <a:r>
              <a:rPr lang="zh-CN" altLang="en-US" sz="2000" dirty="0">
                <a:solidFill>
                  <a:srgbClr val="C54747"/>
                </a:solidFill>
                <a:cs typeface="+mn-ea"/>
                <a:sym typeface="+mn-lt"/>
              </a:rPr>
              <a:t>选择巡航</a:t>
            </a:r>
            <a:endParaRPr lang="zh-CN" altLang="en-US" sz="2000" dirty="0">
              <a:solidFill>
                <a:srgbClr val="C54747"/>
              </a:solidFill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2415" y="2617470"/>
            <a:ext cx="9077325" cy="3952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40" y="1779270"/>
            <a:ext cx="9201150" cy="8382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 bldLvl="0" animBg="1"/>
      <p:bldP spid="3" grpId="0" bldLvl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0580" y="447675"/>
            <a:ext cx="10530205" cy="6409690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8875" y="631825"/>
            <a:ext cx="9942195" cy="60718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58619" y="0"/>
            <a:ext cx="9874762" cy="1298712"/>
            <a:chOff x="1654629" y="0"/>
            <a:chExt cx="8926287" cy="1298712"/>
          </a:xfrm>
        </p:grpSpPr>
        <p:sp>
          <p:nvSpPr>
            <p:cNvPr id="15" name="梯形 14"/>
            <p:cNvSpPr/>
            <p:nvPr/>
          </p:nvSpPr>
          <p:spPr>
            <a:xfrm flipV="1">
              <a:off x="1654629" y="191835"/>
              <a:ext cx="8926287" cy="1106877"/>
            </a:xfrm>
            <a:prstGeom prst="trapezoid">
              <a:avLst>
                <a:gd name="adj" fmla="val 34091"/>
              </a:avLst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654629" y="0"/>
              <a:ext cx="8926286" cy="185530"/>
            </a:xfrm>
            <a:prstGeom prst="rect">
              <a:avLst/>
            </a:prstGeom>
            <a:solidFill>
              <a:srgbClr val="202C4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5406887" y="66260"/>
            <a:ext cx="13782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004807" y="328437"/>
            <a:ext cx="4578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时序图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80330" y="829945"/>
            <a:ext cx="261302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dist"/>
            <a:r>
              <a:rPr lang="zh-CN" altLang="en-US" sz="2000" dirty="0">
                <a:solidFill>
                  <a:srgbClr val="C54747"/>
                </a:solidFill>
                <a:cs typeface="+mn-ea"/>
                <a:sym typeface="+mn-lt"/>
              </a:rPr>
              <a:t>确认订单</a:t>
            </a:r>
            <a:endParaRPr lang="zh-CN" altLang="en-US" sz="2000" dirty="0">
              <a:solidFill>
                <a:srgbClr val="C54747"/>
              </a:solidFill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965" y="1790065"/>
            <a:ext cx="10972800" cy="5067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5" y="1056640"/>
            <a:ext cx="11210925" cy="7334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 bldLvl="0" animBg="1"/>
      <p:bldP spid="3" grpId="0" bldLvl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1378771">
            <a:off x="1135162" y="482269"/>
            <a:ext cx="9942286" cy="5864952"/>
          </a:xfrm>
          <a:prstGeom prst="rect">
            <a:avLst/>
          </a:prstGeom>
          <a:solidFill>
            <a:srgbClr val="202C46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92846" y="496524"/>
            <a:ext cx="9942286" cy="5864952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 rot="194368">
            <a:off x="1323761" y="496524"/>
            <a:ext cx="9942286" cy="58649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45514">
            <a:off x="8172046" y="3317085"/>
            <a:ext cx="3821039" cy="269841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16512" y="948964"/>
            <a:ext cx="19329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chemeClr val="bg2">
                    <a:lumMod val="25000"/>
                  </a:schemeClr>
                </a:solidFill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04</a:t>
            </a:r>
            <a:endParaRPr lang="zh-CN" altLang="en-US" dirty="0"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24380" y="2847975"/>
            <a:ext cx="550354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系统管理员部分</a:t>
            </a:r>
            <a:endParaRPr lang="zh-CN" altLang="en-US" sz="5400" b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116513" y="3872884"/>
            <a:ext cx="4396937" cy="0"/>
          </a:xfrm>
          <a:prstGeom prst="line">
            <a:avLst/>
          </a:prstGeom>
          <a:ln w="15875">
            <a:solidFill>
              <a:srgbClr val="B539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582035" y="4259580"/>
            <a:ext cx="32753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——</a:t>
            </a:r>
            <a:r>
              <a:rPr lang="zh-CN" altLang="en-US"/>
              <a:t>管理游艇信息</a:t>
            </a:r>
            <a:endParaRPr lang="zh-CN" altLang="en-US"/>
          </a:p>
          <a:p>
            <a:r>
              <a:rPr lang="en-US" altLang="zh-CN"/>
              <a:t>——</a:t>
            </a:r>
            <a:r>
              <a:rPr lang="zh-CN" altLang="en-US"/>
              <a:t>管理巡航信息</a:t>
            </a:r>
            <a:endParaRPr lang="zh-CN" altLang="en-US"/>
          </a:p>
          <a:p>
            <a:r>
              <a:rPr lang="en-US" altLang="zh-CN"/>
              <a:t>——</a:t>
            </a:r>
            <a:r>
              <a:rPr lang="zh-CN" altLang="en-US"/>
              <a:t>管理订单信息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0580" y="447675"/>
            <a:ext cx="10530205" cy="6409690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8875" y="631825"/>
            <a:ext cx="9942195" cy="60718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58619" y="0"/>
            <a:ext cx="9874762" cy="1298712"/>
            <a:chOff x="1654629" y="0"/>
            <a:chExt cx="8926287" cy="1298712"/>
          </a:xfrm>
        </p:grpSpPr>
        <p:sp>
          <p:nvSpPr>
            <p:cNvPr id="15" name="梯形 14"/>
            <p:cNvSpPr/>
            <p:nvPr/>
          </p:nvSpPr>
          <p:spPr>
            <a:xfrm flipV="1">
              <a:off x="1654629" y="191835"/>
              <a:ext cx="8926287" cy="1106877"/>
            </a:xfrm>
            <a:prstGeom prst="trapezoid">
              <a:avLst>
                <a:gd name="adj" fmla="val 34091"/>
              </a:avLst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654629" y="0"/>
              <a:ext cx="8926286" cy="185530"/>
            </a:xfrm>
            <a:prstGeom prst="rect">
              <a:avLst/>
            </a:prstGeom>
            <a:solidFill>
              <a:srgbClr val="202C4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5406887" y="66260"/>
            <a:ext cx="13782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806687" y="298592"/>
            <a:ext cx="4578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时序图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6075" y="1298575"/>
            <a:ext cx="6191885" cy="50488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37760" y="865505"/>
            <a:ext cx="2404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管理</a:t>
            </a:r>
            <a:r>
              <a:rPr lang="zh-CN" altLang="en-US">
                <a:solidFill>
                  <a:srgbClr val="FF0000"/>
                </a:solidFill>
              </a:rPr>
              <a:t>游轮信息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0580" y="447675"/>
            <a:ext cx="10530205" cy="6409690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8875" y="631825"/>
            <a:ext cx="9942195" cy="60718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58619" y="0"/>
            <a:ext cx="9874762" cy="1298712"/>
            <a:chOff x="1654629" y="0"/>
            <a:chExt cx="8926287" cy="1298712"/>
          </a:xfrm>
        </p:grpSpPr>
        <p:sp>
          <p:nvSpPr>
            <p:cNvPr id="15" name="梯形 14"/>
            <p:cNvSpPr/>
            <p:nvPr/>
          </p:nvSpPr>
          <p:spPr>
            <a:xfrm flipV="1">
              <a:off x="1654629" y="191835"/>
              <a:ext cx="8926287" cy="1106877"/>
            </a:xfrm>
            <a:prstGeom prst="trapezoid">
              <a:avLst>
                <a:gd name="adj" fmla="val 34091"/>
              </a:avLst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654629" y="0"/>
              <a:ext cx="8926286" cy="185530"/>
            </a:xfrm>
            <a:prstGeom prst="rect">
              <a:avLst/>
            </a:prstGeom>
            <a:solidFill>
              <a:srgbClr val="202C4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5406887" y="66260"/>
            <a:ext cx="13782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806687" y="298592"/>
            <a:ext cx="4578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时序图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44465" y="882015"/>
            <a:ext cx="2404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管理</a:t>
            </a:r>
            <a:r>
              <a:rPr lang="zh-CN" altLang="en-US">
                <a:solidFill>
                  <a:srgbClr val="FF0000"/>
                </a:solidFill>
              </a:rPr>
              <a:t>巡航信息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6595" y="878840"/>
            <a:ext cx="7915275" cy="5591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545" y="2255520"/>
            <a:ext cx="7562850" cy="46672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0580" y="447675"/>
            <a:ext cx="10530205" cy="6409690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8875" y="631825"/>
            <a:ext cx="9942195" cy="60718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58619" y="0"/>
            <a:ext cx="9874762" cy="1298712"/>
            <a:chOff x="1654629" y="0"/>
            <a:chExt cx="8926287" cy="1298712"/>
          </a:xfrm>
        </p:grpSpPr>
        <p:sp>
          <p:nvSpPr>
            <p:cNvPr id="15" name="梯形 14"/>
            <p:cNvSpPr/>
            <p:nvPr/>
          </p:nvSpPr>
          <p:spPr>
            <a:xfrm flipV="1">
              <a:off x="1654629" y="191835"/>
              <a:ext cx="8926287" cy="1106877"/>
            </a:xfrm>
            <a:prstGeom prst="trapezoid">
              <a:avLst>
                <a:gd name="adj" fmla="val 34091"/>
              </a:avLst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654629" y="0"/>
              <a:ext cx="8926286" cy="185530"/>
            </a:xfrm>
            <a:prstGeom prst="rect">
              <a:avLst/>
            </a:prstGeom>
            <a:solidFill>
              <a:srgbClr val="202C4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5406887" y="66260"/>
            <a:ext cx="13782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806687" y="298592"/>
            <a:ext cx="4578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时序图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37760" y="865505"/>
            <a:ext cx="2404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管理订单信息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6695" y="1233805"/>
            <a:ext cx="7073900" cy="66300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0580" y="447675"/>
            <a:ext cx="10530205" cy="6409690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8875" y="631825"/>
            <a:ext cx="9942195" cy="60718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58619" y="0"/>
            <a:ext cx="9874762" cy="1298712"/>
            <a:chOff x="1654629" y="0"/>
            <a:chExt cx="8926287" cy="1298712"/>
          </a:xfrm>
        </p:grpSpPr>
        <p:sp>
          <p:nvSpPr>
            <p:cNvPr id="15" name="梯形 14"/>
            <p:cNvSpPr/>
            <p:nvPr/>
          </p:nvSpPr>
          <p:spPr>
            <a:xfrm flipV="1">
              <a:off x="1654629" y="191835"/>
              <a:ext cx="8926287" cy="1106877"/>
            </a:xfrm>
            <a:prstGeom prst="trapezoid">
              <a:avLst>
                <a:gd name="adj" fmla="val 34091"/>
              </a:avLst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654629" y="0"/>
              <a:ext cx="8926286" cy="185530"/>
            </a:xfrm>
            <a:prstGeom prst="rect">
              <a:avLst/>
            </a:prstGeom>
            <a:solidFill>
              <a:srgbClr val="202C4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5406887" y="66260"/>
            <a:ext cx="13782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806687" y="298592"/>
            <a:ext cx="4578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类</a:t>
            </a: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图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2360" y="2179320"/>
            <a:ext cx="7762875" cy="2762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870" y="2099310"/>
            <a:ext cx="7872730" cy="28422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570" y="1170940"/>
            <a:ext cx="8162925" cy="56864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955243" y="373743"/>
            <a:ext cx="9975499" cy="61105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 rot="197529">
            <a:off x="2419668" y="256903"/>
            <a:ext cx="9119733" cy="62375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0" y="-53340"/>
            <a:ext cx="3565525" cy="6858000"/>
            <a:chOff x="0" y="-2"/>
            <a:chExt cx="3009900" cy="6858002"/>
          </a:xfrm>
        </p:grpSpPr>
        <p:sp>
          <p:nvSpPr>
            <p:cNvPr id="3" name="梯形 2"/>
            <p:cNvSpPr/>
            <p:nvPr/>
          </p:nvSpPr>
          <p:spPr>
            <a:xfrm rot="5400000">
              <a:off x="-1123951" y="2724149"/>
              <a:ext cx="6858002" cy="1409700"/>
            </a:xfrm>
            <a:prstGeom prst="trapezoid">
              <a:avLst>
                <a:gd name="adj" fmla="val 34701"/>
              </a:avLst>
            </a:prstGeom>
            <a:solidFill>
              <a:srgbClr val="313D55">
                <a:alpha val="92000"/>
              </a:srgbClr>
            </a:solidFill>
            <a:ln>
              <a:noFill/>
            </a:ln>
            <a:effectLst>
              <a:outerShdw blurRad="165100" sx="102000" sy="102000" algn="ctr" rotWithShape="0">
                <a:schemeClr val="tx1">
                  <a:alpha val="3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0" y="0"/>
              <a:ext cx="1600200" cy="6858000"/>
            </a:xfrm>
            <a:prstGeom prst="rect">
              <a:avLst/>
            </a:prstGeom>
            <a:solidFill>
              <a:srgbClr val="313D5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447925" y="2962909"/>
            <a:ext cx="825500" cy="2059334"/>
            <a:chOff x="1892300" y="3016249"/>
            <a:chExt cx="825500" cy="2059334"/>
          </a:xfrm>
        </p:grpSpPr>
        <p:sp>
          <p:nvSpPr>
            <p:cNvPr id="17" name="任意多边形: 形状 16"/>
            <p:cNvSpPr/>
            <p:nvPr/>
          </p:nvSpPr>
          <p:spPr>
            <a:xfrm>
              <a:off x="1955244" y="3146352"/>
              <a:ext cx="656732" cy="1929231"/>
            </a:xfrm>
            <a:custGeom>
              <a:avLst/>
              <a:gdLst>
                <a:gd name="connsiteX0" fmla="*/ 450574 w 656732"/>
                <a:gd name="connsiteY0" fmla="*/ 1703944 h 1929231"/>
                <a:gd name="connsiteX1" fmla="*/ 106018 w 656732"/>
                <a:gd name="connsiteY1" fmla="*/ 922066 h 1929231"/>
                <a:gd name="connsiteX2" fmla="*/ 79513 w 656732"/>
                <a:gd name="connsiteY2" fmla="*/ 365474 h 1929231"/>
                <a:gd name="connsiteX3" fmla="*/ 172279 w 656732"/>
                <a:gd name="connsiteY3" fmla="*/ 20918 h 1929231"/>
                <a:gd name="connsiteX4" fmla="*/ 516835 w 656732"/>
                <a:gd name="connsiteY4" fmla="*/ 60674 h 1929231"/>
                <a:gd name="connsiteX5" fmla="*/ 649357 w 656732"/>
                <a:gd name="connsiteY5" fmla="*/ 246205 h 1929231"/>
                <a:gd name="connsiteX6" fmla="*/ 596348 w 656732"/>
                <a:gd name="connsiteY6" fmla="*/ 471492 h 1929231"/>
                <a:gd name="connsiteX7" fmla="*/ 238539 w 656732"/>
                <a:gd name="connsiteY7" fmla="*/ 1226866 h 1929231"/>
                <a:gd name="connsiteX8" fmla="*/ 185531 w 656732"/>
                <a:gd name="connsiteY8" fmla="*/ 1425648 h 1929231"/>
                <a:gd name="connsiteX9" fmla="*/ 0 w 656732"/>
                <a:gd name="connsiteY9" fmla="*/ 1929231 h 192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6732" h="1929231">
                  <a:moveTo>
                    <a:pt x="450574" y="1703944"/>
                  </a:moveTo>
                  <a:cubicBezTo>
                    <a:pt x="309217" y="1424544"/>
                    <a:pt x="167861" y="1145144"/>
                    <a:pt x="106018" y="922066"/>
                  </a:cubicBezTo>
                  <a:cubicBezTo>
                    <a:pt x="44174" y="698988"/>
                    <a:pt x="68470" y="515665"/>
                    <a:pt x="79513" y="365474"/>
                  </a:cubicBezTo>
                  <a:cubicBezTo>
                    <a:pt x="90556" y="215283"/>
                    <a:pt x="99392" y="71718"/>
                    <a:pt x="172279" y="20918"/>
                  </a:cubicBezTo>
                  <a:cubicBezTo>
                    <a:pt x="245166" y="-29882"/>
                    <a:pt x="437322" y="23126"/>
                    <a:pt x="516835" y="60674"/>
                  </a:cubicBezTo>
                  <a:cubicBezTo>
                    <a:pt x="596348" y="98222"/>
                    <a:pt x="636105" y="177735"/>
                    <a:pt x="649357" y="246205"/>
                  </a:cubicBezTo>
                  <a:cubicBezTo>
                    <a:pt x="662609" y="314675"/>
                    <a:pt x="664818" y="308049"/>
                    <a:pt x="596348" y="471492"/>
                  </a:cubicBezTo>
                  <a:cubicBezTo>
                    <a:pt x="527878" y="634935"/>
                    <a:pt x="307008" y="1067840"/>
                    <a:pt x="238539" y="1226866"/>
                  </a:cubicBezTo>
                  <a:cubicBezTo>
                    <a:pt x="170069" y="1385892"/>
                    <a:pt x="225287" y="1308587"/>
                    <a:pt x="185531" y="1425648"/>
                  </a:cubicBezTo>
                  <a:cubicBezTo>
                    <a:pt x="145774" y="1542709"/>
                    <a:pt x="72887" y="1735970"/>
                    <a:pt x="0" y="1929231"/>
                  </a:cubicBezTo>
                </a:path>
              </a:pathLst>
            </a:custGeom>
            <a:noFill/>
            <a:ln w="127000">
              <a:solidFill>
                <a:srgbClr val="B539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892300" y="3016249"/>
              <a:ext cx="825500" cy="825500"/>
              <a:chOff x="760990" y="3016250"/>
              <a:chExt cx="825500" cy="82550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760990" y="3016250"/>
                <a:ext cx="825500" cy="825500"/>
              </a:xfrm>
              <a:prstGeom prst="ellipse">
                <a:avLst/>
              </a:prstGeom>
              <a:solidFill>
                <a:srgbClr val="B5393A"/>
              </a:solidFill>
              <a:ln>
                <a:noFill/>
              </a:ln>
              <a:effectLst>
                <a:outerShdw blurRad="127000" sx="113000" sy="113000" algn="ctr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045153" y="3300413"/>
                <a:ext cx="257175" cy="25717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63500" sx="108000" sy="108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116590" y="3371850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22" name="文本框 21"/>
          <p:cNvSpPr txBox="1"/>
          <p:nvPr/>
        </p:nvSpPr>
        <p:spPr>
          <a:xfrm>
            <a:off x="6444343" y="502100"/>
            <a:ext cx="156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cs typeface="+mn-ea"/>
                <a:sym typeface="+mn-lt"/>
              </a:rPr>
              <a:t>目录</a:t>
            </a:r>
            <a:endParaRPr lang="zh-CN" altLang="en-US" sz="4800" b="1" dirty="0">
              <a:cs typeface="+mn-ea"/>
              <a:sym typeface="+mn-lt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583653" y="1320799"/>
            <a:ext cx="1326633" cy="0"/>
          </a:xfrm>
          <a:prstGeom prst="line">
            <a:avLst/>
          </a:prstGeom>
          <a:ln w="15875">
            <a:solidFill>
              <a:srgbClr val="B539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091786" y="2410732"/>
            <a:ext cx="28897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cs typeface="+mn-ea"/>
                <a:sym typeface="+mn-lt"/>
              </a:rPr>
              <a:t>01.</a:t>
            </a:r>
            <a:r>
              <a:rPr lang="zh-CN" altLang="en-US" sz="2400" b="1" dirty="0">
                <a:cs typeface="+mn-ea"/>
                <a:sym typeface="+mn-lt"/>
              </a:rPr>
              <a:t>小组分工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040915" y="2410732"/>
            <a:ext cx="28897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cs typeface="+mn-ea"/>
                <a:sym typeface="+mn-lt"/>
              </a:rPr>
              <a:t>02.</a:t>
            </a:r>
            <a:r>
              <a:rPr lang="zh-CN" altLang="en-US" sz="2400" b="1" dirty="0">
                <a:cs typeface="+mn-ea"/>
                <a:sym typeface="+mn-lt"/>
              </a:rPr>
              <a:t>乘客部分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091786" y="4009571"/>
            <a:ext cx="28897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cs typeface="+mn-ea"/>
                <a:sym typeface="+mn-lt"/>
              </a:rPr>
              <a:t>03.</a:t>
            </a:r>
            <a:r>
              <a:rPr lang="zh-CN" altLang="en-US" sz="2400" b="1" dirty="0">
                <a:cs typeface="+mn-ea"/>
                <a:sym typeface="+mn-lt"/>
              </a:rPr>
              <a:t>旅行社部分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040915" y="4009571"/>
            <a:ext cx="28897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cs typeface="+mn-ea"/>
                <a:sym typeface="+mn-lt"/>
              </a:rPr>
              <a:t>04.</a:t>
            </a:r>
            <a:r>
              <a:rPr lang="zh-CN" altLang="en-US" sz="2400" b="1" dirty="0">
                <a:cs typeface="+mn-ea"/>
                <a:sym typeface="+mn-lt"/>
              </a:rPr>
              <a:t>系统管理员部分</a:t>
            </a:r>
            <a:endParaRPr lang="zh-CN" altLang="en-US" sz="2400" b="1" dirty="0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bldLvl="0" animBg="1"/>
      <p:bldP spid="22" grpId="0"/>
      <p:bldP spid="25" grpId="0"/>
      <p:bldP spid="26" grpId="0"/>
      <p:bldP spid="27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46338" y="1542967"/>
            <a:ext cx="10099325" cy="3975263"/>
            <a:chOff x="1411356" y="1169894"/>
            <a:chExt cx="10099325" cy="3975263"/>
          </a:xfrm>
        </p:grpSpPr>
        <p:sp>
          <p:nvSpPr>
            <p:cNvPr id="2" name="矩形: 圆角 1"/>
            <p:cNvSpPr/>
            <p:nvPr/>
          </p:nvSpPr>
          <p:spPr>
            <a:xfrm>
              <a:off x="1411356" y="1169894"/>
              <a:ext cx="10099325" cy="3975263"/>
            </a:xfrm>
            <a:prstGeom prst="roundRect">
              <a:avLst>
                <a:gd name="adj" fmla="val 13141"/>
              </a:avLst>
            </a:prstGeom>
            <a:solidFill>
              <a:srgbClr val="202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: 圆角 2"/>
            <p:cNvSpPr/>
            <p:nvPr/>
          </p:nvSpPr>
          <p:spPr>
            <a:xfrm>
              <a:off x="1658398" y="1382064"/>
              <a:ext cx="9605241" cy="3550923"/>
            </a:xfrm>
            <a:prstGeom prst="roundRect">
              <a:avLst>
                <a:gd name="adj" fmla="val 9211"/>
              </a:avLst>
            </a:prstGeom>
            <a:noFill/>
            <a:ln w="22225">
              <a:solidFill>
                <a:schemeClr val="bg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772229" y="3122483"/>
            <a:ext cx="664754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500" b="1" spc="600" dirty="0">
                <a:solidFill>
                  <a:schemeClr val="bg1"/>
                </a:solidFill>
                <a:cs typeface="+mn-ea"/>
                <a:sym typeface="+mn-lt"/>
              </a:rPr>
              <a:t>谢谢观看</a:t>
            </a:r>
            <a:endParaRPr lang="zh-CN" altLang="en-US" sz="7500" b="1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87140" y="2109241"/>
            <a:ext cx="26177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dirty="0">
                <a:solidFill>
                  <a:srgbClr val="B5393A"/>
                </a:solidFill>
                <a:cs typeface="+mn-ea"/>
                <a:sym typeface="+mn-lt"/>
              </a:rPr>
              <a:t>2022</a:t>
            </a:r>
            <a:endParaRPr lang="zh-CN" altLang="en-US" sz="5400" b="1" dirty="0">
              <a:solidFill>
                <a:srgbClr val="B5393A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1698171" y="1"/>
            <a:ext cx="4513943" cy="1542966"/>
          </a:xfrm>
          <a:prstGeom prst="line">
            <a:avLst/>
          </a:prstGeom>
          <a:ln w="19050">
            <a:solidFill>
              <a:srgbClr val="202C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241143" y="0"/>
            <a:ext cx="4107543" cy="1551940"/>
          </a:xfrm>
          <a:prstGeom prst="line">
            <a:avLst/>
          </a:prstGeom>
          <a:ln w="19050">
            <a:solidFill>
              <a:srgbClr val="202C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5924096" y="-212170"/>
            <a:ext cx="576036" cy="576036"/>
            <a:chOff x="760990" y="3016250"/>
            <a:chExt cx="825500" cy="825500"/>
          </a:xfrm>
        </p:grpSpPr>
        <p:sp>
          <p:nvSpPr>
            <p:cNvPr id="19" name="椭圆 18"/>
            <p:cNvSpPr/>
            <p:nvPr/>
          </p:nvSpPr>
          <p:spPr>
            <a:xfrm>
              <a:off x="760990" y="3016250"/>
              <a:ext cx="825500" cy="825500"/>
            </a:xfrm>
            <a:prstGeom prst="ellipse">
              <a:avLst/>
            </a:prstGeom>
            <a:solidFill>
              <a:srgbClr val="B5393A"/>
            </a:solidFill>
            <a:ln>
              <a:noFill/>
            </a:ln>
            <a:effectLst>
              <a:outerShdw blurRad="127000" sx="113000" sy="113000" algn="ctr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045153" y="3300413"/>
              <a:ext cx="257175" cy="25717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635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116590" y="3371850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427449" y="4475063"/>
            <a:ext cx="7337102" cy="306705"/>
          </a:xfrm>
          <a:prstGeom prst="rect">
            <a:avLst/>
          </a:prstGeom>
        </p:spPr>
        <p:txBody>
          <a:bodyPr wrap="square">
            <a:spAutoFit/>
          </a:bodyPr>
          <a:p>
            <a:pPr algn="dist"/>
            <a:r>
              <a:rPr sz="1400" dirty="0">
                <a:solidFill>
                  <a:schemeClr val="bg1"/>
                </a:solidFill>
                <a:cs typeface="+mn-ea"/>
                <a:sym typeface="+mn-lt"/>
              </a:rPr>
              <a:t>Academy Cruises Company</a:t>
            </a:r>
            <a:endParaRPr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83535" y="5843270"/>
            <a:ext cx="6489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dirty="0">
                <a:solidFill>
                  <a:srgbClr val="202C46"/>
                </a:solidFill>
                <a:cs typeface="+mn-ea"/>
                <a:sym typeface="+mn-lt"/>
              </a:rPr>
              <a:t>小组成员：谢双骏、赵显聪、张鸿宇、</a:t>
            </a:r>
            <a:r>
              <a:rPr lang="zh-CN" altLang="en-US" sz="2000" dirty="0">
                <a:solidFill>
                  <a:srgbClr val="202C46"/>
                </a:solidFill>
                <a:cs typeface="+mn-ea"/>
                <a:sym typeface="+mn-lt"/>
              </a:rPr>
              <a:t>王彦景、张佳莹</a:t>
            </a:r>
            <a:endParaRPr lang="zh-CN" altLang="en-US" sz="2000" dirty="0">
              <a:solidFill>
                <a:srgbClr val="202C46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1378771">
            <a:off x="1135162" y="482269"/>
            <a:ext cx="9942286" cy="5864952"/>
          </a:xfrm>
          <a:prstGeom prst="rect">
            <a:avLst/>
          </a:prstGeom>
          <a:solidFill>
            <a:srgbClr val="202C46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92846" y="496524"/>
            <a:ext cx="9942286" cy="5864952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 rot="194368">
            <a:off x="1323761" y="496524"/>
            <a:ext cx="9942286" cy="58649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45514">
            <a:off x="8172046" y="3317085"/>
            <a:ext cx="3821039" cy="269841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16513" y="948964"/>
            <a:ext cx="16981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01</a:t>
            </a:r>
            <a:endParaRPr lang="zh-CN" altLang="en-US" sz="8800" b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24559" y="2847954"/>
            <a:ext cx="466289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小组分工</a:t>
            </a:r>
            <a:endParaRPr lang="zh-CN" altLang="en-US" sz="5400" b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116513" y="3872884"/>
            <a:ext cx="4396937" cy="0"/>
          </a:xfrm>
          <a:prstGeom prst="line">
            <a:avLst/>
          </a:prstGeom>
          <a:ln w="15875">
            <a:solidFill>
              <a:srgbClr val="B539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5874385" y="5878830"/>
            <a:ext cx="671195" cy="671195"/>
            <a:chOff x="6646653" y="2604773"/>
            <a:chExt cx="968451" cy="968451"/>
          </a:xfrm>
        </p:grpSpPr>
        <p:sp>
          <p:nvSpPr>
            <p:cNvPr id="15" name="椭圆 14"/>
            <p:cNvSpPr/>
            <p:nvPr/>
          </p:nvSpPr>
          <p:spPr>
            <a:xfrm>
              <a:off x="6646653" y="2604773"/>
              <a:ext cx="968451" cy="968451"/>
            </a:xfrm>
            <a:prstGeom prst="ellipse">
              <a:avLst/>
            </a:prstGeom>
            <a:solidFill>
              <a:srgbClr val="414C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884897" y="2857412"/>
              <a:ext cx="491961" cy="463172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1158619" y="0"/>
            <a:ext cx="9874762" cy="1298712"/>
            <a:chOff x="1654629" y="0"/>
            <a:chExt cx="8926287" cy="1298712"/>
          </a:xfrm>
        </p:grpSpPr>
        <p:sp>
          <p:nvSpPr>
            <p:cNvPr id="2" name="梯形 1"/>
            <p:cNvSpPr/>
            <p:nvPr/>
          </p:nvSpPr>
          <p:spPr>
            <a:xfrm flipV="1">
              <a:off x="1654629" y="191835"/>
              <a:ext cx="8926287" cy="1106877"/>
            </a:xfrm>
            <a:prstGeom prst="trapezoid">
              <a:avLst>
                <a:gd name="adj" fmla="val 34091"/>
              </a:avLst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654629" y="0"/>
              <a:ext cx="8926286" cy="185530"/>
            </a:xfrm>
            <a:prstGeom prst="rect">
              <a:avLst/>
            </a:prstGeom>
            <a:solidFill>
              <a:srgbClr val="202C4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5406887" y="66260"/>
            <a:ext cx="13782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806687" y="298592"/>
            <a:ext cx="4578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小组分工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06190" y="874395"/>
            <a:ext cx="457898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000" dirty="0">
                <a:solidFill>
                  <a:srgbClr val="C54747"/>
                </a:solidFill>
                <a:cs typeface="+mn-ea"/>
                <a:sym typeface="+mn-lt"/>
              </a:rPr>
              <a:t>Academy Cruises Company</a:t>
            </a:r>
            <a:endParaRPr lang="zh-CN" altLang="en-US" sz="2000" dirty="0">
              <a:solidFill>
                <a:srgbClr val="C54747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28090" y="4723130"/>
            <a:ext cx="671195" cy="671195"/>
            <a:chOff x="822442" y="2234941"/>
            <a:chExt cx="1206016" cy="1206016"/>
          </a:xfrm>
        </p:grpSpPr>
        <p:sp>
          <p:nvSpPr>
            <p:cNvPr id="10" name="椭圆 9"/>
            <p:cNvSpPr/>
            <p:nvPr/>
          </p:nvSpPr>
          <p:spPr>
            <a:xfrm>
              <a:off x="822442" y="2234941"/>
              <a:ext cx="1206016" cy="1206016"/>
            </a:xfrm>
            <a:prstGeom prst="ellipse">
              <a:avLst/>
            </a:prstGeom>
            <a:solidFill>
              <a:srgbClr val="414C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657" y="2500562"/>
              <a:ext cx="779585" cy="67477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2178500" y="4663440"/>
            <a:ext cx="149304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谢双骏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63260" y="5123835"/>
            <a:ext cx="3710434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登录系统、选择巡航、确认订单</a:t>
            </a:r>
            <a:endParaRPr lang="zh-CN" altLang="en-US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44665" y="5774690"/>
            <a:ext cx="3457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张鸿宇、王彦景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44480" y="6248642"/>
            <a:ext cx="371043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游艇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管理、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巡航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管理、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订单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管理，系统场景描述、任务分工</a:t>
            </a:r>
            <a:endParaRPr lang="zh-CN" altLang="en-US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33" t="44145" r="1517" b="36026"/>
          <a:stretch>
            <a:fillRect/>
          </a:stretch>
        </p:blipFill>
        <p:spPr>
          <a:xfrm>
            <a:off x="0" y="1734664"/>
            <a:ext cx="12192000" cy="2616664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1229360" y="5861050"/>
            <a:ext cx="671195" cy="671195"/>
            <a:chOff x="3806687" y="3429000"/>
            <a:chExt cx="1206016" cy="1206016"/>
          </a:xfrm>
        </p:grpSpPr>
        <p:sp>
          <p:nvSpPr>
            <p:cNvPr id="43" name="椭圆 42"/>
            <p:cNvSpPr/>
            <p:nvPr/>
          </p:nvSpPr>
          <p:spPr>
            <a:xfrm>
              <a:off x="3806687" y="3429000"/>
              <a:ext cx="1206016" cy="1206016"/>
            </a:xfrm>
            <a:prstGeom prst="ellipse">
              <a:avLst/>
            </a:prstGeom>
            <a:solidFill>
              <a:srgbClr val="414C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29235" y="3684495"/>
              <a:ext cx="557140" cy="630784"/>
            </a:xfrm>
            <a:prstGeom prst="rect">
              <a:avLst/>
            </a:prstGeom>
          </p:spPr>
        </p:pic>
      </p:grpSp>
      <p:sp>
        <p:nvSpPr>
          <p:cNvPr id="45" name="文本框 44"/>
          <p:cNvSpPr txBox="1"/>
          <p:nvPr/>
        </p:nvSpPr>
        <p:spPr>
          <a:xfrm>
            <a:off x="2178837" y="5831205"/>
            <a:ext cx="149304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张佳莹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178837" y="6300490"/>
            <a:ext cx="3710434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注册账号、查询、预定订单</a:t>
            </a:r>
            <a:endParaRPr lang="en-US" altLang="zh-CN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5873750" y="4719320"/>
            <a:ext cx="671195" cy="671195"/>
            <a:chOff x="9630898" y="3440957"/>
            <a:chExt cx="968451" cy="968451"/>
          </a:xfrm>
        </p:grpSpPr>
        <p:sp>
          <p:nvSpPr>
            <p:cNvPr id="48" name="椭圆 47"/>
            <p:cNvSpPr/>
            <p:nvPr/>
          </p:nvSpPr>
          <p:spPr>
            <a:xfrm>
              <a:off x="9630898" y="3440957"/>
              <a:ext cx="968451" cy="968451"/>
            </a:xfrm>
            <a:prstGeom prst="ellipse">
              <a:avLst/>
            </a:prstGeom>
            <a:solidFill>
              <a:srgbClr val="C5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31814" y="3684495"/>
              <a:ext cx="566618" cy="491063"/>
            </a:xfrm>
            <a:prstGeom prst="rect">
              <a:avLst/>
            </a:prstGeom>
          </p:spPr>
        </p:pic>
      </p:grpSp>
      <p:sp>
        <p:nvSpPr>
          <p:cNvPr id="50" name="文本框 49"/>
          <p:cNvSpPr txBox="1"/>
          <p:nvPr/>
        </p:nvSpPr>
        <p:spPr>
          <a:xfrm>
            <a:off x="6844817" y="4669653"/>
            <a:ext cx="149304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赵显聪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844817" y="5192278"/>
            <a:ext cx="3710434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制作和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汇报</a:t>
            </a:r>
            <a:endParaRPr lang="zh-CN" altLang="en-US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3" grpId="0"/>
      <p:bldP spid="17" grpId="0"/>
      <p:bldP spid="18" grpId="0"/>
      <p:bldP spid="45" grpId="0"/>
      <p:bldP spid="46" grpId="0"/>
      <p:bldP spid="50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1378771">
            <a:off x="1135162" y="482269"/>
            <a:ext cx="9942286" cy="5864952"/>
          </a:xfrm>
          <a:prstGeom prst="rect">
            <a:avLst/>
          </a:prstGeom>
          <a:solidFill>
            <a:srgbClr val="202C46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92846" y="496524"/>
            <a:ext cx="9942286" cy="5864952"/>
          </a:xfrm>
          <a:prstGeom prst="rect">
            <a:avLst/>
          </a:prstGeom>
          <a:solidFill>
            <a:schemeClr val="bg1">
              <a:lumMod val="9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 rot="194368">
            <a:off x="1323761" y="496524"/>
            <a:ext cx="9942286" cy="58649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+mn-ea"/>
                <a:sym typeface="+mn-lt"/>
              </a:rPr>
              <a:t>注册账号、查询、预定订单</a:t>
            </a:r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45514">
            <a:off x="8172046" y="3317085"/>
            <a:ext cx="3821039" cy="269841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16512" y="948964"/>
            <a:ext cx="19329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chemeClr val="bg2">
                    <a:lumMod val="25000"/>
                  </a:schemeClr>
                </a:solidFill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24559" y="2847954"/>
            <a:ext cx="466289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乘客部分</a:t>
            </a:r>
            <a:endParaRPr lang="zh-CN" altLang="en-US" sz="5400" b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116513" y="3872884"/>
            <a:ext cx="4396937" cy="0"/>
          </a:xfrm>
          <a:prstGeom prst="line">
            <a:avLst/>
          </a:prstGeom>
          <a:ln w="15875">
            <a:solidFill>
              <a:srgbClr val="B539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58619" y="0"/>
            <a:ext cx="9874762" cy="1298712"/>
            <a:chOff x="1654629" y="0"/>
            <a:chExt cx="8926287" cy="1298712"/>
          </a:xfrm>
        </p:grpSpPr>
        <p:sp>
          <p:nvSpPr>
            <p:cNvPr id="2" name="梯形 1"/>
            <p:cNvSpPr/>
            <p:nvPr/>
          </p:nvSpPr>
          <p:spPr>
            <a:xfrm flipV="1">
              <a:off x="1654629" y="191835"/>
              <a:ext cx="8926287" cy="1106877"/>
            </a:xfrm>
            <a:prstGeom prst="trapezoid">
              <a:avLst>
                <a:gd name="adj" fmla="val 34091"/>
              </a:avLst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654629" y="0"/>
              <a:ext cx="8926286" cy="185530"/>
            </a:xfrm>
            <a:prstGeom prst="rect">
              <a:avLst/>
            </a:prstGeom>
            <a:solidFill>
              <a:srgbClr val="202C4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5406887" y="66260"/>
            <a:ext cx="13782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806687" y="298592"/>
            <a:ext cx="4578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乘客部分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6896" y="816573"/>
            <a:ext cx="303820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000" dirty="0">
                <a:solidFill>
                  <a:srgbClr val="C54747"/>
                </a:solidFill>
                <a:cs typeface="+mn-ea"/>
                <a:sym typeface="+mn-lt"/>
              </a:rPr>
              <a:t>类图与时序图</a:t>
            </a:r>
            <a:endParaRPr lang="zh-CN" altLang="en-US" sz="2000" dirty="0">
              <a:solidFill>
                <a:srgbClr val="C54747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48715" y="5108575"/>
            <a:ext cx="2251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cs typeface="+mn-ea"/>
                <a:sym typeface="+mn-lt"/>
              </a:rPr>
              <a:t>查询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 rot="0">
            <a:off x="4918710" y="2750820"/>
            <a:ext cx="2165350" cy="1915795"/>
            <a:chOff x="1158619" y="2608780"/>
            <a:chExt cx="2165152" cy="1915886"/>
          </a:xfrm>
        </p:grpSpPr>
        <p:sp>
          <p:nvSpPr>
            <p:cNvPr id="12" name="矩形 11"/>
            <p:cNvSpPr/>
            <p:nvPr/>
          </p:nvSpPr>
          <p:spPr>
            <a:xfrm>
              <a:off x="1158619" y="2608780"/>
              <a:ext cx="2165152" cy="1915886"/>
            </a:xfrm>
            <a:prstGeom prst="rect">
              <a:avLst/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348566" y="2797466"/>
              <a:ext cx="1785257" cy="1538514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 rot="0">
            <a:off x="1158875" y="2750820"/>
            <a:ext cx="2165350" cy="1915795"/>
            <a:chOff x="1158619" y="2608780"/>
            <a:chExt cx="2165152" cy="1915886"/>
          </a:xfrm>
        </p:grpSpPr>
        <p:sp>
          <p:nvSpPr>
            <p:cNvPr id="5" name="矩形 4"/>
            <p:cNvSpPr/>
            <p:nvPr/>
          </p:nvSpPr>
          <p:spPr>
            <a:xfrm>
              <a:off x="1158619" y="2608780"/>
              <a:ext cx="2165152" cy="1915886"/>
            </a:xfrm>
            <a:prstGeom prst="rect">
              <a:avLst/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48566" y="2797466"/>
              <a:ext cx="1785257" cy="1538514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864735" y="5108575"/>
            <a:ext cx="2251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dirty="0">
                <a:cs typeface="+mn-ea"/>
                <a:sym typeface="+mn-lt"/>
              </a:rPr>
              <a:t>注册账号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580755" y="5108575"/>
            <a:ext cx="2251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cs typeface="+mn-ea"/>
                <a:sym typeface="+mn-lt"/>
              </a:rPr>
              <a:t>预订订单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507990" y="3239135"/>
            <a:ext cx="987425" cy="993140"/>
            <a:chOff x="5394325" y="3578225"/>
            <a:chExt cx="358775" cy="360363"/>
          </a:xfrm>
          <a:solidFill>
            <a:schemeClr val="bg1"/>
          </a:solidFill>
        </p:grpSpPr>
        <p:sp>
          <p:nvSpPr>
            <p:cNvPr id="32" name="AutoShape 18"/>
            <p:cNvSpPr/>
            <p:nvPr/>
          </p:nvSpPr>
          <p:spPr bwMode="auto">
            <a:xfrm>
              <a:off x="5394325" y="3578225"/>
              <a:ext cx="358775" cy="3603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799"/>
                  </a:moveTo>
                  <a:cubicBezTo>
                    <a:pt x="20249" y="20048"/>
                    <a:pt x="20048" y="20249"/>
                    <a:pt x="19799" y="20249"/>
                  </a:cubicBezTo>
                  <a:lnTo>
                    <a:pt x="1800" y="20249"/>
                  </a:lnTo>
                  <a:cubicBezTo>
                    <a:pt x="1551" y="20249"/>
                    <a:pt x="1349" y="20048"/>
                    <a:pt x="1349" y="19799"/>
                  </a:cubicBezTo>
                  <a:lnTo>
                    <a:pt x="1349" y="3824"/>
                  </a:lnTo>
                  <a:cubicBezTo>
                    <a:pt x="1349" y="3576"/>
                    <a:pt x="1551" y="3375"/>
                    <a:pt x="1800" y="3375"/>
                  </a:cubicBezTo>
                  <a:lnTo>
                    <a:pt x="4724" y="3375"/>
                  </a:lnTo>
                  <a:lnTo>
                    <a:pt x="4724" y="4725"/>
                  </a:lnTo>
                  <a:cubicBezTo>
                    <a:pt x="4724" y="5098"/>
                    <a:pt x="5027" y="5400"/>
                    <a:pt x="5399" y="5400"/>
                  </a:cubicBezTo>
                  <a:cubicBezTo>
                    <a:pt x="5772" y="5400"/>
                    <a:pt x="6074" y="5098"/>
                    <a:pt x="6074" y="4725"/>
                  </a:cubicBezTo>
                  <a:lnTo>
                    <a:pt x="6074" y="3375"/>
                  </a:lnTo>
                  <a:lnTo>
                    <a:pt x="10124" y="3375"/>
                  </a:lnTo>
                  <a:lnTo>
                    <a:pt x="10124" y="4725"/>
                  </a:lnTo>
                  <a:cubicBezTo>
                    <a:pt x="10124" y="5098"/>
                    <a:pt x="10427" y="5400"/>
                    <a:pt x="10800" y="5400"/>
                  </a:cubicBezTo>
                  <a:cubicBezTo>
                    <a:pt x="11172" y="5400"/>
                    <a:pt x="11474" y="5098"/>
                    <a:pt x="11474" y="4725"/>
                  </a:cubicBezTo>
                  <a:lnTo>
                    <a:pt x="11474" y="3375"/>
                  </a:lnTo>
                  <a:lnTo>
                    <a:pt x="15524" y="3375"/>
                  </a:lnTo>
                  <a:lnTo>
                    <a:pt x="15524" y="4725"/>
                  </a:lnTo>
                  <a:cubicBezTo>
                    <a:pt x="15524" y="5098"/>
                    <a:pt x="15827" y="5400"/>
                    <a:pt x="16199" y="5400"/>
                  </a:cubicBezTo>
                  <a:cubicBezTo>
                    <a:pt x="16572" y="5400"/>
                    <a:pt x="16874" y="5098"/>
                    <a:pt x="16874" y="4725"/>
                  </a:cubicBezTo>
                  <a:lnTo>
                    <a:pt x="16874" y="3375"/>
                  </a:lnTo>
                  <a:lnTo>
                    <a:pt x="19799" y="3375"/>
                  </a:lnTo>
                  <a:cubicBezTo>
                    <a:pt x="20048" y="3375"/>
                    <a:pt x="20249" y="3576"/>
                    <a:pt x="20249" y="3824"/>
                  </a:cubicBezTo>
                  <a:cubicBezTo>
                    <a:pt x="20249" y="3824"/>
                    <a:pt x="20249" y="19799"/>
                    <a:pt x="20249" y="19799"/>
                  </a:cubicBezTo>
                  <a:close/>
                  <a:moveTo>
                    <a:pt x="19799" y="2025"/>
                  </a:moveTo>
                  <a:lnTo>
                    <a:pt x="16874" y="2025"/>
                  </a:lnTo>
                  <a:lnTo>
                    <a:pt x="16874" y="675"/>
                  </a:lnTo>
                  <a:cubicBezTo>
                    <a:pt x="16874" y="301"/>
                    <a:pt x="16572" y="0"/>
                    <a:pt x="16199" y="0"/>
                  </a:cubicBezTo>
                  <a:cubicBezTo>
                    <a:pt x="15827" y="0"/>
                    <a:pt x="15524" y="301"/>
                    <a:pt x="15524" y="675"/>
                  </a:cubicBezTo>
                  <a:lnTo>
                    <a:pt x="15524" y="2025"/>
                  </a:lnTo>
                  <a:lnTo>
                    <a:pt x="11474" y="2025"/>
                  </a:lnTo>
                  <a:lnTo>
                    <a:pt x="11474" y="675"/>
                  </a:lnTo>
                  <a:cubicBezTo>
                    <a:pt x="11474" y="301"/>
                    <a:pt x="11172" y="0"/>
                    <a:pt x="10800" y="0"/>
                  </a:cubicBezTo>
                  <a:cubicBezTo>
                    <a:pt x="10427" y="0"/>
                    <a:pt x="10124" y="301"/>
                    <a:pt x="10124" y="675"/>
                  </a:cubicBezTo>
                  <a:lnTo>
                    <a:pt x="10124" y="2025"/>
                  </a:lnTo>
                  <a:lnTo>
                    <a:pt x="6074" y="2025"/>
                  </a:lnTo>
                  <a:lnTo>
                    <a:pt x="6074" y="675"/>
                  </a:lnTo>
                  <a:cubicBezTo>
                    <a:pt x="6074" y="301"/>
                    <a:pt x="5772" y="0"/>
                    <a:pt x="5399" y="0"/>
                  </a:cubicBezTo>
                  <a:cubicBezTo>
                    <a:pt x="5027" y="0"/>
                    <a:pt x="4724" y="301"/>
                    <a:pt x="4724" y="675"/>
                  </a:cubicBezTo>
                  <a:lnTo>
                    <a:pt x="4724" y="2025"/>
                  </a:lnTo>
                  <a:lnTo>
                    <a:pt x="1800" y="2025"/>
                  </a:lnTo>
                  <a:cubicBezTo>
                    <a:pt x="805" y="2025"/>
                    <a:pt x="0" y="2830"/>
                    <a:pt x="0" y="3824"/>
                  </a:cubicBezTo>
                  <a:lnTo>
                    <a:pt x="0" y="19799"/>
                  </a:lnTo>
                  <a:cubicBezTo>
                    <a:pt x="0" y="20793"/>
                    <a:pt x="805" y="21599"/>
                    <a:pt x="1800" y="21599"/>
                  </a:cubicBezTo>
                  <a:lnTo>
                    <a:pt x="19799" y="21599"/>
                  </a:lnTo>
                  <a:cubicBezTo>
                    <a:pt x="20794" y="21599"/>
                    <a:pt x="21600" y="20793"/>
                    <a:pt x="21600" y="19799"/>
                  </a:cubicBezTo>
                  <a:lnTo>
                    <a:pt x="21600" y="3824"/>
                  </a:lnTo>
                  <a:cubicBezTo>
                    <a:pt x="21600" y="2830"/>
                    <a:pt x="20794" y="2025"/>
                    <a:pt x="19799" y="20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3" name="AutoShape 19"/>
            <p:cNvSpPr/>
            <p:nvPr/>
          </p:nvSpPr>
          <p:spPr bwMode="auto">
            <a:xfrm>
              <a:off x="5472113" y="3713163"/>
              <a:ext cx="46037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4" name="AutoShape 20"/>
            <p:cNvSpPr/>
            <p:nvPr/>
          </p:nvSpPr>
          <p:spPr bwMode="auto">
            <a:xfrm>
              <a:off x="5472113" y="3770313"/>
              <a:ext cx="46037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5" name="AutoShape 21"/>
            <p:cNvSpPr/>
            <p:nvPr/>
          </p:nvSpPr>
          <p:spPr bwMode="auto">
            <a:xfrm>
              <a:off x="5472113" y="3825875"/>
              <a:ext cx="46037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6" name="AutoShape 22"/>
            <p:cNvSpPr/>
            <p:nvPr/>
          </p:nvSpPr>
          <p:spPr bwMode="auto">
            <a:xfrm>
              <a:off x="5551488" y="3825875"/>
              <a:ext cx="44450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7" name="AutoShape 23"/>
            <p:cNvSpPr/>
            <p:nvPr/>
          </p:nvSpPr>
          <p:spPr bwMode="auto">
            <a:xfrm>
              <a:off x="5551488" y="3770313"/>
              <a:ext cx="44450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8" name="AutoShape 24"/>
            <p:cNvSpPr/>
            <p:nvPr/>
          </p:nvSpPr>
          <p:spPr bwMode="auto">
            <a:xfrm>
              <a:off x="5551488" y="3713163"/>
              <a:ext cx="44450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9" name="AutoShape 25"/>
            <p:cNvSpPr/>
            <p:nvPr/>
          </p:nvSpPr>
          <p:spPr bwMode="auto">
            <a:xfrm>
              <a:off x="5630863" y="3825875"/>
              <a:ext cx="44450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0" name="AutoShape 26"/>
            <p:cNvSpPr/>
            <p:nvPr/>
          </p:nvSpPr>
          <p:spPr bwMode="auto">
            <a:xfrm>
              <a:off x="5630863" y="3770313"/>
              <a:ext cx="44450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1" name="AutoShape 27"/>
            <p:cNvSpPr/>
            <p:nvPr/>
          </p:nvSpPr>
          <p:spPr bwMode="auto">
            <a:xfrm>
              <a:off x="5630863" y="3713163"/>
              <a:ext cx="44450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42" name="AutoShape 4"/>
          <p:cNvSpPr/>
          <p:nvPr/>
        </p:nvSpPr>
        <p:spPr bwMode="auto">
          <a:xfrm>
            <a:off x="1765300" y="3247390"/>
            <a:ext cx="981710" cy="9855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428" y="17466"/>
                </a:moveTo>
                <a:cubicBezTo>
                  <a:pt x="16669" y="16923"/>
                  <a:pt x="15846" y="16465"/>
                  <a:pt x="14963" y="16121"/>
                </a:cubicBezTo>
                <a:cubicBezTo>
                  <a:pt x="15595" y="14609"/>
                  <a:pt x="15967" y="12928"/>
                  <a:pt x="16010" y="11148"/>
                </a:cubicBezTo>
                <a:lnTo>
                  <a:pt x="20188" y="11148"/>
                </a:lnTo>
                <a:cubicBezTo>
                  <a:pt x="20097" y="13612"/>
                  <a:pt x="19065" y="15838"/>
                  <a:pt x="17428" y="17466"/>
                </a:cubicBezTo>
                <a:moveTo>
                  <a:pt x="1411" y="11148"/>
                </a:moveTo>
                <a:lnTo>
                  <a:pt x="5589" y="11148"/>
                </a:lnTo>
                <a:cubicBezTo>
                  <a:pt x="5632" y="12928"/>
                  <a:pt x="6004" y="14609"/>
                  <a:pt x="6636" y="16121"/>
                </a:cubicBezTo>
                <a:cubicBezTo>
                  <a:pt x="5753" y="16465"/>
                  <a:pt x="4931" y="16923"/>
                  <a:pt x="4171" y="17466"/>
                </a:cubicBezTo>
                <a:cubicBezTo>
                  <a:pt x="2534" y="15838"/>
                  <a:pt x="1502" y="13612"/>
                  <a:pt x="1411" y="11148"/>
                </a:cubicBezTo>
                <a:moveTo>
                  <a:pt x="3785" y="4553"/>
                </a:moveTo>
                <a:cubicBezTo>
                  <a:pt x="4579" y="5170"/>
                  <a:pt x="5448" y="5691"/>
                  <a:pt x="6388" y="6084"/>
                </a:cubicBezTo>
                <a:cubicBezTo>
                  <a:pt x="5901" y="7433"/>
                  <a:pt x="5627" y="8908"/>
                  <a:pt x="5589" y="10451"/>
                </a:cubicBezTo>
                <a:lnTo>
                  <a:pt x="1411" y="10451"/>
                </a:lnTo>
                <a:cubicBezTo>
                  <a:pt x="1494" y="8190"/>
                  <a:pt x="2376" y="6135"/>
                  <a:pt x="3785" y="4553"/>
                </a:cubicBezTo>
                <a:moveTo>
                  <a:pt x="11148" y="10451"/>
                </a:moveTo>
                <a:lnTo>
                  <a:pt x="11148" y="6950"/>
                </a:lnTo>
                <a:cubicBezTo>
                  <a:pt x="12339" y="6913"/>
                  <a:pt x="13484" y="6696"/>
                  <a:pt x="14558" y="6324"/>
                </a:cubicBezTo>
                <a:cubicBezTo>
                  <a:pt x="15018" y="7598"/>
                  <a:pt x="15276" y="8992"/>
                  <a:pt x="15314" y="10451"/>
                </a:cubicBezTo>
                <a:cubicBezTo>
                  <a:pt x="15314" y="10451"/>
                  <a:pt x="11148" y="10451"/>
                  <a:pt x="11148" y="10451"/>
                </a:cubicBezTo>
                <a:close/>
                <a:moveTo>
                  <a:pt x="14311" y="15882"/>
                </a:moveTo>
                <a:cubicBezTo>
                  <a:pt x="13309" y="15559"/>
                  <a:pt x="12247" y="15380"/>
                  <a:pt x="11148" y="15346"/>
                </a:cubicBezTo>
                <a:lnTo>
                  <a:pt x="11148" y="11148"/>
                </a:lnTo>
                <a:lnTo>
                  <a:pt x="15314" y="11148"/>
                </a:lnTo>
                <a:cubicBezTo>
                  <a:pt x="15270" y="12844"/>
                  <a:pt x="14914" y="14445"/>
                  <a:pt x="14311" y="15882"/>
                </a:cubicBezTo>
                <a:moveTo>
                  <a:pt x="14683" y="16757"/>
                </a:moveTo>
                <a:cubicBezTo>
                  <a:pt x="15476" y="17063"/>
                  <a:pt x="16218" y="17466"/>
                  <a:pt x="16904" y="17941"/>
                </a:cubicBezTo>
                <a:cubicBezTo>
                  <a:pt x="15632" y="19031"/>
                  <a:pt x="14067" y="19781"/>
                  <a:pt x="12344" y="20068"/>
                </a:cubicBezTo>
                <a:cubicBezTo>
                  <a:pt x="13280" y="19136"/>
                  <a:pt x="14076" y="18017"/>
                  <a:pt x="14683" y="16757"/>
                </a:cubicBezTo>
                <a:moveTo>
                  <a:pt x="11148" y="20188"/>
                </a:moveTo>
                <a:lnTo>
                  <a:pt x="11148" y="16043"/>
                </a:lnTo>
                <a:cubicBezTo>
                  <a:pt x="12146" y="16075"/>
                  <a:pt x="13113" y="16231"/>
                  <a:pt x="14025" y="16516"/>
                </a:cubicBezTo>
                <a:cubicBezTo>
                  <a:pt x="13314" y="17970"/>
                  <a:pt x="12343" y="19223"/>
                  <a:pt x="11185" y="20186"/>
                </a:cubicBezTo>
                <a:cubicBezTo>
                  <a:pt x="11185" y="20186"/>
                  <a:pt x="11148" y="20188"/>
                  <a:pt x="11148" y="20188"/>
                </a:cubicBezTo>
                <a:close/>
                <a:moveTo>
                  <a:pt x="9255" y="20068"/>
                </a:moveTo>
                <a:cubicBezTo>
                  <a:pt x="7532" y="19781"/>
                  <a:pt x="5967" y="19031"/>
                  <a:pt x="4695" y="17941"/>
                </a:cubicBezTo>
                <a:cubicBezTo>
                  <a:pt x="5381" y="17466"/>
                  <a:pt x="6123" y="17063"/>
                  <a:pt x="6916" y="16757"/>
                </a:cubicBezTo>
                <a:cubicBezTo>
                  <a:pt x="7523" y="18017"/>
                  <a:pt x="8319" y="19136"/>
                  <a:pt x="9255" y="20068"/>
                </a:cubicBezTo>
                <a:moveTo>
                  <a:pt x="10451" y="11148"/>
                </a:moveTo>
                <a:lnTo>
                  <a:pt x="10451" y="15346"/>
                </a:lnTo>
                <a:cubicBezTo>
                  <a:pt x="9352" y="15380"/>
                  <a:pt x="8290" y="15559"/>
                  <a:pt x="7288" y="15882"/>
                </a:cubicBezTo>
                <a:cubicBezTo>
                  <a:pt x="6685" y="14445"/>
                  <a:pt x="6329" y="12844"/>
                  <a:pt x="6285" y="11148"/>
                </a:cubicBezTo>
                <a:cubicBezTo>
                  <a:pt x="6285" y="11148"/>
                  <a:pt x="10451" y="11148"/>
                  <a:pt x="10451" y="11148"/>
                </a:cubicBezTo>
                <a:close/>
                <a:moveTo>
                  <a:pt x="7041" y="6324"/>
                </a:moveTo>
                <a:cubicBezTo>
                  <a:pt x="8115" y="6696"/>
                  <a:pt x="9260" y="6913"/>
                  <a:pt x="10451" y="6950"/>
                </a:cubicBezTo>
                <a:lnTo>
                  <a:pt x="10451" y="10451"/>
                </a:lnTo>
                <a:lnTo>
                  <a:pt x="6285" y="10451"/>
                </a:lnTo>
                <a:cubicBezTo>
                  <a:pt x="6324" y="8992"/>
                  <a:pt x="6581" y="7598"/>
                  <a:pt x="7041" y="6324"/>
                </a:cubicBezTo>
                <a:moveTo>
                  <a:pt x="6651" y="5442"/>
                </a:moveTo>
                <a:cubicBezTo>
                  <a:pt x="5790" y="5084"/>
                  <a:pt x="4993" y="4609"/>
                  <a:pt x="4263" y="4050"/>
                </a:cubicBezTo>
                <a:cubicBezTo>
                  <a:pt x="5606" y="2749"/>
                  <a:pt x="7332" y="1851"/>
                  <a:pt x="9255" y="1531"/>
                </a:cubicBezTo>
                <a:cubicBezTo>
                  <a:pt x="8175" y="2610"/>
                  <a:pt x="7286" y="3939"/>
                  <a:pt x="6651" y="5442"/>
                </a:cubicBezTo>
                <a:moveTo>
                  <a:pt x="10451" y="1411"/>
                </a:moveTo>
                <a:lnTo>
                  <a:pt x="10451" y="6253"/>
                </a:lnTo>
                <a:cubicBezTo>
                  <a:pt x="9352" y="6217"/>
                  <a:pt x="8296" y="6021"/>
                  <a:pt x="7303" y="5681"/>
                </a:cubicBezTo>
                <a:cubicBezTo>
                  <a:pt x="8029" y="3972"/>
                  <a:pt x="9101" y="2507"/>
                  <a:pt x="10415" y="1413"/>
                </a:cubicBezTo>
                <a:cubicBezTo>
                  <a:pt x="10427" y="1412"/>
                  <a:pt x="10439" y="1411"/>
                  <a:pt x="10451" y="1411"/>
                </a:cubicBezTo>
                <a:moveTo>
                  <a:pt x="12344" y="1531"/>
                </a:moveTo>
                <a:cubicBezTo>
                  <a:pt x="14267" y="1851"/>
                  <a:pt x="15993" y="2749"/>
                  <a:pt x="17336" y="4050"/>
                </a:cubicBezTo>
                <a:cubicBezTo>
                  <a:pt x="16606" y="4609"/>
                  <a:pt x="15809" y="5084"/>
                  <a:pt x="14948" y="5442"/>
                </a:cubicBezTo>
                <a:cubicBezTo>
                  <a:pt x="14313" y="3939"/>
                  <a:pt x="13424" y="2610"/>
                  <a:pt x="12344" y="1531"/>
                </a:cubicBezTo>
                <a:moveTo>
                  <a:pt x="11184" y="1413"/>
                </a:moveTo>
                <a:cubicBezTo>
                  <a:pt x="12498" y="2507"/>
                  <a:pt x="13570" y="3972"/>
                  <a:pt x="14296" y="5681"/>
                </a:cubicBezTo>
                <a:cubicBezTo>
                  <a:pt x="13303" y="6021"/>
                  <a:pt x="12247" y="6217"/>
                  <a:pt x="11148" y="6253"/>
                </a:cubicBezTo>
                <a:lnTo>
                  <a:pt x="11148" y="1411"/>
                </a:lnTo>
                <a:cubicBezTo>
                  <a:pt x="11160" y="1411"/>
                  <a:pt x="11172" y="1412"/>
                  <a:pt x="11184" y="1413"/>
                </a:cubicBezTo>
                <a:moveTo>
                  <a:pt x="10414" y="20186"/>
                </a:moveTo>
                <a:cubicBezTo>
                  <a:pt x="9256" y="19223"/>
                  <a:pt x="8285" y="17970"/>
                  <a:pt x="7574" y="16516"/>
                </a:cubicBezTo>
                <a:cubicBezTo>
                  <a:pt x="8486" y="16231"/>
                  <a:pt x="9453" y="16075"/>
                  <a:pt x="10451" y="16043"/>
                </a:cubicBezTo>
                <a:lnTo>
                  <a:pt x="10451" y="20188"/>
                </a:lnTo>
                <a:cubicBezTo>
                  <a:pt x="10451" y="20188"/>
                  <a:pt x="10414" y="20186"/>
                  <a:pt x="10414" y="20186"/>
                </a:cubicBezTo>
                <a:close/>
                <a:moveTo>
                  <a:pt x="20188" y="10451"/>
                </a:moveTo>
                <a:lnTo>
                  <a:pt x="16010" y="10451"/>
                </a:lnTo>
                <a:cubicBezTo>
                  <a:pt x="15972" y="8908"/>
                  <a:pt x="15698" y="7433"/>
                  <a:pt x="15211" y="6084"/>
                </a:cubicBezTo>
                <a:cubicBezTo>
                  <a:pt x="16151" y="5691"/>
                  <a:pt x="17020" y="5170"/>
                  <a:pt x="17814" y="4553"/>
                </a:cubicBezTo>
                <a:cubicBezTo>
                  <a:pt x="19223" y="6135"/>
                  <a:pt x="20105" y="8190"/>
                  <a:pt x="20188" y="10451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678545" y="2750820"/>
            <a:ext cx="2165350" cy="1915160"/>
            <a:chOff x="13667" y="4332"/>
            <a:chExt cx="3410" cy="3016"/>
          </a:xfrm>
        </p:grpSpPr>
        <p:grpSp>
          <p:nvGrpSpPr>
            <p:cNvPr id="14" name="组合 13"/>
            <p:cNvGrpSpPr/>
            <p:nvPr/>
          </p:nvGrpSpPr>
          <p:grpSpPr>
            <a:xfrm rot="0">
              <a:off x="13667" y="4332"/>
              <a:ext cx="3410" cy="3017"/>
              <a:chOff x="1158619" y="2608780"/>
              <a:chExt cx="2165152" cy="191588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158619" y="2608780"/>
                <a:ext cx="2165152" cy="1915886"/>
              </a:xfrm>
              <a:prstGeom prst="rect">
                <a:avLst/>
              </a:prstGeom>
              <a:solidFill>
                <a:srgbClr val="C54747">
                  <a:alpha val="9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348566" y="2797466"/>
                <a:ext cx="1785257" cy="153851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55" y="5169"/>
              <a:ext cx="1442" cy="1442"/>
            </a:xfrm>
            <a:prstGeom prst="rect">
              <a:avLst/>
            </a:prstGeom>
            <a:solidFill>
              <a:srgbClr val="CA5555"/>
            </a:solidFill>
          </p:spPr>
        </p:pic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7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0" y="10795"/>
            <a:ext cx="5876925" cy="4067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047115"/>
            <a:ext cx="7839075" cy="5143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87400" y="4151630"/>
            <a:ext cx="1988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查询时序图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97800" y="6190615"/>
            <a:ext cx="1286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查询类图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8025" y="407035"/>
            <a:ext cx="4114800" cy="5276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180" y="315595"/>
            <a:ext cx="5486400" cy="59150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16150" y="6407150"/>
            <a:ext cx="2741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注册账号时序图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44815" y="6100445"/>
            <a:ext cx="2880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注册账号类图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765" y="406400"/>
            <a:ext cx="4914900" cy="5648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" y="34290"/>
            <a:ext cx="4483100" cy="63919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19605" y="6426200"/>
            <a:ext cx="1910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预订订单时序图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500110" y="6212205"/>
            <a:ext cx="192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预订订单类图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tags/tag1.xml><?xml version="1.0" encoding="utf-8"?>
<p:tagLst xmlns:p="http://schemas.openxmlformats.org/presentationml/2006/main">
  <p:tag name="TIMING" val="|0.2|2.3|1|0.6|0.9|1.6|1.4"/>
</p:tagLst>
</file>

<file path=ppt/tags/tag10.xml><?xml version="1.0" encoding="utf-8"?>
<p:tagLst xmlns:p="http://schemas.openxmlformats.org/presentationml/2006/main">
  <p:tag name="TIMING" val="|0.2|0.6|0.5|0.5|0.7"/>
</p:tagLst>
</file>

<file path=ppt/tags/tag11.xml><?xml version="1.0" encoding="utf-8"?>
<p:tagLst xmlns:p="http://schemas.openxmlformats.org/presentationml/2006/main">
  <p:tag name="TIMING" val="|0.5|0.3|0.4|0.2|0.5"/>
</p:tagLst>
</file>

<file path=ppt/tags/tag12.xml><?xml version="1.0" encoding="utf-8"?>
<p:tagLst xmlns:p="http://schemas.openxmlformats.org/presentationml/2006/main">
  <p:tag name="TIMING" val="|0.2|0.6|0.5|0.5|0.7"/>
  <p:tag name="KSO_WM_UNIT_FLASH_PICTURE_TYPE" val="0"/>
</p:tagLst>
</file>

<file path=ppt/tags/tag13.xml><?xml version="1.0" encoding="utf-8"?>
<p:tagLst xmlns:p="http://schemas.openxmlformats.org/presentationml/2006/main">
  <p:tag name="TIMING" val="|0.2|0.6|0.5|0.5|0.7"/>
  <p:tag name="KSO_WM_UNIT_FLASH_PICTURE_TYPE" val="0"/>
</p:tagLst>
</file>

<file path=ppt/tags/tag14.xml><?xml version="1.0" encoding="utf-8"?>
<p:tagLst xmlns:p="http://schemas.openxmlformats.org/presentationml/2006/main">
  <p:tag name="TIMING" val="|0.2|0.6|0.5|0.5|0.7"/>
  <p:tag name="KSO_WM_UNIT_FLASH_PICTURE_TYPE" val="0"/>
</p:tagLst>
</file>

<file path=ppt/tags/tag15.xml><?xml version="1.0" encoding="utf-8"?>
<p:tagLst xmlns:p="http://schemas.openxmlformats.org/presentationml/2006/main">
  <p:tag name="TIMING" val="|0.2|0.6|0.5|0.5|0.7"/>
  <p:tag name="KSO_WM_UNIT_FLASH_PICTURE_TYPE" val="0"/>
</p:tagLst>
</file>

<file path=ppt/tags/tag16.xml><?xml version="1.0" encoding="utf-8"?>
<p:tagLst xmlns:p="http://schemas.openxmlformats.org/presentationml/2006/main">
  <p:tag name="ISPRING_PRESENTATION_TITLE" val="项目"/>
</p:tagLst>
</file>

<file path=ppt/tags/tag2.xml><?xml version="1.0" encoding="utf-8"?>
<p:tagLst xmlns:p="http://schemas.openxmlformats.org/presentationml/2006/main">
  <p:tag name="TIMING" val="|2|0.7|0.8|1|0.7"/>
</p:tagLst>
</file>

<file path=ppt/tags/tag3.xml><?xml version="1.0" encoding="utf-8"?>
<p:tagLst xmlns:p="http://schemas.openxmlformats.org/presentationml/2006/main">
  <p:tag name="TIMING" val="|0.6|0.6|0.5|0.4|0.4|0.3|0.3|0.4|0.4|0.3|0.4|0.4"/>
</p:tagLst>
</file>

<file path=ppt/tags/tag4.xml><?xml version="1.0" encoding="utf-8"?>
<p:tagLst xmlns:p="http://schemas.openxmlformats.org/presentationml/2006/main">
  <p:tag name="TIMING" val="|0.6|0.6|0.6|0.5|0.5"/>
</p:tagLst>
</file>

<file path=ppt/tags/tag5.xml><?xml version="1.0" encoding="utf-8"?>
<p:tagLst xmlns:p="http://schemas.openxmlformats.org/presentationml/2006/main">
  <p:tag name="TIMING" val="|0.1|0.7|0.7|0.6|0.7|0.6|0.9|0.6|0.9|0.9"/>
</p:tagLst>
</file>

<file path=ppt/tags/tag6.xml><?xml version="1.0" encoding="utf-8"?>
<p:tagLst xmlns:p="http://schemas.openxmlformats.org/presentationml/2006/main">
  <p:tag name="TIMING" val="|0.2|0.6|0.5|0.5|0.7"/>
</p:tagLst>
</file>

<file path=ppt/tags/tag7.xml><?xml version="1.0" encoding="utf-8"?>
<p:tagLst xmlns:p="http://schemas.openxmlformats.org/presentationml/2006/main">
  <p:tag name="TIMING" val="|0.2|0.6|0.5|0.5|0.7"/>
</p:tagLst>
</file>

<file path=ppt/tags/tag8.xml><?xml version="1.0" encoding="utf-8"?>
<p:tagLst xmlns:p="http://schemas.openxmlformats.org/presentationml/2006/main">
  <p:tag name="TIMING" val="|0.2|0.6|0.5|0.5|0.7"/>
</p:tagLst>
</file>

<file path=ppt/tags/tag9.xml><?xml version="1.0" encoding="utf-8"?>
<p:tagLst xmlns:p="http://schemas.openxmlformats.org/presentationml/2006/main">
  <p:tag name="TIMING" val="|0.2|0.6|0.5|0.5|0.7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oazcp3w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WPS 演示</Application>
  <PresentationFormat>自定义</PresentationFormat>
  <Paragraphs>122</Paragraphs>
  <Slides>20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Arial Unicode MS</vt:lpstr>
      <vt:lpstr>等线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项目总结汇报</dc:title>
  <dc:creator>第一PPT</dc:creator>
  <cp:keywords>www.1ppt.com</cp:keywords>
  <dc:description>www.1ppt.com</dc:description>
  <cp:lastModifiedBy>豸V</cp:lastModifiedBy>
  <cp:revision>180</cp:revision>
  <dcterms:created xsi:type="dcterms:W3CDTF">2019-06-06T01:23:00Z</dcterms:created>
  <dcterms:modified xsi:type="dcterms:W3CDTF">2022-03-30T07:22:29Z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89F062BB715942C78C722C9A6977657A</vt:lpwstr>
  </property>
  <property fmtid="{D5CDD505-2E9C-101B-9397-08002B2CF9AE}" pid="3" name="KSOProductBuildVer">
    <vt:lpwstr>2052-11.3.0.9228</vt:lpwstr>
  </property>
</Properties>
</file>