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83" r:id="rId3"/>
    <p:sldId id="257" r:id="rId4"/>
    <p:sldId id="258" r:id="rId5"/>
    <p:sldId id="308" r:id="rId6"/>
    <p:sldId id="279" r:id="rId7"/>
    <p:sldId id="260" r:id="rId8"/>
    <p:sldId id="312" r:id="rId9"/>
    <p:sldId id="332" r:id="rId10"/>
    <p:sldId id="309" r:id="rId11"/>
    <p:sldId id="333" r:id="rId12"/>
    <p:sldId id="334" r:id="rId13"/>
    <p:sldId id="310" r:id="rId14"/>
    <p:sldId id="335" r:id="rId15"/>
    <p:sldId id="336" r:id="rId16"/>
    <p:sldId id="337" r:id="rId17"/>
    <p:sldId id="338" r:id="rId18"/>
    <p:sldId id="339" r:id="rId19"/>
    <p:sldId id="28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158"/>
    <a:srgbClr val="C54747"/>
    <a:srgbClr val="CD5F5F"/>
    <a:srgbClr val="202C46"/>
    <a:srgbClr val="BC484A"/>
    <a:srgbClr val="605F83"/>
    <a:srgbClr val="C3474A"/>
    <a:srgbClr val="414C62"/>
    <a:srgbClr val="CA5555"/>
    <a:srgbClr val="B53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6" y="67"/>
      </p:cViewPr>
      <p:guideLst>
        <p:guide orient="horz" pos="223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6E03-FD61-461F-9412-304C922EC96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64C2-CA7F-43D7-B08A-250F832AB8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75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0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09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1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2022/4/9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2022/4/9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2.png"/><Relationship Id="rId5" Type="http://schemas.openxmlformats.org/officeDocument/2006/relationships/tags" Target="../tags/tag16.xml"/><Relationship Id="rId10" Type="http://schemas.openxmlformats.org/officeDocument/2006/relationships/image" Target="../media/image11.png"/><Relationship Id="rId4" Type="http://schemas.openxmlformats.org/officeDocument/2006/relationships/tags" Target="../tags/tag15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6338" y="1542967"/>
            <a:ext cx="10099325" cy="3975263"/>
            <a:chOff x="1411356" y="1169894"/>
            <a:chExt cx="10099325" cy="3975263"/>
          </a:xfrm>
        </p:grpSpPr>
        <p:sp>
          <p:nvSpPr>
            <p:cNvPr id="2" name="矩形: 圆角 1"/>
            <p:cNvSpPr/>
            <p:nvPr/>
          </p:nvSpPr>
          <p:spPr>
            <a:xfrm>
              <a:off x="1411356" y="1169894"/>
              <a:ext cx="10099325" cy="3975263"/>
            </a:xfrm>
            <a:prstGeom prst="roundRect">
              <a:avLst>
                <a:gd name="adj" fmla="val 13141"/>
              </a:avLst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658398" y="1382064"/>
              <a:ext cx="9605241" cy="3550923"/>
            </a:xfrm>
            <a:prstGeom prst="roundRect">
              <a:avLst>
                <a:gd name="adj" fmla="val 9211"/>
              </a:avLst>
            </a:prstGeom>
            <a:noFill/>
            <a:ln w="22225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94114" y="3122483"/>
            <a:ext cx="840377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游艇巡航管理系统需求分析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87140" y="2080213"/>
            <a:ext cx="2617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B5393A"/>
                </a:solidFill>
                <a:cs typeface="+mn-ea"/>
                <a:sym typeface="+mn-lt"/>
              </a:rPr>
              <a:t>2022</a:t>
            </a:r>
            <a:endParaRPr lang="zh-CN" altLang="en-US" sz="5400" b="1" dirty="0">
              <a:solidFill>
                <a:srgbClr val="B5393A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7449" y="4475063"/>
            <a:ext cx="733710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1400" dirty="0">
                <a:solidFill>
                  <a:schemeClr val="bg1"/>
                </a:solidFill>
                <a:cs typeface="+mn-ea"/>
                <a:sym typeface="+mn-lt"/>
              </a:rPr>
              <a:t>Academy Cruises Company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3535" y="5843270"/>
            <a:ext cx="648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202C46"/>
                </a:solidFill>
                <a:cs typeface="+mn-ea"/>
                <a:sym typeface="+mn-lt"/>
              </a:rPr>
              <a:t>小组成员：谢双骏、赵显聪、张鸿宇、王彦景、张佳莹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698171" y="1"/>
            <a:ext cx="4513943" cy="1542966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1143" y="0"/>
            <a:ext cx="4107543" cy="1551940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924096" y="-212170"/>
            <a:ext cx="576036" cy="576036"/>
            <a:chOff x="760990" y="3016250"/>
            <a:chExt cx="825500" cy="825500"/>
          </a:xfrm>
        </p:grpSpPr>
        <p:sp>
          <p:nvSpPr>
            <p:cNvPr id="19" name="椭圆 18"/>
            <p:cNvSpPr/>
            <p:nvPr/>
          </p:nvSpPr>
          <p:spPr>
            <a:xfrm>
              <a:off x="760990" y="3016250"/>
              <a:ext cx="825500" cy="825500"/>
            </a:xfrm>
            <a:prstGeom prst="ellipse">
              <a:avLst/>
            </a:prstGeom>
            <a:solidFill>
              <a:srgbClr val="B5393A"/>
            </a:solidFill>
            <a:ln>
              <a:noFill/>
            </a:ln>
            <a:effectLst>
              <a:outerShdw blurRad="127000" sx="113000" sy="113000" algn="ctr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45153" y="3300413"/>
              <a:ext cx="257175" cy="2571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6590" y="337185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数据流图</a:t>
            </a:r>
          </a:p>
        </p:txBody>
      </p:sp>
      <p:sp>
        <p:nvSpPr>
          <p:cNvPr id="19" name="矩形 18"/>
          <p:cNvSpPr/>
          <p:nvPr/>
        </p:nvSpPr>
        <p:spPr>
          <a:xfrm>
            <a:off x="4576896" y="816573"/>
            <a:ext cx="30382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顶层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E3FB12-514D-4068-9F45-4A87494E02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60661" y="1652261"/>
            <a:ext cx="7639782" cy="45739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数据流图</a:t>
            </a:r>
          </a:p>
        </p:txBody>
      </p:sp>
      <p:sp>
        <p:nvSpPr>
          <p:cNvPr id="19" name="矩形 18"/>
          <p:cNvSpPr/>
          <p:nvPr/>
        </p:nvSpPr>
        <p:spPr>
          <a:xfrm>
            <a:off x="4576896" y="816573"/>
            <a:ext cx="30382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第一层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B4BE94-8E99-4FC8-AC95-C6F2A80B7E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8682" y="1447795"/>
            <a:ext cx="7954636" cy="49041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ER</a:t>
            </a:r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图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数据字典</a:t>
            </a:r>
          </a:p>
        </p:txBody>
      </p:sp>
      <p:sp>
        <p:nvSpPr>
          <p:cNvPr id="19" name="矩形 18"/>
          <p:cNvSpPr/>
          <p:nvPr/>
        </p:nvSpPr>
        <p:spPr>
          <a:xfrm>
            <a:off x="3963035" y="789940"/>
            <a:ext cx="426529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Academy Cruises Company</a:t>
            </a:r>
          </a:p>
        </p:txBody>
      </p:sp>
      <p:pic>
        <p:nvPicPr>
          <p:cNvPr id="39" name="PA-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846" y="4093701"/>
            <a:ext cx="3751228" cy="2607310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A-图片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6888" y="3537007"/>
            <a:ext cx="3668862" cy="2550061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A-图片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5514" y="3051164"/>
            <a:ext cx="3552787" cy="2469383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A-图片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8206" y="2238960"/>
            <a:ext cx="3552787" cy="2469383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A-图片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7476" y="1250795"/>
            <a:ext cx="3793524" cy="2636708"/>
          </a:xfrm>
          <a:prstGeom prst="rect">
            <a:avLst/>
          </a:prstGeom>
          <a:noFill/>
          <a:effectLst>
            <a:outerShdw blurRad="304800" dist="101600" sx="104000" sy="104000" algn="ctr" rotWithShape="0">
              <a:srgbClr val="000000">
                <a:alpha val="1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Motion origin="layout" path="M 0.03562508 0 L 0 0 E" pathEditMode="relativ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93303" y="9328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Motion origin="layout" path="M 0.03317706 4.628499E-05 L 0 0 E" pathEditMode="relativ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92774" y="9278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Motion origin="layout" path="M 0.03562508 0 L 0 0 E" pathEditMode="relativ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93303" y="9328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Motion origin="layout" path="M 0.03562508 0 L 0 0 E" pathEditMode="relative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93303" y="9328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99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Motion origin="layout" path="M 0.03562508 0 L 0 0 E" pathEditMode="relativ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93303" y="9328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ER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图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4D4A8B-DEC2-464F-A090-E0AB2036A9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19243" y="1370855"/>
            <a:ext cx="9152877" cy="52606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B118216-965D-4D79-820F-BE59EB2E3013}"/>
              </a:ext>
            </a:extLst>
          </p:cNvPr>
          <p:cNvSpPr/>
          <p:nvPr/>
        </p:nvSpPr>
        <p:spPr>
          <a:xfrm>
            <a:off x="4479713" y="804248"/>
            <a:ext cx="3050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54747"/>
                </a:solidFill>
                <a:cs typeface="+mn-ea"/>
              </a:rPr>
              <a:t>Conceptual DataModel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6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关系模型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536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/>
              <a:t>乘客（</a:t>
            </a:r>
            <a:r>
              <a:rPr lang="zh-CN" altLang="zh-CN" u="sng"/>
              <a:t>乘客编号</a:t>
            </a:r>
            <a:r>
              <a:rPr lang="zh-CN" altLang="zh-CN"/>
              <a:t>，乘客名称，电话号码）</a:t>
            </a:r>
          </a:p>
          <a:p>
            <a:r>
              <a:rPr lang="zh-CN" altLang="zh-CN"/>
              <a:t>订单（</a:t>
            </a:r>
            <a:r>
              <a:rPr lang="zh-CN" altLang="zh-CN" u="sng"/>
              <a:t>订单编号</a:t>
            </a:r>
            <a:r>
              <a:rPr lang="zh-CN" altLang="zh-CN"/>
              <a:t>，金额，订单日期，共享意愿，乘客编号，旅行社编号，巡航编号）</a:t>
            </a:r>
          </a:p>
          <a:p>
            <a:r>
              <a:rPr lang="zh-CN" altLang="zh-CN"/>
              <a:t>旅行社（</a:t>
            </a:r>
            <a:r>
              <a:rPr lang="zh-CN" altLang="zh-CN" u="sng"/>
              <a:t>旅行社编号</a:t>
            </a:r>
            <a:r>
              <a:rPr lang="zh-CN" altLang="zh-CN"/>
              <a:t>，旅行社名称）</a:t>
            </a:r>
          </a:p>
          <a:p>
            <a:r>
              <a:rPr lang="zh-CN" altLang="zh-CN"/>
              <a:t>游轮（</a:t>
            </a:r>
            <a:r>
              <a:rPr lang="zh-CN" altLang="zh-CN" u="sng"/>
              <a:t>游轮编号</a:t>
            </a:r>
            <a:r>
              <a:rPr lang="zh-CN" altLang="zh-CN"/>
              <a:t>，游轮名称，船籍国，载客量，交付时间，巡航编号，开始日期，截止日期）</a:t>
            </a:r>
          </a:p>
          <a:p>
            <a:r>
              <a:rPr lang="zh-CN" altLang="zh-CN"/>
              <a:t>客舱（</a:t>
            </a:r>
            <a:r>
              <a:rPr lang="zh-CN" altLang="zh-CN" u="sng"/>
              <a:t>游轮编号，客舱编号，客舱容量，客舱等级</a:t>
            </a:r>
            <a:r>
              <a:rPr lang="zh-CN" altLang="zh-CN"/>
              <a:t>，开始日期，截止日期，剩余容量）</a:t>
            </a:r>
          </a:p>
          <a:p>
            <a:r>
              <a:rPr lang="zh-CN" altLang="zh-CN"/>
              <a:t>巡航（</a:t>
            </a:r>
            <a:r>
              <a:rPr lang="zh-CN" altLang="zh-CN" u="sng"/>
              <a:t>巡航编号</a:t>
            </a:r>
            <a:r>
              <a:rPr lang="zh-CN" altLang="zh-CN"/>
              <a:t>，巡航名称，持续时间，港口数量）</a:t>
            </a:r>
          </a:p>
          <a:p>
            <a:r>
              <a:rPr lang="zh-CN" altLang="zh-CN"/>
              <a:t>港口（</a:t>
            </a:r>
            <a:r>
              <a:rPr lang="zh-CN" altLang="zh-CN" u="sng"/>
              <a:t>巡航编号，港口名称，</a:t>
            </a:r>
            <a:r>
              <a:rPr lang="zh-CN" altLang="zh-CN"/>
              <a:t>到达日期）</a:t>
            </a:r>
          </a:p>
          <a:p>
            <a:r>
              <a:rPr lang="zh-CN" altLang="zh-CN"/>
              <a:t>订单对应客舱（</a:t>
            </a:r>
            <a:r>
              <a:rPr lang="zh-CN" altLang="zh-CN" u="sng"/>
              <a:t>订单编号，客舱编号，剩余容量，客舱等级，游轮编号</a:t>
            </a:r>
            <a:r>
              <a:rPr lang="zh-CN" altLang="zh-CN"/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关系模型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E834EA-FA24-4DD6-8C87-E88C943F2AA1}"/>
              </a:ext>
            </a:extLst>
          </p:cNvPr>
          <p:cNvSpPr/>
          <p:nvPr/>
        </p:nvSpPr>
        <p:spPr>
          <a:xfrm>
            <a:off x="1813560" y="1877545"/>
            <a:ext cx="80162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．乘客（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乘客编号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，乘客名称，电话号码）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．订单（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，金额，订单日期，共享意愿）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．提交订单（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，乘客编号）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．完成订单（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，旅行社编号）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．订单对应巡航（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，巡航编号）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．旅行社（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旅行社编号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，旅行社名称）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．游轮（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游轮编号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，游轮名称，船籍国，载客量，交付时间）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．分配（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游轮编号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，巡航编号，开始日期，截止日期）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．客舱（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游轮编号，客舱编号，客舱容量，客舱等级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．拥有（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游轮编号，客舱编号，客舱容量，客舱等级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，开始日期，截止日期，剩余容量）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．巡航（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巡航编号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，巡航名称，持续时间，港口数量）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．港口（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巡航编号，港口名称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．经过（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港口名称、巡航编号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，到达日期）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．订单对应客舱（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订单编号，客舱编号，剩余容量，客舱等级，游轮编号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6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/>
              <a:t>乘客（</a:t>
            </a:r>
            <a:r>
              <a:rPr lang="zh-CN" altLang="zh-CN" u="sng"/>
              <a:t>乘客编号</a:t>
            </a:r>
            <a:r>
              <a:rPr lang="zh-CN" altLang="zh-CN"/>
              <a:t>，乘客名称，电话号码）</a:t>
            </a:r>
          </a:p>
          <a:p>
            <a:r>
              <a:rPr lang="zh-CN" altLang="zh-CN"/>
              <a:t>订单（</a:t>
            </a:r>
            <a:r>
              <a:rPr lang="zh-CN" altLang="zh-CN" u="sng"/>
              <a:t>订单编号</a:t>
            </a:r>
            <a:r>
              <a:rPr lang="zh-CN" altLang="zh-CN"/>
              <a:t>，金额，订单日期，共享意愿，乘客编号，旅行社编号，巡航编号）</a:t>
            </a:r>
          </a:p>
          <a:p>
            <a:r>
              <a:rPr lang="zh-CN" altLang="zh-CN"/>
              <a:t>旅行社（</a:t>
            </a:r>
            <a:r>
              <a:rPr lang="zh-CN" altLang="zh-CN" u="sng"/>
              <a:t>旅行社编号</a:t>
            </a:r>
            <a:r>
              <a:rPr lang="zh-CN" altLang="zh-CN"/>
              <a:t>，旅行社名称）</a:t>
            </a:r>
          </a:p>
          <a:p>
            <a:r>
              <a:rPr lang="zh-CN" altLang="zh-CN"/>
              <a:t>游轮（</a:t>
            </a:r>
            <a:r>
              <a:rPr lang="zh-CN" altLang="zh-CN" u="sng"/>
              <a:t>游轮编号</a:t>
            </a:r>
            <a:r>
              <a:rPr lang="zh-CN" altLang="zh-CN"/>
              <a:t>，游轮名称，船籍国，载客量，交付时间，巡航编号，开始日期，截止日期）</a:t>
            </a:r>
          </a:p>
          <a:p>
            <a:r>
              <a:rPr lang="zh-CN" altLang="zh-CN"/>
              <a:t>客舱（</a:t>
            </a:r>
            <a:r>
              <a:rPr lang="zh-CN" altLang="zh-CN" u="sng"/>
              <a:t>游轮编号，客舱编号，客舱容量，客舱等级</a:t>
            </a:r>
            <a:r>
              <a:rPr lang="zh-CN" altLang="zh-CN"/>
              <a:t>，开始日期，截止日期，剩余容量）</a:t>
            </a:r>
          </a:p>
          <a:p>
            <a:r>
              <a:rPr lang="zh-CN" altLang="zh-CN"/>
              <a:t>巡航（</a:t>
            </a:r>
            <a:r>
              <a:rPr lang="zh-CN" altLang="zh-CN" u="sng"/>
              <a:t>巡航编号</a:t>
            </a:r>
            <a:r>
              <a:rPr lang="zh-CN" altLang="zh-CN"/>
              <a:t>，巡航名称，持续时间，港口数量）</a:t>
            </a:r>
          </a:p>
          <a:p>
            <a:r>
              <a:rPr lang="zh-CN" altLang="zh-CN"/>
              <a:t>港口（</a:t>
            </a:r>
            <a:r>
              <a:rPr lang="zh-CN" altLang="zh-CN" u="sng"/>
              <a:t>巡航编号，港口名称，</a:t>
            </a:r>
            <a:r>
              <a:rPr lang="zh-CN" altLang="zh-CN"/>
              <a:t>到达日期）</a:t>
            </a:r>
          </a:p>
          <a:p>
            <a:r>
              <a:rPr lang="zh-CN" altLang="zh-CN"/>
              <a:t>订单对应客舱（</a:t>
            </a:r>
            <a:r>
              <a:rPr lang="zh-CN" altLang="zh-CN" u="sng"/>
              <a:t>订单编号，客舱编号，剩余容量，客舱等级，游轮编号</a:t>
            </a:r>
            <a:r>
              <a:rPr lang="zh-CN" altLang="zh-CN"/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关系模型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223032-C9CB-4720-89DE-D5B14CC0E29B}"/>
              </a:ext>
            </a:extLst>
          </p:cNvPr>
          <p:cNvSpPr/>
          <p:nvPr/>
        </p:nvSpPr>
        <p:spPr>
          <a:xfrm>
            <a:off x="1451291" y="3102103"/>
            <a:ext cx="93573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乘客（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乘客编号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，乘客名称，电话号码）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，金额，订单日期，共享意愿，</a:t>
            </a:r>
            <a:r>
              <a:rPr lang="zh-CN" altLang="zh-CN" kern="100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乘客编号，旅行社编号，巡航编号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旅行社（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旅行社编号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，旅行社名称）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游轮（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游轮编号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，游轮名称，船籍国，载客量，交付时间，</a:t>
            </a:r>
            <a:r>
              <a:rPr lang="zh-CN" altLang="zh-CN" kern="100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巡航编号，开始日期，截止日期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客舱（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游轮编号，客舱编号，客舱容量，客舱等级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开始日期，截止日期，剩余容量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巡航（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巡航编号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，巡航名称，持续时间，港口数量）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港口（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巡航编号，港口名称，</a:t>
            </a:r>
            <a:r>
              <a:rPr lang="zh-CN" altLang="zh-CN" kern="100" dirty="0"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到达日期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订单对应客舱（</a:t>
            </a:r>
            <a:r>
              <a:rPr lang="zh-CN" altLang="zh-CN" u="sng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订单编号，客舱编号，剩余容量，客舱等级，游轮编号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85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6338" y="1542967"/>
            <a:ext cx="10099325" cy="3975263"/>
            <a:chOff x="1411356" y="1169894"/>
            <a:chExt cx="10099325" cy="3975263"/>
          </a:xfrm>
        </p:grpSpPr>
        <p:sp>
          <p:nvSpPr>
            <p:cNvPr id="2" name="矩形: 圆角 1"/>
            <p:cNvSpPr/>
            <p:nvPr/>
          </p:nvSpPr>
          <p:spPr>
            <a:xfrm>
              <a:off x="1411356" y="1169894"/>
              <a:ext cx="10099325" cy="3975263"/>
            </a:xfrm>
            <a:prstGeom prst="roundRect">
              <a:avLst>
                <a:gd name="adj" fmla="val 13141"/>
              </a:avLst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658398" y="1382064"/>
              <a:ext cx="9605241" cy="3550923"/>
            </a:xfrm>
            <a:prstGeom prst="roundRect">
              <a:avLst>
                <a:gd name="adj" fmla="val 9211"/>
              </a:avLst>
            </a:prstGeom>
            <a:noFill/>
            <a:ln w="22225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72229" y="3122483"/>
            <a:ext cx="66475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b="1" spc="600" dirty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87140" y="2109241"/>
            <a:ext cx="2617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B5393A"/>
                </a:solidFill>
                <a:cs typeface="+mn-ea"/>
                <a:sym typeface="+mn-lt"/>
              </a:rPr>
              <a:t>2022</a:t>
            </a:r>
            <a:endParaRPr lang="zh-CN" altLang="en-US" sz="5400" b="1" dirty="0">
              <a:solidFill>
                <a:srgbClr val="B5393A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698171" y="1"/>
            <a:ext cx="4513943" cy="1542966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1143" y="0"/>
            <a:ext cx="4107543" cy="1551940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924096" y="-212170"/>
            <a:ext cx="576036" cy="576036"/>
            <a:chOff x="760990" y="3016250"/>
            <a:chExt cx="825500" cy="825500"/>
          </a:xfrm>
        </p:grpSpPr>
        <p:sp>
          <p:nvSpPr>
            <p:cNvPr id="19" name="椭圆 18"/>
            <p:cNvSpPr/>
            <p:nvPr/>
          </p:nvSpPr>
          <p:spPr>
            <a:xfrm>
              <a:off x="760990" y="3016250"/>
              <a:ext cx="825500" cy="825500"/>
            </a:xfrm>
            <a:prstGeom prst="ellipse">
              <a:avLst/>
            </a:prstGeom>
            <a:solidFill>
              <a:srgbClr val="B5393A"/>
            </a:solidFill>
            <a:ln>
              <a:noFill/>
            </a:ln>
            <a:effectLst>
              <a:outerShdw blurRad="127000" sx="113000" sy="113000" algn="ctr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45153" y="3300413"/>
              <a:ext cx="257175" cy="2571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6590" y="337185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27449" y="4475063"/>
            <a:ext cx="733710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1400" dirty="0">
                <a:solidFill>
                  <a:schemeClr val="bg1"/>
                </a:solidFill>
                <a:cs typeface="+mn-ea"/>
                <a:sym typeface="+mn-lt"/>
              </a:rPr>
              <a:t>Academy Cruises Company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3535" y="5843270"/>
            <a:ext cx="648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202C46"/>
                </a:solidFill>
                <a:cs typeface="+mn-ea"/>
                <a:sym typeface="+mn-lt"/>
              </a:rPr>
              <a:t>小组成员：谢双骏、赵显聪、张鸿宇、王彦景、张佳莹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955243" y="373743"/>
            <a:ext cx="9975499" cy="611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97529">
            <a:off x="2419668" y="256903"/>
            <a:ext cx="9119733" cy="6237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-53340"/>
            <a:ext cx="3565525" cy="6858000"/>
            <a:chOff x="0" y="-2"/>
            <a:chExt cx="3009900" cy="6858002"/>
          </a:xfrm>
        </p:grpSpPr>
        <p:sp>
          <p:nvSpPr>
            <p:cNvPr id="3" name="梯形 2"/>
            <p:cNvSpPr/>
            <p:nvPr/>
          </p:nvSpPr>
          <p:spPr>
            <a:xfrm rot="5400000">
              <a:off x="-1123951" y="2724149"/>
              <a:ext cx="6858002" cy="1409700"/>
            </a:xfrm>
            <a:prstGeom prst="trapezoid">
              <a:avLst>
                <a:gd name="adj" fmla="val 3470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  <a:effectLst>
              <a:outerShdw blurRad="165100" sx="102000" sy="102000" algn="ctr" rotWithShape="0">
                <a:schemeClr val="tx1">
                  <a:alpha val="3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1600200" cy="6858000"/>
            </a:xfrm>
            <a:prstGeom prst="rect">
              <a:avLst/>
            </a:prstGeom>
            <a:solidFill>
              <a:srgbClr val="313D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47925" y="2962909"/>
            <a:ext cx="825500" cy="2059334"/>
            <a:chOff x="1892300" y="3016249"/>
            <a:chExt cx="825500" cy="2059334"/>
          </a:xfrm>
        </p:grpSpPr>
        <p:sp>
          <p:nvSpPr>
            <p:cNvPr id="17" name="任意多边形: 形状 16"/>
            <p:cNvSpPr/>
            <p:nvPr/>
          </p:nvSpPr>
          <p:spPr>
            <a:xfrm>
              <a:off x="1955244" y="3146352"/>
              <a:ext cx="656732" cy="1929231"/>
            </a:xfrm>
            <a:custGeom>
              <a:avLst/>
              <a:gdLst>
                <a:gd name="connsiteX0" fmla="*/ 450574 w 656732"/>
                <a:gd name="connsiteY0" fmla="*/ 1703944 h 1929231"/>
                <a:gd name="connsiteX1" fmla="*/ 106018 w 656732"/>
                <a:gd name="connsiteY1" fmla="*/ 922066 h 1929231"/>
                <a:gd name="connsiteX2" fmla="*/ 79513 w 656732"/>
                <a:gd name="connsiteY2" fmla="*/ 365474 h 1929231"/>
                <a:gd name="connsiteX3" fmla="*/ 172279 w 656732"/>
                <a:gd name="connsiteY3" fmla="*/ 20918 h 1929231"/>
                <a:gd name="connsiteX4" fmla="*/ 516835 w 656732"/>
                <a:gd name="connsiteY4" fmla="*/ 60674 h 1929231"/>
                <a:gd name="connsiteX5" fmla="*/ 649357 w 656732"/>
                <a:gd name="connsiteY5" fmla="*/ 246205 h 1929231"/>
                <a:gd name="connsiteX6" fmla="*/ 596348 w 656732"/>
                <a:gd name="connsiteY6" fmla="*/ 471492 h 1929231"/>
                <a:gd name="connsiteX7" fmla="*/ 238539 w 656732"/>
                <a:gd name="connsiteY7" fmla="*/ 1226866 h 1929231"/>
                <a:gd name="connsiteX8" fmla="*/ 185531 w 656732"/>
                <a:gd name="connsiteY8" fmla="*/ 1425648 h 1929231"/>
                <a:gd name="connsiteX9" fmla="*/ 0 w 656732"/>
                <a:gd name="connsiteY9" fmla="*/ 1929231 h 192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732" h="1929231">
                  <a:moveTo>
                    <a:pt x="450574" y="1703944"/>
                  </a:moveTo>
                  <a:cubicBezTo>
                    <a:pt x="309217" y="1424544"/>
                    <a:pt x="167861" y="1145144"/>
                    <a:pt x="106018" y="922066"/>
                  </a:cubicBezTo>
                  <a:cubicBezTo>
                    <a:pt x="44174" y="698988"/>
                    <a:pt x="68470" y="515665"/>
                    <a:pt x="79513" y="365474"/>
                  </a:cubicBezTo>
                  <a:cubicBezTo>
                    <a:pt x="90556" y="215283"/>
                    <a:pt x="99392" y="71718"/>
                    <a:pt x="172279" y="20918"/>
                  </a:cubicBezTo>
                  <a:cubicBezTo>
                    <a:pt x="245166" y="-29882"/>
                    <a:pt x="437322" y="23126"/>
                    <a:pt x="516835" y="60674"/>
                  </a:cubicBezTo>
                  <a:cubicBezTo>
                    <a:pt x="596348" y="98222"/>
                    <a:pt x="636105" y="177735"/>
                    <a:pt x="649357" y="246205"/>
                  </a:cubicBezTo>
                  <a:cubicBezTo>
                    <a:pt x="662609" y="314675"/>
                    <a:pt x="664818" y="308049"/>
                    <a:pt x="596348" y="471492"/>
                  </a:cubicBezTo>
                  <a:cubicBezTo>
                    <a:pt x="527878" y="634935"/>
                    <a:pt x="307008" y="1067840"/>
                    <a:pt x="238539" y="1226866"/>
                  </a:cubicBezTo>
                  <a:cubicBezTo>
                    <a:pt x="170069" y="1385892"/>
                    <a:pt x="225287" y="1308587"/>
                    <a:pt x="185531" y="1425648"/>
                  </a:cubicBezTo>
                  <a:cubicBezTo>
                    <a:pt x="145774" y="1542709"/>
                    <a:pt x="72887" y="1735970"/>
                    <a:pt x="0" y="1929231"/>
                  </a:cubicBezTo>
                </a:path>
              </a:pathLst>
            </a:custGeom>
            <a:noFill/>
            <a:ln w="127000">
              <a:solidFill>
                <a:srgbClr val="B539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892300" y="3016249"/>
              <a:ext cx="825500" cy="825500"/>
              <a:chOff x="760990" y="3016250"/>
              <a:chExt cx="825500" cy="8255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60990" y="3016250"/>
                <a:ext cx="825500" cy="825500"/>
              </a:xfrm>
              <a:prstGeom prst="ellipse">
                <a:avLst/>
              </a:prstGeom>
              <a:solidFill>
                <a:srgbClr val="B5393A"/>
              </a:solidFill>
              <a:ln>
                <a:noFill/>
              </a:ln>
              <a:effectLst>
                <a:outerShdw blurRad="127000" sx="113000" sy="113000" algn="ctr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045153" y="3300413"/>
                <a:ext cx="257175" cy="25717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8000" sy="108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116590" y="3371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6444343" y="502100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cs typeface="+mn-ea"/>
                <a:sym typeface="+mn-lt"/>
              </a:rPr>
              <a:t>目录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6583653" y="1320799"/>
            <a:ext cx="1326633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091786" y="2410732"/>
            <a:ext cx="28897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cs typeface="+mn-ea"/>
                <a:sym typeface="+mn-lt"/>
              </a:rPr>
              <a:t>01.</a:t>
            </a:r>
            <a:r>
              <a:rPr lang="zh-CN" altLang="en-US" sz="2400" b="1" dirty="0">
                <a:cs typeface="+mn-ea"/>
                <a:sym typeface="+mn-lt"/>
              </a:rPr>
              <a:t>小组分工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040915" y="2410732"/>
            <a:ext cx="28897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cs typeface="+mn-ea"/>
                <a:sym typeface="+mn-lt"/>
              </a:rPr>
              <a:t>02.</a:t>
            </a:r>
            <a:r>
              <a:rPr lang="zh-CN" altLang="en-US" sz="2400" b="1" dirty="0">
                <a:cs typeface="+mn-ea"/>
                <a:sym typeface="+mn-lt"/>
              </a:rPr>
              <a:t>功能需求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091786" y="4009571"/>
            <a:ext cx="28897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cs typeface="+mn-ea"/>
                <a:sym typeface="+mn-lt"/>
              </a:rPr>
              <a:t>03.</a:t>
            </a:r>
            <a:r>
              <a:rPr lang="zh-CN" altLang="en-US" sz="2400" b="1" dirty="0">
                <a:cs typeface="+mn-ea"/>
                <a:sym typeface="+mn-lt"/>
              </a:rPr>
              <a:t>数据流图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040915" y="4009571"/>
            <a:ext cx="28897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cs typeface="+mn-ea"/>
                <a:sym typeface="+mn-lt"/>
              </a:rPr>
              <a:t>04.</a:t>
            </a:r>
            <a:r>
              <a:rPr lang="zh-CN" altLang="en-US" sz="2400" b="1" dirty="0">
                <a:cs typeface="+mn-ea"/>
                <a:sym typeface="+mn-lt"/>
              </a:rPr>
              <a:t>数据字典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ldLvl="0" animBg="1"/>
      <p:bldP spid="22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3" y="948964"/>
            <a:ext cx="1698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88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小组分工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455410" y="5926455"/>
            <a:ext cx="671195" cy="671195"/>
            <a:chOff x="6646653" y="2604773"/>
            <a:chExt cx="968451" cy="968451"/>
          </a:xfrm>
        </p:grpSpPr>
        <p:sp>
          <p:nvSpPr>
            <p:cNvPr id="15" name="椭圆 14"/>
            <p:cNvSpPr/>
            <p:nvPr/>
          </p:nvSpPr>
          <p:spPr>
            <a:xfrm>
              <a:off x="6646653" y="2604773"/>
              <a:ext cx="968451" cy="968451"/>
            </a:xfrm>
            <a:prstGeom prst="ellipse">
              <a:avLst/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897" y="2857412"/>
              <a:ext cx="491961" cy="463172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小组分工</a:t>
            </a:r>
          </a:p>
        </p:txBody>
      </p:sp>
      <p:sp>
        <p:nvSpPr>
          <p:cNvPr id="9" name="矩形 8"/>
          <p:cNvSpPr/>
          <p:nvPr/>
        </p:nvSpPr>
        <p:spPr>
          <a:xfrm>
            <a:off x="3806190" y="874395"/>
            <a:ext cx="45789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Academy Cruises Company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09115" y="4723130"/>
            <a:ext cx="671195" cy="671195"/>
            <a:chOff x="822442" y="2234941"/>
            <a:chExt cx="1206016" cy="1206016"/>
          </a:xfrm>
        </p:grpSpPr>
        <p:sp>
          <p:nvSpPr>
            <p:cNvPr id="10" name="椭圆 9"/>
            <p:cNvSpPr/>
            <p:nvPr/>
          </p:nvSpPr>
          <p:spPr>
            <a:xfrm>
              <a:off x="822442" y="2234941"/>
              <a:ext cx="1206016" cy="1206016"/>
            </a:xfrm>
            <a:prstGeom prst="ellipse">
              <a:avLst/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5657" y="2500562"/>
              <a:ext cx="779585" cy="67477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2759525" y="4663440"/>
            <a:ext cx="14930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赵显聪</a:t>
            </a:r>
          </a:p>
        </p:txBody>
      </p:sp>
      <p:sp>
        <p:nvSpPr>
          <p:cNvPr id="13" name="矩形 12"/>
          <p:cNvSpPr/>
          <p:nvPr/>
        </p:nvSpPr>
        <p:spPr>
          <a:xfrm>
            <a:off x="2759525" y="5193050"/>
            <a:ext cx="371043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总需求分析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25690" y="5822315"/>
            <a:ext cx="2932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张鸿宇、王彦景</a:t>
            </a:r>
          </a:p>
        </p:txBody>
      </p:sp>
      <p:sp>
        <p:nvSpPr>
          <p:cNvPr id="18" name="矩形 17"/>
          <p:cNvSpPr/>
          <p:nvPr/>
        </p:nvSpPr>
        <p:spPr>
          <a:xfrm>
            <a:off x="7425505" y="6296267"/>
            <a:ext cx="371043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绘制数据流图、数据字典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3" t="44145" r="1517" b="36026"/>
          <a:stretch>
            <a:fillRect/>
          </a:stretch>
        </p:blipFill>
        <p:spPr>
          <a:xfrm>
            <a:off x="0" y="1734664"/>
            <a:ext cx="12192000" cy="2616664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810385" y="5861050"/>
            <a:ext cx="671195" cy="671195"/>
            <a:chOff x="3806687" y="3429000"/>
            <a:chExt cx="1206016" cy="1206016"/>
          </a:xfrm>
        </p:grpSpPr>
        <p:sp>
          <p:nvSpPr>
            <p:cNvPr id="43" name="椭圆 42"/>
            <p:cNvSpPr/>
            <p:nvPr/>
          </p:nvSpPr>
          <p:spPr>
            <a:xfrm>
              <a:off x="3806687" y="3429000"/>
              <a:ext cx="1206016" cy="1206016"/>
            </a:xfrm>
            <a:prstGeom prst="ellipse">
              <a:avLst/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9235" y="3684495"/>
              <a:ext cx="557140" cy="630784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2759862" y="5831205"/>
            <a:ext cx="14930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张佳莹</a:t>
            </a:r>
          </a:p>
        </p:txBody>
      </p:sp>
      <p:sp>
        <p:nvSpPr>
          <p:cNvPr id="46" name="矩形 45"/>
          <p:cNvSpPr/>
          <p:nvPr/>
        </p:nvSpPr>
        <p:spPr>
          <a:xfrm>
            <a:off x="2759862" y="6300490"/>
            <a:ext cx="371043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制作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PPT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454775" y="4719320"/>
            <a:ext cx="671195" cy="671195"/>
            <a:chOff x="9630898" y="3440957"/>
            <a:chExt cx="968451" cy="968451"/>
          </a:xfrm>
        </p:grpSpPr>
        <p:sp>
          <p:nvSpPr>
            <p:cNvPr id="48" name="椭圆 47"/>
            <p:cNvSpPr/>
            <p:nvPr/>
          </p:nvSpPr>
          <p:spPr>
            <a:xfrm>
              <a:off x="9630898" y="3440957"/>
              <a:ext cx="968451" cy="968451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31814" y="3684495"/>
              <a:ext cx="566618" cy="491063"/>
            </a:xfrm>
            <a:prstGeom prst="rect">
              <a:avLst/>
            </a:prstGeom>
          </p:spPr>
        </p:pic>
      </p:grpSp>
      <p:sp>
        <p:nvSpPr>
          <p:cNvPr id="50" name="文本框 49"/>
          <p:cNvSpPr txBox="1"/>
          <p:nvPr/>
        </p:nvSpPr>
        <p:spPr>
          <a:xfrm>
            <a:off x="7425842" y="4669653"/>
            <a:ext cx="14930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谢双骏</a:t>
            </a:r>
          </a:p>
        </p:txBody>
      </p:sp>
      <p:sp>
        <p:nvSpPr>
          <p:cNvPr id="51" name="矩形 50"/>
          <p:cNvSpPr/>
          <p:nvPr/>
        </p:nvSpPr>
        <p:spPr>
          <a:xfrm>
            <a:off x="7425842" y="5192278"/>
            <a:ext cx="371043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汇报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7" grpId="0"/>
      <p:bldP spid="18" grpId="0"/>
      <p:bldP spid="45" grpId="0"/>
      <p:bldP spid="46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功能需求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系统目标</a:t>
            </a:r>
          </a:p>
        </p:txBody>
      </p:sp>
      <p:sp>
        <p:nvSpPr>
          <p:cNvPr id="9" name="矩形 8"/>
          <p:cNvSpPr/>
          <p:nvPr/>
        </p:nvSpPr>
        <p:spPr>
          <a:xfrm>
            <a:off x="4576896" y="816573"/>
            <a:ext cx="30382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功能需求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48715" y="5108575"/>
            <a:ext cx="2251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游客可以通过订单系统预定所需的巡航和客舱</a:t>
            </a:r>
            <a:r>
              <a:rPr lang="zh-CN" altLang="zh-CN" dirty="0"/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918710" y="2750820"/>
            <a:ext cx="2165350" cy="1915795"/>
            <a:chOff x="1158619" y="2608780"/>
            <a:chExt cx="2165152" cy="1915886"/>
          </a:xfrm>
        </p:grpSpPr>
        <p:sp>
          <p:nvSpPr>
            <p:cNvPr id="12" name="矩形 11"/>
            <p:cNvSpPr/>
            <p:nvPr/>
          </p:nvSpPr>
          <p:spPr>
            <a:xfrm>
              <a:off x="1158619" y="2608780"/>
              <a:ext cx="2165152" cy="1915886"/>
            </a:xfrm>
            <a:prstGeom prst="rect">
              <a:avLst/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48566" y="2797466"/>
              <a:ext cx="1785257" cy="1538514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8875" y="2750820"/>
            <a:ext cx="2165350" cy="1915795"/>
            <a:chOff x="1158619" y="2608780"/>
            <a:chExt cx="2165152" cy="1915886"/>
          </a:xfrm>
        </p:grpSpPr>
        <p:sp>
          <p:nvSpPr>
            <p:cNvPr id="5" name="矩形 4"/>
            <p:cNvSpPr/>
            <p:nvPr/>
          </p:nvSpPr>
          <p:spPr>
            <a:xfrm>
              <a:off x="1158619" y="2608780"/>
              <a:ext cx="2165152" cy="1915886"/>
            </a:xfrm>
            <a:prstGeom prst="rect">
              <a:avLst/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8566" y="2797466"/>
              <a:ext cx="1785257" cy="1538514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864735" y="5108575"/>
            <a:ext cx="2251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旅行社可以通过该系统为游客提供巡航和客舱信息。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580755" y="5108575"/>
            <a:ext cx="2251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ACA</a:t>
            </a:r>
            <a:r>
              <a:rPr lang="zh-CN" altLang="zh-CN" sz="2000" dirty="0"/>
              <a:t>公司可以通过该系统发表小册子并与旅行社合作，并修改巡航、客舱等信息。 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507990" y="3239135"/>
            <a:ext cx="987425" cy="993140"/>
            <a:chOff x="5394325" y="3578225"/>
            <a:chExt cx="358775" cy="360363"/>
          </a:xfrm>
          <a:solidFill>
            <a:schemeClr val="bg1"/>
          </a:solidFill>
        </p:grpSpPr>
        <p:sp>
          <p:nvSpPr>
            <p:cNvPr id="3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2" name="AutoShape 4"/>
          <p:cNvSpPr/>
          <p:nvPr/>
        </p:nvSpPr>
        <p:spPr bwMode="auto">
          <a:xfrm>
            <a:off x="1765300" y="3247390"/>
            <a:ext cx="981710" cy="9855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678545" y="2750820"/>
            <a:ext cx="2165350" cy="1915160"/>
            <a:chOff x="13667" y="4332"/>
            <a:chExt cx="3410" cy="3016"/>
          </a:xfrm>
        </p:grpSpPr>
        <p:grpSp>
          <p:nvGrpSpPr>
            <p:cNvPr id="14" name="组合 13"/>
            <p:cNvGrpSpPr/>
            <p:nvPr/>
          </p:nvGrpSpPr>
          <p:grpSpPr>
            <a:xfrm>
              <a:off x="13667" y="4332"/>
              <a:ext cx="3410" cy="3017"/>
              <a:chOff x="1158619" y="2608780"/>
              <a:chExt cx="2165152" cy="19158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158619" y="2608780"/>
                <a:ext cx="2165152" cy="1915886"/>
              </a:xfrm>
              <a:prstGeom prst="rect">
                <a:avLst/>
              </a:prstGeom>
              <a:solidFill>
                <a:srgbClr val="C54747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48566" y="2797466"/>
                <a:ext cx="1785257" cy="15385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5" y="5169"/>
              <a:ext cx="1442" cy="1442"/>
            </a:xfrm>
            <a:prstGeom prst="rect">
              <a:avLst/>
            </a:prstGeom>
            <a:solidFill>
              <a:srgbClr val="CA5555"/>
            </a:solidFill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91820" y="2643505"/>
            <a:ext cx="2498725" cy="3450590"/>
            <a:chOff x="1158618" y="2645224"/>
            <a:chExt cx="2498982" cy="3450776"/>
          </a:xfrm>
        </p:grpSpPr>
        <p:sp>
          <p:nvSpPr>
            <p:cNvPr id="5" name="矩形 4"/>
            <p:cNvSpPr/>
            <p:nvPr/>
          </p:nvSpPr>
          <p:spPr>
            <a:xfrm>
              <a:off x="1158619" y="2645228"/>
              <a:ext cx="2498981" cy="3450772"/>
            </a:xfrm>
            <a:prstGeom prst="rect">
              <a:avLst/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梯形 7"/>
            <p:cNvSpPr/>
            <p:nvPr/>
          </p:nvSpPr>
          <p:spPr>
            <a:xfrm flipV="1">
              <a:off x="1158618" y="2645224"/>
              <a:ext cx="2498981" cy="518889"/>
            </a:xfrm>
            <a:prstGeom prst="trapezoid">
              <a:avLst>
                <a:gd name="adj" fmla="val 39953"/>
              </a:avLst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86188" y="2782748"/>
              <a:ext cx="243840" cy="243840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86376" y="3307080"/>
              <a:ext cx="243840" cy="243840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367398" y="2863958"/>
              <a:ext cx="81420" cy="81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367398" y="3388290"/>
              <a:ext cx="81420" cy="81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>
              <a:stCxn id="12" idx="4"/>
              <a:endCxn id="13" idx="0"/>
            </p:cNvCxnSpPr>
            <p:nvPr/>
          </p:nvCxnSpPr>
          <p:spPr>
            <a:xfrm>
              <a:off x="2408108" y="2945378"/>
              <a:ext cx="0" cy="442912"/>
            </a:xfrm>
            <a:prstGeom prst="line">
              <a:avLst/>
            </a:prstGeom>
            <a:ln>
              <a:solidFill>
                <a:srgbClr val="C5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3401695" y="2644140"/>
            <a:ext cx="2498725" cy="3450590"/>
            <a:chOff x="1158618" y="2645224"/>
            <a:chExt cx="2498982" cy="3450776"/>
          </a:xfrm>
        </p:grpSpPr>
        <p:sp>
          <p:nvSpPr>
            <p:cNvPr id="29" name="矩形 28"/>
            <p:cNvSpPr/>
            <p:nvPr/>
          </p:nvSpPr>
          <p:spPr>
            <a:xfrm>
              <a:off x="1158619" y="2645228"/>
              <a:ext cx="2498981" cy="3450772"/>
            </a:xfrm>
            <a:prstGeom prst="rect">
              <a:avLst/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梯形 29"/>
            <p:cNvSpPr/>
            <p:nvPr/>
          </p:nvSpPr>
          <p:spPr>
            <a:xfrm flipV="1">
              <a:off x="1158618" y="2645224"/>
              <a:ext cx="2498981" cy="518889"/>
            </a:xfrm>
            <a:prstGeom prst="trapezoid">
              <a:avLst>
                <a:gd name="adj" fmla="val 39953"/>
              </a:avLst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286188" y="2782748"/>
              <a:ext cx="243840" cy="243840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286376" y="3307080"/>
              <a:ext cx="243840" cy="243840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367398" y="2863958"/>
              <a:ext cx="81420" cy="81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367398" y="3388290"/>
              <a:ext cx="81420" cy="81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35" name="直接连接符 34"/>
            <p:cNvCxnSpPr>
              <a:stCxn id="33" idx="4"/>
              <a:endCxn id="34" idx="0"/>
            </p:cNvCxnSpPr>
            <p:nvPr/>
          </p:nvCxnSpPr>
          <p:spPr>
            <a:xfrm>
              <a:off x="2408108" y="2945378"/>
              <a:ext cx="0" cy="442912"/>
            </a:xfrm>
            <a:prstGeom prst="line">
              <a:avLst/>
            </a:prstGeom>
            <a:ln>
              <a:solidFill>
                <a:srgbClr val="C5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6212205" y="2621280"/>
            <a:ext cx="2498725" cy="3450590"/>
            <a:chOff x="1158618" y="2645224"/>
            <a:chExt cx="2498982" cy="3450776"/>
          </a:xfrm>
        </p:grpSpPr>
        <p:sp>
          <p:nvSpPr>
            <p:cNvPr id="41" name="矩形 40"/>
            <p:cNvSpPr/>
            <p:nvPr/>
          </p:nvSpPr>
          <p:spPr>
            <a:xfrm>
              <a:off x="1158619" y="2645228"/>
              <a:ext cx="2498981" cy="3450772"/>
            </a:xfrm>
            <a:prstGeom prst="rect">
              <a:avLst/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梯形 41"/>
            <p:cNvSpPr/>
            <p:nvPr/>
          </p:nvSpPr>
          <p:spPr>
            <a:xfrm flipV="1">
              <a:off x="1158618" y="2645224"/>
              <a:ext cx="2498981" cy="518889"/>
            </a:xfrm>
            <a:prstGeom prst="trapezoid">
              <a:avLst>
                <a:gd name="adj" fmla="val 39953"/>
              </a:avLst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286188" y="2782748"/>
              <a:ext cx="243840" cy="243840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286376" y="3307080"/>
              <a:ext cx="243840" cy="243840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367398" y="2863958"/>
              <a:ext cx="81420" cy="81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367398" y="3388290"/>
              <a:ext cx="81420" cy="81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47" name="直接连接符 46"/>
            <p:cNvCxnSpPr>
              <a:stCxn id="45" idx="4"/>
              <a:endCxn id="46" idx="0"/>
            </p:cNvCxnSpPr>
            <p:nvPr/>
          </p:nvCxnSpPr>
          <p:spPr>
            <a:xfrm>
              <a:off x="2408108" y="2945378"/>
              <a:ext cx="0" cy="442912"/>
            </a:xfrm>
            <a:prstGeom prst="line">
              <a:avLst/>
            </a:prstGeom>
            <a:ln>
              <a:solidFill>
                <a:srgbClr val="C5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9022715" y="2620645"/>
            <a:ext cx="2498725" cy="3450590"/>
            <a:chOff x="1158618" y="2645224"/>
            <a:chExt cx="2498982" cy="3450776"/>
          </a:xfrm>
        </p:grpSpPr>
        <p:sp>
          <p:nvSpPr>
            <p:cNvPr id="48" name="矩形 47"/>
            <p:cNvSpPr/>
            <p:nvPr/>
          </p:nvSpPr>
          <p:spPr>
            <a:xfrm>
              <a:off x="1158619" y="2645228"/>
              <a:ext cx="2498981" cy="3450772"/>
            </a:xfrm>
            <a:prstGeom prst="rect">
              <a:avLst/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梯形 48"/>
            <p:cNvSpPr/>
            <p:nvPr/>
          </p:nvSpPr>
          <p:spPr>
            <a:xfrm flipV="1">
              <a:off x="1158618" y="2645224"/>
              <a:ext cx="2498981" cy="518889"/>
            </a:xfrm>
            <a:prstGeom prst="trapezoid">
              <a:avLst>
                <a:gd name="adj" fmla="val 39953"/>
              </a:avLst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286188" y="2782748"/>
              <a:ext cx="243840" cy="243840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286376" y="3307080"/>
              <a:ext cx="243840" cy="243840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67398" y="2863958"/>
              <a:ext cx="81420" cy="81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367398" y="3388290"/>
              <a:ext cx="81420" cy="81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54" name="直接连接符 53"/>
            <p:cNvCxnSpPr>
              <a:stCxn id="52" idx="4"/>
              <a:endCxn id="53" idx="0"/>
            </p:cNvCxnSpPr>
            <p:nvPr/>
          </p:nvCxnSpPr>
          <p:spPr>
            <a:xfrm>
              <a:off x="2408108" y="2945378"/>
              <a:ext cx="0" cy="442912"/>
            </a:xfrm>
            <a:prstGeom prst="line">
              <a:avLst/>
            </a:prstGeom>
            <a:ln>
              <a:solidFill>
                <a:srgbClr val="C54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系统功能划分</a:t>
            </a:r>
          </a:p>
        </p:txBody>
      </p:sp>
      <p:sp>
        <p:nvSpPr>
          <p:cNvPr id="9" name="矩形 8"/>
          <p:cNvSpPr/>
          <p:nvPr/>
        </p:nvSpPr>
        <p:spPr>
          <a:xfrm>
            <a:off x="4531176" y="845783"/>
            <a:ext cx="30382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功能需求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-1879600" y="2129790"/>
            <a:ext cx="15912465" cy="3175"/>
          </a:xfrm>
          <a:prstGeom prst="line">
            <a:avLst/>
          </a:prstGeom>
          <a:ln w="2540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656080" y="1991995"/>
            <a:ext cx="307340" cy="307340"/>
          </a:xfrm>
          <a:prstGeom prst="ellipse">
            <a:avLst/>
          </a:prstGeom>
          <a:solidFill>
            <a:srgbClr val="C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5238" y="3549152"/>
            <a:ext cx="224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glow>
                    <a:schemeClr val="bg1">
                      <a:alpha val="40000"/>
                    </a:schemeClr>
                  </a:glow>
                </a:effectLst>
                <a:cs typeface="+mn-ea"/>
                <a:sym typeface="+mn-lt"/>
              </a:rPr>
              <a:t>预定处理</a:t>
            </a:r>
          </a:p>
        </p:txBody>
      </p:sp>
      <p:sp>
        <p:nvSpPr>
          <p:cNvPr id="24" name="椭圆 23"/>
          <p:cNvSpPr/>
          <p:nvPr/>
        </p:nvSpPr>
        <p:spPr>
          <a:xfrm>
            <a:off x="4483735" y="1980565"/>
            <a:ext cx="307340" cy="307340"/>
          </a:xfrm>
          <a:prstGeom prst="ellipse">
            <a:avLst/>
          </a:prstGeom>
          <a:solidFill>
            <a:srgbClr val="C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37889" y="3549152"/>
            <a:ext cx="228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财务管理</a:t>
            </a:r>
          </a:p>
        </p:txBody>
      </p:sp>
      <p:sp>
        <p:nvSpPr>
          <p:cNvPr id="28" name="矩形 27"/>
          <p:cNvSpPr/>
          <p:nvPr/>
        </p:nvSpPr>
        <p:spPr>
          <a:xfrm>
            <a:off x="3554730" y="4314825"/>
            <a:ext cx="21932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接收定金信息，和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ACA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公司提交的佣金，查询订单信息表，将佣金信息提供给相应的旅行社，并把定金信息发给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ACA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公司。</a:t>
            </a:r>
          </a:p>
        </p:txBody>
      </p:sp>
      <p:sp>
        <p:nvSpPr>
          <p:cNvPr id="36" name="椭圆 35"/>
          <p:cNvSpPr/>
          <p:nvPr/>
        </p:nvSpPr>
        <p:spPr>
          <a:xfrm>
            <a:off x="7308215" y="1970405"/>
            <a:ext cx="307340" cy="307340"/>
          </a:xfrm>
          <a:prstGeom prst="ellipse">
            <a:avLst/>
          </a:prstGeom>
          <a:solidFill>
            <a:srgbClr val="C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04938" y="3549152"/>
            <a:ext cx="210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手册出版</a:t>
            </a:r>
          </a:p>
        </p:txBody>
      </p:sp>
      <p:sp>
        <p:nvSpPr>
          <p:cNvPr id="40" name="矩形 39"/>
          <p:cNvSpPr/>
          <p:nvPr/>
        </p:nvSpPr>
        <p:spPr>
          <a:xfrm>
            <a:off x="6248400" y="4314825"/>
            <a:ext cx="2345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该功能可以查询巡航信息，并生成旅游手册提供给乘客和旅行社。</a:t>
            </a:r>
          </a:p>
        </p:txBody>
      </p:sp>
      <p:sp>
        <p:nvSpPr>
          <p:cNvPr id="14" name="椭圆 13"/>
          <p:cNvSpPr/>
          <p:nvPr/>
        </p:nvSpPr>
        <p:spPr>
          <a:xfrm>
            <a:off x="10118725" y="1969770"/>
            <a:ext cx="307340" cy="307340"/>
          </a:xfrm>
          <a:prstGeom prst="ellipse">
            <a:avLst/>
          </a:prstGeom>
          <a:solidFill>
            <a:srgbClr val="C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152255" y="3549152"/>
            <a:ext cx="209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游轮巡航管理</a:t>
            </a:r>
          </a:p>
        </p:txBody>
      </p:sp>
      <p:sp>
        <p:nvSpPr>
          <p:cNvPr id="56" name="矩形 55"/>
          <p:cNvSpPr/>
          <p:nvPr/>
        </p:nvSpPr>
        <p:spPr>
          <a:xfrm>
            <a:off x="9152255" y="4314825"/>
            <a:ext cx="2190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该功能接收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ACA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公司提交的巡航更新信息、客舱更新信息和游轮更新信息，查询、修改、删除、增加客舱信息表、巡航信息表和游轮信息表。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20725" y="4314825"/>
            <a:ext cx="2159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根据查询请求，查看客舱信息表、游轮信息表、巡航信息表，给出客舱、游轮、巡航列表。传递游客预定信息，接受旅行社生成的订单信息，查看、修改、增加订单信息表。</a:t>
            </a:r>
            <a:endParaRPr lang="zh-CN" altLang="en-US" sz="14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9" grpId="0" animBg="1"/>
      <p:bldP spid="21" grpId="0"/>
      <p:bldP spid="24" grpId="0" animBg="1"/>
      <p:bldP spid="27" grpId="0"/>
      <p:bldP spid="28" grpId="0"/>
      <p:bldP spid="36" grpId="0" animBg="1"/>
      <p:bldP spid="39" grpId="0"/>
      <p:bldP spid="40" grpId="0"/>
      <p:bldP spid="14" grpId="0" animBg="1"/>
      <p:bldP spid="55" grpId="0"/>
      <p:bldP spid="5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 rot="16200000">
            <a:off x="8289290" y="2771775"/>
            <a:ext cx="1446530" cy="5390515"/>
          </a:xfrm>
          <a:prstGeom prst="rect">
            <a:avLst/>
          </a:prstGeom>
          <a:solidFill>
            <a:srgbClr val="202C4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梯形 107"/>
          <p:cNvSpPr/>
          <p:nvPr/>
        </p:nvSpPr>
        <p:spPr>
          <a:xfrm flipV="1">
            <a:off x="6311900" y="4752340"/>
            <a:ext cx="5390515" cy="474980"/>
          </a:xfrm>
          <a:prstGeom prst="trapezoid">
            <a:avLst>
              <a:gd name="adj" fmla="val 47093"/>
            </a:avLst>
          </a:prstGeom>
          <a:solidFill>
            <a:srgbClr val="414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5" name="矩形 104"/>
          <p:cNvSpPr/>
          <p:nvPr/>
        </p:nvSpPr>
        <p:spPr>
          <a:xfrm rot="16200000">
            <a:off x="8408670" y="1209675"/>
            <a:ext cx="1217295" cy="5390515"/>
          </a:xfrm>
          <a:prstGeom prst="rect">
            <a:avLst/>
          </a:prstGeom>
          <a:solidFill>
            <a:srgbClr val="202C4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梯形 105"/>
          <p:cNvSpPr/>
          <p:nvPr/>
        </p:nvSpPr>
        <p:spPr>
          <a:xfrm flipV="1">
            <a:off x="6316980" y="3296285"/>
            <a:ext cx="5390515" cy="474980"/>
          </a:xfrm>
          <a:prstGeom prst="trapezoid">
            <a:avLst>
              <a:gd name="adj" fmla="val 47093"/>
            </a:avLst>
          </a:prstGeom>
          <a:solidFill>
            <a:srgbClr val="414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 rot="16200000">
            <a:off x="8408670" y="-165735"/>
            <a:ext cx="1217295" cy="5390515"/>
          </a:xfrm>
          <a:prstGeom prst="rect">
            <a:avLst/>
          </a:prstGeom>
          <a:solidFill>
            <a:srgbClr val="202C4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梯形 103"/>
          <p:cNvSpPr/>
          <p:nvPr/>
        </p:nvSpPr>
        <p:spPr>
          <a:xfrm flipV="1">
            <a:off x="6316980" y="1920875"/>
            <a:ext cx="5390515" cy="474980"/>
          </a:xfrm>
          <a:prstGeom prst="trapezoid">
            <a:avLst>
              <a:gd name="adj" fmla="val 47093"/>
            </a:avLst>
          </a:prstGeom>
          <a:solidFill>
            <a:srgbClr val="414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1" name="矩形 100"/>
          <p:cNvSpPr/>
          <p:nvPr/>
        </p:nvSpPr>
        <p:spPr>
          <a:xfrm rot="16200000">
            <a:off x="2369820" y="2770505"/>
            <a:ext cx="1452245" cy="5390515"/>
          </a:xfrm>
          <a:prstGeom prst="rect">
            <a:avLst/>
          </a:prstGeom>
          <a:solidFill>
            <a:srgbClr val="202C4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梯形 101"/>
          <p:cNvSpPr/>
          <p:nvPr/>
        </p:nvSpPr>
        <p:spPr>
          <a:xfrm flipV="1">
            <a:off x="394970" y="4739005"/>
            <a:ext cx="5390515" cy="474980"/>
          </a:xfrm>
          <a:prstGeom prst="trapezoid">
            <a:avLst>
              <a:gd name="adj" fmla="val 47093"/>
            </a:avLst>
          </a:prstGeom>
          <a:solidFill>
            <a:srgbClr val="414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9" name="矩形 98"/>
          <p:cNvSpPr/>
          <p:nvPr/>
        </p:nvSpPr>
        <p:spPr>
          <a:xfrm rot="16200000">
            <a:off x="2501265" y="1229360"/>
            <a:ext cx="1217295" cy="5390515"/>
          </a:xfrm>
          <a:prstGeom prst="rect">
            <a:avLst/>
          </a:prstGeom>
          <a:solidFill>
            <a:srgbClr val="202C4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梯形 99"/>
          <p:cNvSpPr/>
          <p:nvPr/>
        </p:nvSpPr>
        <p:spPr>
          <a:xfrm flipV="1">
            <a:off x="409575" y="3315970"/>
            <a:ext cx="5390515" cy="474980"/>
          </a:xfrm>
          <a:prstGeom prst="trapezoid">
            <a:avLst>
              <a:gd name="adj" fmla="val 47093"/>
            </a:avLst>
          </a:prstGeom>
          <a:solidFill>
            <a:srgbClr val="414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4537075" y="6790690"/>
            <a:ext cx="3249295" cy="3314065"/>
            <a:chOff x="4766" y="11821"/>
            <a:chExt cx="5117" cy="5219"/>
          </a:xfrm>
        </p:grpSpPr>
        <p:sp>
          <p:nvSpPr>
            <p:cNvPr id="5" name="Freeform 5"/>
            <p:cNvSpPr/>
            <p:nvPr/>
          </p:nvSpPr>
          <p:spPr bwMode="auto">
            <a:xfrm>
              <a:off x="4888" y="12096"/>
              <a:ext cx="3638" cy="2319"/>
            </a:xfrm>
            <a:custGeom>
              <a:avLst/>
              <a:gdLst>
                <a:gd name="T0" fmla="*/ 0 w 239"/>
                <a:gd name="T1" fmla="*/ 152 h 152"/>
                <a:gd name="T2" fmla="*/ 136 w 239"/>
                <a:gd name="T3" fmla="*/ 73 h 152"/>
                <a:gd name="T4" fmla="*/ 137 w 239"/>
                <a:gd name="T5" fmla="*/ 73 h 152"/>
                <a:gd name="T6" fmla="*/ 157 w 239"/>
                <a:gd name="T7" fmla="*/ 70 h 152"/>
                <a:gd name="T8" fmla="*/ 239 w 239"/>
                <a:gd name="T9" fmla="*/ 152 h 152"/>
                <a:gd name="T10" fmla="*/ 119 w 239"/>
                <a:gd name="T11" fmla="*/ 0 h 152"/>
                <a:gd name="T12" fmla="*/ 0 w 239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152">
                  <a:moveTo>
                    <a:pt x="0" y="152"/>
                  </a:moveTo>
                  <a:cubicBezTo>
                    <a:pt x="27" y="105"/>
                    <a:pt x="78" y="73"/>
                    <a:pt x="136" y="73"/>
                  </a:cubicBezTo>
                  <a:cubicBezTo>
                    <a:pt x="137" y="73"/>
                    <a:pt x="137" y="73"/>
                    <a:pt x="137" y="73"/>
                  </a:cubicBezTo>
                  <a:cubicBezTo>
                    <a:pt x="143" y="71"/>
                    <a:pt x="150" y="70"/>
                    <a:pt x="157" y="70"/>
                  </a:cubicBezTo>
                  <a:cubicBezTo>
                    <a:pt x="202" y="70"/>
                    <a:pt x="239" y="107"/>
                    <a:pt x="239" y="152"/>
                  </a:cubicBezTo>
                  <a:cubicBezTo>
                    <a:pt x="239" y="79"/>
                    <a:pt x="188" y="17"/>
                    <a:pt x="119" y="0"/>
                  </a:cubicBezTo>
                  <a:cubicBezTo>
                    <a:pt x="51" y="17"/>
                    <a:pt x="0" y="79"/>
                    <a:pt x="0" y="152"/>
                  </a:cubicBezTo>
                  <a:close/>
                </a:path>
              </a:pathLst>
            </a:custGeom>
            <a:solidFill>
              <a:srgbClr val="C54747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en-US" sz="11735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6653" y="11821"/>
              <a:ext cx="2742" cy="3812"/>
            </a:xfrm>
            <a:custGeom>
              <a:avLst/>
              <a:gdLst>
                <a:gd name="T0" fmla="*/ 0 w 180"/>
                <a:gd name="T1" fmla="*/ 19 h 250"/>
                <a:gd name="T2" fmla="*/ 112 w 180"/>
                <a:gd name="T3" fmla="*/ 130 h 250"/>
                <a:gd name="T4" fmla="*/ 112 w 180"/>
                <a:gd name="T5" fmla="*/ 130 h 250"/>
                <a:gd name="T6" fmla="*/ 120 w 180"/>
                <a:gd name="T7" fmla="*/ 149 h 250"/>
                <a:gd name="T8" fmla="*/ 62 w 180"/>
                <a:gd name="T9" fmla="*/ 250 h 250"/>
                <a:gd name="T10" fmla="*/ 178 w 180"/>
                <a:gd name="T11" fmla="*/ 95 h 250"/>
                <a:gd name="T12" fmla="*/ 0 w 180"/>
                <a:gd name="T13" fmla="*/ 1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250">
                  <a:moveTo>
                    <a:pt x="0" y="19"/>
                  </a:moveTo>
                  <a:cubicBezTo>
                    <a:pt x="53" y="33"/>
                    <a:pt x="97" y="74"/>
                    <a:pt x="112" y="13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5" y="136"/>
                    <a:pt x="118" y="142"/>
                    <a:pt x="120" y="149"/>
                  </a:cubicBezTo>
                  <a:cubicBezTo>
                    <a:pt x="132" y="193"/>
                    <a:pt x="106" y="238"/>
                    <a:pt x="62" y="250"/>
                  </a:cubicBezTo>
                  <a:cubicBezTo>
                    <a:pt x="133" y="231"/>
                    <a:pt x="180" y="165"/>
                    <a:pt x="178" y="95"/>
                  </a:cubicBezTo>
                  <a:cubicBezTo>
                    <a:pt x="144" y="33"/>
                    <a:pt x="71" y="0"/>
                    <a:pt x="0" y="19"/>
                  </a:cubicBezTo>
                  <a:close/>
                </a:path>
              </a:pathLst>
            </a:custGeom>
            <a:solidFill>
              <a:srgbClr val="CD5F5F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en-US" sz="11735"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211" y="13146"/>
              <a:ext cx="3673" cy="3282"/>
            </a:xfrm>
            <a:custGeom>
              <a:avLst/>
              <a:gdLst>
                <a:gd name="T0" fmla="*/ 202 w 241"/>
                <a:gd name="T1" fmla="*/ 0 h 215"/>
                <a:gd name="T2" fmla="*/ 129 w 241"/>
                <a:gd name="T3" fmla="*/ 140 h 215"/>
                <a:gd name="T4" fmla="*/ 129 w 241"/>
                <a:gd name="T5" fmla="*/ 140 h 215"/>
                <a:gd name="T6" fmla="*/ 113 w 241"/>
                <a:gd name="T7" fmla="*/ 153 h 215"/>
                <a:gd name="T8" fmla="*/ 0 w 241"/>
                <a:gd name="T9" fmla="*/ 127 h 215"/>
                <a:gd name="T10" fmla="*/ 182 w 241"/>
                <a:gd name="T11" fmla="*/ 192 h 215"/>
                <a:gd name="T12" fmla="*/ 202 w 241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15">
                  <a:moveTo>
                    <a:pt x="202" y="0"/>
                  </a:moveTo>
                  <a:cubicBezTo>
                    <a:pt x="205" y="54"/>
                    <a:pt x="178" y="109"/>
                    <a:pt x="129" y="14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24" y="145"/>
                    <a:pt x="119" y="149"/>
                    <a:pt x="113" y="153"/>
                  </a:cubicBezTo>
                  <a:cubicBezTo>
                    <a:pt x="75" y="177"/>
                    <a:pt x="24" y="166"/>
                    <a:pt x="0" y="127"/>
                  </a:cubicBezTo>
                  <a:cubicBezTo>
                    <a:pt x="39" y="190"/>
                    <a:pt x="115" y="215"/>
                    <a:pt x="182" y="192"/>
                  </a:cubicBezTo>
                  <a:cubicBezTo>
                    <a:pt x="231" y="142"/>
                    <a:pt x="241" y="62"/>
                    <a:pt x="202" y="0"/>
                  </a:cubicBezTo>
                  <a:close/>
                </a:path>
              </a:pathLst>
            </a:custGeom>
            <a:solidFill>
              <a:srgbClr val="605F83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en-US" sz="11735"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529" y="13574"/>
              <a:ext cx="3515" cy="3466"/>
            </a:xfrm>
            <a:custGeom>
              <a:avLst/>
              <a:gdLst>
                <a:gd name="T0" fmla="*/ 231 w 231"/>
                <a:gd name="T1" fmla="*/ 160 h 227"/>
                <a:gd name="T2" fmla="*/ 76 w 231"/>
                <a:gd name="T3" fmla="*/ 128 h 227"/>
                <a:gd name="T4" fmla="*/ 76 w 231"/>
                <a:gd name="T5" fmla="*/ 128 h 227"/>
                <a:gd name="T6" fmla="*/ 59 w 231"/>
                <a:gd name="T7" fmla="*/ 116 h 227"/>
                <a:gd name="T8" fmla="*/ 53 w 231"/>
                <a:gd name="T9" fmla="*/ 0 h 227"/>
                <a:gd name="T10" fmla="*/ 40 w 231"/>
                <a:gd name="T11" fmla="*/ 193 h 227"/>
                <a:gd name="T12" fmla="*/ 231 w 231"/>
                <a:gd name="T13" fmla="*/ 16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27">
                  <a:moveTo>
                    <a:pt x="231" y="160"/>
                  </a:moveTo>
                  <a:cubicBezTo>
                    <a:pt x="179" y="177"/>
                    <a:pt x="119" y="167"/>
                    <a:pt x="76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0" y="125"/>
                    <a:pt x="64" y="121"/>
                    <a:pt x="59" y="116"/>
                  </a:cubicBezTo>
                  <a:cubicBezTo>
                    <a:pt x="26" y="86"/>
                    <a:pt x="23" y="34"/>
                    <a:pt x="53" y="0"/>
                  </a:cubicBezTo>
                  <a:cubicBezTo>
                    <a:pt x="4" y="55"/>
                    <a:pt x="0" y="135"/>
                    <a:pt x="40" y="193"/>
                  </a:cubicBezTo>
                  <a:cubicBezTo>
                    <a:pt x="102" y="227"/>
                    <a:pt x="181" y="215"/>
                    <a:pt x="231" y="160"/>
                  </a:cubicBezTo>
                  <a:close/>
                </a:path>
              </a:pathLst>
            </a:custGeom>
            <a:solidFill>
              <a:srgbClr val="313D55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en-US" sz="11735"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766" y="12845"/>
              <a:ext cx="2941" cy="3812"/>
            </a:xfrm>
            <a:custGeom>
              <a:avLst/>
              <a:gdLst>
                <a:gd name="T0" fmla="*/ 110 w 193"/>
                <a:gd name="T1" fmla="*/ 250 h 250"/>
                <a:gd name="T2" fmla="*/ 83 w 193"/>
                <a:gd name="T3" fmla="*/ 94 h 250"/>
                <a:gd name="T4" fmla="*/ 83 w 193"/>
                <a:gd name="T5" fmla="*/ 94 h 250"/>
                <a:gd name="T6" fmla="*/ 87 w 193"/>
                <a:gd name="T7" fmla="*/ 74 h 250"/>
                <a:gd name="T8" fmla="*/ 193 w 193"/>
                <a:gd name="T9" fmla="*/ 26 h 250"/>
                <a:gd name="T10" fmla="*/ 9 w 193"/>
                <a:gd name="T11" fmla="*/ 85 h 250"/>
                <a:gd name="T12" fmla="*/ 110 w 193"/>
                <a:gd name="T1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250">
                  <a:moveTo>
                    <a:pt x="110" y="250"/>
                  </a:moveTo>
                  <a:cubicBezTo>
                    <a:pt x="75" y="208"/>
                    <a:pt x="62" y="149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4" y="87"/>
                    <a:pt x="85" y="81"/>
                    <a:pt x="87" y="74"/>
                  </a:cubicBezTo>
                  <a:cubicBezTo>
                    <a:pt x="103" y="32"/>
                    <a:pt x="151" y="10"/>
                    <a:pt x="193" y="26"/>
                  </a:cubicBezTo>
                  <a:cubicBezTo>
                    <a:pt x="124" y="0"/>
                    <a:pt x="48" y="26"/>
                    <a:pt x="9" y="85"/>
                  </a:cubicBezTo>
                  <a:cubicBezTo>
                    <a:pt x="0" y="155"/>
                    <a:pt x="41" y="224"/>
                    <a:pt x="110" y="250"/>
                  </a:cubicBezTo>
                  <a:close/>
                </a:path>
              </a:pathLst>
            </a:custGeom>
            <a:solidFill>
              <a:srgbClr val="6A2C2E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/>
            <a:lstStyle/>
            <a:p>
              <a:endParaRPr lang="en-US" sz="11735">
                <a:cs typeface="+mn-ea"/>
                <a:sym typeface="+mn-lt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71972" y="1920874"/>
            <a:ext cx="5394960" cy="1216660"/>
            <a:chOff x="653" y="3025"/>
            <a:chExt cx="8496" cy="1916"/>
          </a:xfrm>
        </p:grpSpPr>
        <p:sp>
          <p:nvSpPr>
            <p:cNvPr id="47" name="矩形 46"/>
            <p:cNvSpPr/>
            <p:nvPr/>
          </p:nvSpPr>
          <p:spPr>
            <a:xfrm rot="16200000">
              <a:off x="3947" y="-261"/>
              <a:ext cx="1917" cy="8489"/>
            </a:xfrm>
            <a:prstGeom prst="rect">
              <a:avLst/>
            </a:prstGeom>
            <a:solidFill>
              <a:srgbClr val="202C4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梯形 47"/>
            <p:cNvSpPr/>
            <p:nvPr/>
          </p:nvSpPr>
          <p:spPr>
            <a:xfrm flipV="1">
              <a:off x="653" y="3025"/>
              <a:ext cx="8489" cy="748"/>
            </a:xfrm>
            <a:prstGeom prst="trapezoid">
              <a:avLst>
                <a:gd name="adj" fmla="val 47093"/>
              </a:avLst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28015" y="1979295"/>
            <a:ext cx="4964430" cy="107632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游艇信息管理</a:t>
            </a: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给出游艇列表，可增加改删查游艇信息，设置游艇状态等。具有修改编辑信息权限。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系统功能描述</a:t>
            </a:r>
          </a:p>
        </p:txBody>
      </p:sp>
      <p:sp>
        <p:nvSpPr>
          <p:cNvPr id="19" name="矩形 18"/>
          <p:cNvSpPr/>
          <p:nvPr/>
        </p:nvSpPr>
        <p:spPr>
          <a:xfrm>
            <a:off x="4576896" y="816573"/>
            <a:ext cx="30382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功能需求</a:t>
            </a:r>
          </a:p>
        </p:txBody>
      </p:sp>
      <p:sp>
        <p:nvSpPr>
          <p:cNvPr id="61" name="矩形 60"/>
          <p:cNvSpPr/>
          <p:nvPr/>
        </p:nvSpPr>
        <p:spPr>
          <a:xfrm>
            <a:off x="613410" y="3354705"/>
            <a:ext cx="4964430" cy="11684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巡航信息管理</a:t>
            </a:r>
          </a:p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给出巡航路线信息列表，包括巡航路线、时间、距离、停靠地点、路线特点、分配的游艇、路线价格区间等。管理员可增改删查路线信息，为指定路线分配游艇等。</a:t>
            </a:r>
          </a:p>
        </p:txBody>
      </p:sp>
      <p:sp>
        <p:nvSpPr>
          <p:cNvPr id="65" name="矩形 64"/>
          <p:cNvSpPr/>
          <p:nvPr/>
        </p:nvSpPr>
        <p:spPr>
          <a:xfrm>
            <a:off x="506730" y="4802505"/>
            <a:ext cx="5216525" cy="1383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订单信息管理</a:t>
            </a:r>
          </a:p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给出所有乘客所有的预定信息，包括巡航路线、时间、船舱等级、是否分享船舱、相关旅行社信息、预定价格、订单状态等信息。管理员根据乘客是否分享船舱设置船舱的预订状态，还可以修改订单状态。在管理员确认后，将佣金发放给对应的旅行社。</a:t>
            </a:r>
          </a:p>
        </p:txBody>
      </p:sp>
      <p:sp>
        <p:nvSpPr>
          <p:cNvPr id="74" name="矩形 73"/>
          <p:cNvSpPr/>
          <p:nvPr/>
        </p:nvSpPr>
        <p:spPr>
          <a:xfrm>
            <a:off x="6617335" y="1955165"/>
            <a:ext cx="4964430" cy="107632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旅行社确认</a:t>
            </a: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旅行社可以查看乘客预定信息，确认订单，也可以取消乘客的订单</a:t>
            </a:r>
          </a:p>
        </p:txBody>
      </p:sp>
      <p:sp>
        <p:nvSpPr>
          <p:cNvPr id="79" name="矩形 78"/>
          <p:cNvSpPr/>
          <p:nvPr/>
        </p:nvSpPr>
        <p:spPr>
          <a:xfrm>
            <a:off x="6602730" y="3330575"/>
            <a:ext cx="4964430" cy="11684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公司工作人员查询</a:t>
            </a:r>
          </a:p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工作人员可以查看船舱信息，包括是否预定，乘客数目、信息，以及等级，还有巡航信息，包括时长，船只，停靠港口等，并结合以上信息帮助巡航时船上的管理工作。</a:t>
            </a:r>
          </a:p>
        </p:txBody>
      </p:sp>
      <p:sp>
        <p:nvSpPr>
          <p:cNvPr id="84" name="矩形 83"/>
          <p:cNvSpPr/>
          <p:nvPr/>
        </p:nvSpPr>
        <p:spPr>
          <a:xfrm>
            <a:off x="6496050" y="4778375"/>
            <a:ext cx="5216525" cy="122999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乘客预定</a:t>
            </a:r>
          </a:p>
          <a:p>
            <a:pPr indent="0" algn="ctr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     </a:t>
            </a:r>
            <a:r>
              <a:rPr lang="zh-CN" altLang="en-US" sz="1400" dirty="0">
                <a:solidFill>
                  <a:schemeClr val="bg1"/>
                </a:solidFill>
                <a:effectLst/>
                <a:cs typeface="+mn-ea"/>
                <a:sym typeface="+mn-lt"/>
              </a:rPr>
              <a:t>乘客在登入预定系统后，可以查看巡航路线信息，包括巡航路线、价格等，还可以选择船舱等级以及是否分享船舱等。还可以取消订单或者修改路线、船舱等级等。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5" grpId="0" animBg="1"/>
      <p:bldP spid="106" grpId="0" animBg="1"/>
      <p:bldP spid="103" grpId="0" animBg="1"/>
      <p:bldP spid="104" grpId="0" animBg="1"/>
      <p:bldP spid="101" grpId="0" animBg="1"/>
      <p:bldP spid="102" grpId="0" animBg="1"/>
      <p:bldP spid="99" grpId="0" animBg="1"/>
      <p:bldP spid="100" grpId="0" animBg="1"/>
      <p:bldP spid="34" grpId="0"/>
      <p:bldP spid="18" grpId="0"/>
      <p:bldP spid="19" grpId="0"/>
      <p:bldP spid="61" grpId="0"/>
      <p:bldP spid="65" grpId="0"/>
      <p:bldP spid="74" grpId="0"/>
      <p:bldP spid="79" grpId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数据流图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项目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4|0.2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  <p:tag name="KSO_WM_UNIT_FLASH_PICTURE_TYP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mixed20199727_1*ζ_h_d*1_1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mixed20199727_1*ζ_h_d*1_2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mixed20199727_1*ζ_h_d*1_3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4_1"/>
  <p:tag name="KSO_WM_UNIT_ID" val="mixed20199727_1*ζ_h_d*1_4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ANIM" val="305"/>
  <p:tag name="KSO_WM_UNIT_DIAGRAM_MODELTYPE" val="flashPicture"/>
  <p:tag name="KSO_WM_UNIT_VALUE" val="1368*10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5_1"/>
  <p:tag name="KSO_WM_UNIT_ID" val="mixed20199727_1*ζ_h_d*1_5_1"/>
  <p:tag name="KSO_WM_TEMPLATE_CATEGORY" val="mixed"/>
  <p:tag name="KSO_WM_TEMPLATE_INDEX" val="20199727"/>
  <p:tag name="KSO_WM_UNIT_LAYERLEVEL" val="1_1_1"/>
  <p:tag name="KSO_WM_TAG_VERSION" val="1.0"/>
  <p:tag name="KSO_WM_BEAUTIFY_FLAG" val="#wm#"/>
  <p:tag name="PA" val="v5.2.9"/>
  <p:tag name="KSO_WM_UNIT_SUPPORT_UNIT_TYPE" val="[&quot;all&quot;]"/>
  <p:tag name="KSO_WM_UNIT_FLASH_PICTURE_RAT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4|0.2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3|1|0.6|0.9|1.6|1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  <p:tag name="KSO_WM_UNIT_FLASH_PICTURE_TYP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  <p:tag name="KSO_WM_UNIT_FLASH_PICTURE_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7|0.8|1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5|0.4|0.4|0.3|0.3|0.4|0.4|0.3|0.4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5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|0.7|0.6|0.9|0.6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|0.5|0.6|0.5|0.8|0.6|0.6|0.7|0.7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5|0.5|0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oazcp3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1181</Words>
  <Application>Microsoft Office PowerPoint</Application>
  <PresentationFormat>宽屏</PresentationFormat>
  <Paragraphs>131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项目总结汇报</dc:title>
  <dc:creator>第一PPT</dc:creator>
  <cp:keywords>www.1ppt.com</cp:keywords>
  <dc:description>www.1ppt.com</dc:description>
  <cp:lastModifiedBy>PH</cp:lastModifiedBy>
  <cp:revision>192</cp:revision>
  <dcterms:created xsi:type="dcterms:W3CDTF">2019-06-06T01:23:00Z</dcterms:created>
  <dcterms:modified xsi:type="dcterms:W3CDTF">2022-04-09T15:47:13Z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89F062BB715942C78C722C9A6977657A</vt:lpwstr>
  </property>
  <property fmtid="{D5CDD505-2E9C-101B-9397-08002B2CF9AE}" pid="3" name="KSOProductBuildVer">
    <vt:lpwstr>2052-11.1.0.11365</vt:lpwstr>
  </property>
</Properties>
</file>