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83" r:id="rId3"/>
    <p:sldId id="309" r:id="rId4"/>
    <p:sldId id="333" r:id="rId5"/>
    <p:sldId id="334" r:id="rId6"/>
    <p:sldId id="335" r:id="rId7"/>
    <p:sldId id="310" r:id="rId8"/>
    <p:sldId id="336" r:id="rId9"/>
    <p:sldId id="337" r:id="rId10"/>
    <p:sldId id="338" r:id="rId11"/>
    <p:sldId id="339" r:id="rId12"/>
    <p:sldId id="28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158"/>
    <a:srgbClr val="C54747"/>
    <a:srgbClr val="CD5F5F"/>
    <a:srgbClr val="202C46"/>
    <a:srgbClr val="BC484A"/>
    <a:srgbClr val="605F83"/>
    <a:srgbClr val="C3474A"/>
    <a:srgbClr val="414C62"/>
    <a:srgbClr val="CA5555"/>
    <a:srgbClr val="B53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8" y="272"/>
      </p:cViewPr>
      <p:guideLst>
        <p:guide orient="horz" pos="223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6E03-FD61-461F-9412-304C922EC962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64C2-CA7F-43D7-B08A-250F832AB8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7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0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0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1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2022/4/17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6.png"/><Relationship Id="rId5" Type="http://schemas.openxmlformats.org/officeDocument/2006/relationships/tags" Target="../tags/tag9.xml"/><Relationship Id="rId10" Type="http://schemas.openxmlformats.org/officeDocument/2006/relationships/image" Target="../media/image5.png"/><Relationship Id="rId4" Type="http://schemas.openxmlformats.org/officeDocument/2006/relationships/tags" Target="../tags/tag8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6338" y="1542967"/>
            <a:ext cx="10099325" cy="3975263"/>
            <a:chOff x="1411356" y="1169894"/>
            <a:chExt cx="10099325" cy="3975263"/>
          </a:xfrm>
        </p:grpSpPr>
        <p:sp>
          <p:nvSpPr>
            <p:cNvPr id="2" name="矩形: 圆角 1"/>
            <p:cNvSpPr/>
            <p:nvPr/>
          </p:nvSpPr>
          <p:spPr>
            <a:xfrm>
              <a:off x="1411356" y="1169894"/>
              <a:ext cx="10099325" cy="3975263"/>
            </a:xfrm>
            <a:prstGeom prst="roundRect">
              <a:avLst>
                <a:gd name="adj" fmla="val 13141"/>
              </a:avLst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658398" y="1382064"/>
              <a:ext cx="9605241" cy="3550923"/>
            </a:xfrm>
            <a:prstGeom prst="roundRect">
              <a:avLst>
                <a:gd name="adj" fmla="val 9211"/>
              </a:avLst>
            </a:prstGeom>
            <a:noFill/>
            <a:ln w="22225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94114" y="3122483"/>
            <a:ext cx="840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游艇巡航管理系统数据库设计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87140" y="2080213"/>
            <a:ext cx="2617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B5393A"/>
                </a:solidFill>
                <a:cs typeface="+mn-ea"/>
                <a:sym typeface="+mn-lt"/>
              </a:rPr>
              <a:t>2022</a:t>
            </a:r>
            <a:endParaRPr lang="zh-CN" altLang="en-US" sz="5400" b="1" dirty="0">
              <a:solidFill>
                <a:srgbClr val="B5393A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7449" y="4475063"/>
            <a:ext cx="733710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1400" dirty="0">
                <a:solidFill>
                  <a:schemeClr val="bg1"/>
                </a:solidFill>
                <a:cs typeface="+mn-ea"/>
                <a:sym typeface="+mn-lt"/>
              </a:rPr>
              <a:t>Academy Cruises Company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3535" y="5843270"/>
            <a:ext cx="648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202C46"/>
                </a:solidFill>
                <a:cs typeface="+mn-ea"/>
                <a:sym typeface="+mn-lt"/>
              </a:rPr>
              <a:t>小组成员：高明，谭星，魏永森，周圣杰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698171" y="1"/>
            <a:ext cx="4513943" cy="1542966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1143" y="0"/>
            <a:ext cx="4107543" cy="1551940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924096" y="-212170"/>
            <a:ext cx="576036" cy="576036"/>
            <a:chOff x="760990" y="3016250"/>
            <a:chExt cx="825500" cy="825500"/>
          </a:xfrm>
        </p:grpSpPr>
        <p:sp>
          <p:nvSpPr>
            <p:cNvPr id="19" name="椭圆 18"/>
            <p:cNvSpPr/>
            <p:nvPr/>
          </p:nvSpPr>
          <p:spPr>
            <a:xfrm>
              <a:off x="760990" y="3016250"/>
              <a:ext cx="825500" cy="825500"/>
            </a:xfrm>
            <a:prstGeom prst="ellipse">
              <a:avLst/>
            </a:prstGeom>
            <a:solidFill>
              <a:srgbClr val="B5393A"/>
            </a:solidFill>
            <a:ln>
              <a:noFill/>
            </a:ln>
            <a:effectLst>
              <a:outerShdw blurRad="127000" sx="113000" sy="113000" algn="ctr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45153" y="3300413"/>
              <a:ext cx="257175" cy="2571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6590" y="337185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/>
              <a:t>乘客（</a:t>
            </a:r>
            <a:r>
              <a:rPr lang="zh-CN" altLang="zh-CN" u="sng"/>
              <a:t>乘客编号</a:t>
            </a:r>
            <a:r>
              <a:rPr lang="zh-CN" altLang="zh-CN"/>
              <a:t>，乘客名称，电话号码）</a:t>
            </a:r>
          </a:p>
          <a:p>
            <a:r>
              <a:rPr lang="zh-CN" altLang="zh-CN"/>
              <a:t>订单（</a:t>
            </a:r>
            <a:r>
              <a:rPr lang="zh-CN" altLang="zh-CN" u="sng"/>
              <a:t>订单编号</a:t>
            </a:r>
            <a:r>
              <a:rPr lang="zh-CN" altLang="zh-CN"/>
              <a:t>，金额，订单日期，共享意愿，乘客编号，旅行社编号，巡航编号）</a:t>
            </a:r>
          </a:p>
          <a:p>
            <a:r>
              <a:rPr lang="zh-CN" altLang="zh-CN"/>
              <a:t>旅行社（</a:t>
            </a:r>
            <a:r>
              <a:rPr lang="zh-CN" altLang="zh-CN" u="sng"/>
              <a:t>旅行社编号</a:t>
            </a:r>
            <a:r>
              <a:rPr lang="zh-CN" altLang="zh-CN"/>
              <a:t>，旅行社名称）</a:t>
            </a:r>
          </a:p>
          <a:p>
            <a:r>
              <a:rPr lang="zh-CN" altLang="zh-CN"/>
              <a:t>游轮（</a:t>
            </a:r>
            <a:r>
              <a:rPr lang="zh-CN" altLang="zh-CN" u="sng"/>
              <a:t>游轮编号</a:t>
            </a:r>
            <a:r>
              <a:rPr lang="zh-CN" altLang="zh-CN"/>
              <a:t>，游轮名称，船籍国，载客量，交付时间，巡航编号，开始日期，截止日期）</a:t>
            </a:r>
          </a:p>
          <a:p>
            <a:r>
              <a:rPr lang="zh-CN" altLang="zh-CN"/>
              <a:t>客舱（</a:t>
            </a:r>
            <a:r>
              <a:rPr lang="zh-CN" altLang="zh-CN" u="sng"/>
              <a:t>游轮编号，客舱编号，客舱容量，客舱等级</a:t>
            </a:r>
            <a:r>
              <a:rPr lang="zh-CN" altLang="zh-CN"/>
              <a:t>，开始日期，截止日期，剩余容量）</a:t>
            </a:r>
          </a:p>
          <a:p>
            <a:r>
              <a:rPr lang="zh-CN" altLang="zh-CN"/>
              <a:t>巡航（</a:t>
            </a:r>
            <a:r>
              <a:rPr lang="zh-CN" altLang="zh-CN" u="sng"/>
              <a:t>巡航编号</a:t>
            </a:r>
            <a:r>
              <a:rPr lang="zh-CN" altLang="zh-CN"/>
              <a:t>，巡航名称，持续时间，港口数量）</a:t>
            </a:r>
          </a:p>
          <a:p>
            <a:r>
              <a:rPr lang="zh-CN" altLang="zh-CN"/>
              <a:t>港口（</a:t>
            </a:r>
            <a:r>
              <a:rPr lang="zh-CN" altLang="zh-CN" u="sng"/>
              <a:t>巡航编号，港口名称，</a:t>
            </a:r>
            <a:r>
              <a:rPr lang="zh-CN" altLang="zh-CN"/>
              <a:t>到达日期）</a:t>
            </a:r>
          </a:p>
          <a:p>
            <a:r>
              <a:rPr lang="zh-CN" altLang="zh-CN"/>
              <a:t>订单对应客舱（</a:t>
            </a:r>
            <a:r>
              <a:rPr lang="zh-CN" altLang="zh-CN" u="sng"/>
              <a:t>订单编号，客舱编号，剩余容量，客舱等级，游轮编号</a:t>
            </a:r>
            <a:r>
              <a:rPr lang="zh-CN" altLang="zh-CN"/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关系模型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223032-C9CB-4720-89DE-D5B14CC0E29B}"/>
              </a:ext>
            </a:extLst>
          </p:cNvPr>
          <p:cNvSpPr/>
          <p:nvPr/>
        </p:nvSpPr>
        <p:spPr>
          <a:xfrm>
            <a:off x="1451291" y="2570042"/>
            <a:ext cx="93573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，乘客名称，电话号码）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，金额，订单日期，共享意愿，</a:t>
            </a:r>
            <a:r>
              <a:rPr lang="zh-CN" altLang="zh-CN" sz="1800" kern="100" dirty="0">
                <a:effectLst/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乘客编号，旅行社编号，巡航编号，客舱编号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旅行社（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旅行社编号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，旅行社名称）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游轮（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游轮编号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，游轮名称，船籍国，载客量，交付时间）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客舱（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客舱编号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，客舱容量，客舱等级）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巡航（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巡航编号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，巡航名称，持续时间，港口数量）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港口（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巡航编号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，港口名称）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经过（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巡航编号，港口编号，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到达日期）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客舱编号，游轮编号，巡航编号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，剩余容量）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8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6338" y="1542967"/>
            <a:ext cx="10099325" cy="3975263"/>
            <a:chOff x="1411356" y="1169894"/>
            <a:chExt cx="10099325" cy="3975263"/>
          </a:xfrm>
        </p:grpSpPr>
        <p:sp>
          <p:nvSpPr>
            <p:cNvPr id="2" name="矩形: 圆角 1"/>
            <p:cNvSpPr/>
            <p:nvPr/>
          </p:nvSpPr>
          <p:spPr>
            <a:xfrm>
              <a:off x="1411356" y="1169894"/>
              <a:ext cx="10099325" cy="3975263"/>
            </a:xfrm>
            <a:prstGeom prst="roundRect">
              <a:avLst>
                <a:gd name="adj" fmla="val 13141"/>
              </a:avLst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658398" y="1382064"/>
              <a:ext cx="9605241" cy="3550923"/>
            </a:xfrm>
            <a:prstGeom prst="roundRect">
              <a:avLst>
                <a:gd name="adj" fmla="val 9211"/>
              </a:avLst>
            </a:prstGeom>
            <a:noFill/>
            <a:ln w="22225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72229" y="3122483"/>
            <a:ext cx="66475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b="1" spc="600" dirty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87140" y="2109241"/>
            <a:ext cx="2617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B5393A"/>
                </a:solidFill>
                <a:cs typeface="+mn-ea"/>
                <a:sym typeface="+mn-lt"/>
              </a:rPr>
              <a:t>2022</a:t>
            </a:r>
            <a:endParaRPr lang="zh-CN" altLang="en-US" sz="5400" b="1" dirty="0">
              <a:solidFill>
                <a:srgbClr val="B5393A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698171" y="1"/>
            <a:ext cx="4513943" cy="1542966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1143" y="0"/>
            <a:ext cx="4107543" cy="1551940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924096" y="-212170"/>
            <a:ext cx="576036" cy="576036"/>
            <a:chOff x="760990" y="3016250"/>
            <a:chExt cx="825500" cy="825500"/>
          </a:xfrm>
        </p:grpSpPr>
        <p:sp>
          <p:nvSpPr>
            <p:cNvPr id="19" name="椭圆 18"/>
            <p:cNvSpPr/>
            <p:nvPr/>
          </p:nvSpPr>
          <p:spPr>
            <a:xfrm>
              <a:off x="760990" y="3016250"/>
              <a:ext cx="825500" cy="825500"/>
            </a:xfrm>
            <a:prstGeom prst="ellipse">
              <a:avLst/>
            </a:prstGeom>
            <a:solidFill>
              <a:srgbClr val="B5393A"/>
            </a:solidFill>
            <a:ln>
              <a:noFill/>
            </a:ln>
            <a:effectLst>
              <a:outerShdw blurRad="127000" sx="113000" sy="113000" algn="ctr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45153" y="3300413"/>
              <a:ext cx="257175" cy="2571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6590" y="337185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27449" y="4475063"/>
            <a:ext cx="733710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1400" dirty="0">
                <a:solidFill>
                  <a:schemeClr val="bg1"/>
                </a:solidFill>
                <a:cs typeface="+mn-ea"/>
                <a:sym typeface="+mn-lt"/>
              </a:rPr>
              <a:t>Academy Cruises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数据流图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数据流图</a:t>
            </a:r>
          </a:p>
        </p:txBody>
      </p:sp>
      <p:sp>
        <p:nvSpPr>
          <p:cNvPr id="19" name="矩形 18"/>
          <p:cNvSpPr/>
          <p:nvPr/>
        </p:nvSpPr>
        <p:spPr>
          <a:xfrm>
            <a:off x="4576896" y="816573"/>
            <a:ext cx="30382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顶层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E3FB12-514D-4068-9F45-4A87494E02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60661" y="1652261"/>
            <a:ext cx="7639782" cy="45739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数据流图</a:t>
            </a:r>
          </a:p>
        </p:txBody>
      </p:sp>
      <p:sp>
        <p:nvSpPr>
          <p:cNvPr id="19" name="矩形 18"/>
          <p:cNvSpPr/>
          <p:nvPr/>
        </p:nvSpPr>
        <p:spPr>
          <a:xfrm>
            <a:off x="4576896" y="816573"/>
            <a:ext cx="30382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第一层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B4BE94-8E99-4FC8-AC95-C6F2A80B7E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8682" y="1447795"/>
            <a:ext cx="7954636" cy="49041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数据字典</a:t>
            </a:r>
          </a:p>
        </p:txBody>
      </p:sp>
      <p:sp>
        <p:nvSpPr>
          <p:cNvPr id="19" name="矩形 18"/>
          <p:cNvSpPr/>
          <p:nvPr/>
        </p:nvSpPr>
        <p:spPr>
          <a:xfrm>
            <a:off x="3963035" y="789940"/>
            <a:ext cx="426529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Academy Cruises Company</a:t>
            </a:r>
          </a:p>
        </p:txBody>
      </p:sp>
      <p:pic>
        <p:nvPicPr>
          <p:cNvPr id="39" name="PA-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846" y="4093701"/>
            <a:ext cx="3751228" cy="2607310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A-图片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6888" y="3537007"/>
            <a:ext cx="3668862" cy="2550061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A-图片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5514" y="3051164"/>
            <a:ext cx="3552787" cy="2469383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A-图片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8206" y="2238960"/>
            <a:ext cx="3552787" cy="2469383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A-图片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7476" y="1250795"/>
            <a:ext cx="3793524" cy="2636708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Motion origin="layout" path="M 0.03562508 0 L 0 0 E" pathEditMode="relativ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93303" y="9328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Motion origin="layout" path="M 0.03317706 4.628499E-05 L 0 0 E" pathEditMode="relativ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92774" y="9278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Motion origin="layout" path="M 0.03562508 0 L 0 0 E" pathEditMode="relativ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93303" y="9328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Motion origin="layout" path="M 0.03562508 0 L 0 0 E" pathEditMode="relative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93303" y="9328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Motion origin="layout" path="M 0.03562508 0 L 0 0 E" pathEditMode="relativ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93303" y="9328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ER</a:t>
            </a:r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图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ER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5261D9-63F7-4B18-A317-CE396FDA1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19" y="1298712"/>
            <a:ext cx="10202166" cy="51293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05239DF-AD58-44AA-949D-CCFE9E331C49}"/>
              </a:ext>
            </a:extLst>
          </p:cNvPr>
          <p:cNvSpPr txBox="1"/>
          <p:nvPr/>
        </p:nvSpPr>
        <p:spPr>
          <a:xfrm>
            <a:off x="8842270" y="208298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一艘游轮对应的一个客舱</a:t>
            </a:r>
            <a:endParaRPr lang="en-US" altLang="zh-CN" sz="1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参与多条航线</a:t>
            </a:r>
          </a:p>
          <a:p>
            <a:pPr algn="just"/>
            <a:r>
              <a:rPr lang="en-US" altLang="zh-CN" sz="1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一艘游轮对应的一条航线</a:t>
            </a:r>
            <a:endParaRPr lang="en-US" altLang="zh-CN" sz="1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会使用到多个客舱</a:t>
            </a:r>
          </a:p>
          <a:p>
            <a:pPr algn="just"/>
            <a:r>
              <a:rPr lang="en-US" altLang="zh-CN" sz="1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c)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一条航线使用的一个客舱</a:t>
            </a:r>
            <a:endParaRPr lang="en-US" altLang="zh-CN" sz="1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只会对应一艘游轮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6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关系模型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536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/>
              <a:t>乘客（</a:t>
            </a:r>
            <a:r>
              <a:rPr lang="zh-CN" altLang="zh-CN" u="sng"/>
              <a:t>乘客编号</a:t>
            </a:r>
            <a:r>
              <a:rPr lang="zh-CN" altLang="zh-CN"/>
              <a:t>，乘客名称，电话号码）</a:t>
            </a:r>
          </a:p>
          <a:p>
            <a:r>
              <a:rPr lang="zh-CN" altLang="zh-CN"/>
              <a:t>订单（</a:t>
            </a:r>
            <a:r>
              <a:rPr lang="zh-CN" altLang="zh-CN" u="sng"/>
              <a:t>订单编号</a:t>
            </a:r>
            <a:r>
              <a:rPr lang="zh-CN" altLang="zh-CN"/>
              <a:t>，金额，订单日期，共享意愿，乘客编号，旅行社编号，巡航编号）</a:t>
            </a:r>
          </a:p>
          <a:p>
            <a:r>
              <a:rPr lang="zh-CN" altLang="zh-CN"/>
              <a:t>旅行社（</a:t>
            </a:r>
            <a:r>
              <a:rPr lang="zh-CN" altLang="zh-CN" u="sng"/>
              <a:t>旅行社编号</a:t>
            </a:r>
            <a:r>
              <a:rPr lang="zh-CN" altLang="zh-CN"/>
              <a:t>，旅行社名称）</a:t>
            </a:r>
          </a:p>
          <a:p>
            <a:r>
              <a:rPr lang="zh-CN" altLang="zh-CN"/>
              <a:t>游轮（</a:t>
            </a:r>
            <a:r>
              <a:rPr lang="zh-CN" altLang="zh-CN" u="sng"/>
              <a:t>游轮编号</a:t>
            </a:r>
            <a:r>
              <a:rPr lang="zh-CN" altLang="zh-CN"/>
              <a:t>，游轮名称，船籍国，载客量，交付时间，巡航编号，开始日期，截止日期）</a:t>
            </a:r>
          </a:p>
          <a:p>
            <a:r>
              <a:rPr lang="zh-CN" altLang="zh-CN"/>
              <a:t>客舱（</a:t>
            </a:r>
            <a:r>
              <a:rPr lang="zh-CN" altLang="zh-CN" u="sng"/>
              <a:t>游轮编号，客舱编号，客舱容量，客舱等级</a:t>
            </a:r>
            <a:r>
              <a:rPr lang="zh-CN" altLang="zh-CN"/>
              <a:t>，开始日期，截止日期，剩余容量）</a:t>
            </a:r>
          </a:p>
          <a:p>
            <a:r>
              <a:rPr lang="zh-CN" altLang="zh-CN"/>
              <a:t>巡航（</a:t>
            </a:r>
            <a:r>
              <a:rPr lang="zh-CN" altLang="zh-CN" u="sng"/>
              <a:t>巡航编号</a:t>
            </a:r>
            <a:r>
              <a:rPr lang="zh-CN" altLang="zh-CN"/>
              <a:t>，巡航名称，持续时间，港口数量）</a:t>
            </a:r>
          </a:p>
          <a:p>
            <a:r>
              <a:rPr lang="zh-CN" altLang="zh-CN"/>
              <a:t>港口（</a:t>
            </a:r>
            <a:r>
              <a:rPr lang="zh-CN" altLang="zh-CN" u="sng"/>
              <a:t>巡航编号，港口名称，</a:t>
            </a:r>
            <a:r>
              <a:rPr lang="zh-CN" altLang="zh-CN"/>
              <a:t>到达日期）</a:t>
            </a:r>
          </a:p>
          <a:p>
            <a:r>
              <a:rPr lang="zh-CN" altLang="zh-CN"/>
              <a:t>订单对应客舱（</a:t>
            </a:r>
            <a:r>
              <a:rPr lang="zh-CN" altLang="zh-CN" u="sng"/>
              <a:t>订单编号，客舱编号，剩余容量，客舱等级，游轮编号</a:t>
            </a:r>
            <a:r>
              <a:rPr lang="zh-CN" altLang="zh-CN"/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关系模型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834EA-FA24-4DD6-8C87-E88C943F2AA1}"/>
              </a:ext>
            </a:extLst>
          </p:cNvPr>
          <p:cNvSpPr/>
          <p:nvPr/>
        </p:nvSpPr>
        <p:spPr>
          <a:xfrm>
            <a:off x="1747300" y="2102832"/>
            <a:ext cx="8016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．乘客（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乘客编号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，乘客名称，电话号码）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．订单（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，金额，订单日期，共享意愿）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．提交订单（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，乘客编号）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．完成订单（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，旅行社编号）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．订单对应巡航（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，巡航编号）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．订单对应客舱（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，客舱编号）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．旅行社（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旅行社编号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，旅行社名称）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．游轮（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游轮编号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，游轮名称，船籍国，载客量，交付时间）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．客舱（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客舱编号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，客舱容量，客舱等级）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．巡航（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巡航编号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，巡航名称，持续时间，港口数量，开始日期，截止日期）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．港口（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巡航编号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，港口名称）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．经过（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港口编号、巡航编号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，到达日期）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．分配（</a:t>
            </a:r>
            <a:r>
              <a:rPr lang="zh-CN" altLang="zh-CN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客舱编号，游轮编号，巡航编号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，剩余容量）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6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项目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5_1"/>
  <p:tag name="KSO_WM_UNIT_ID" val="mixed20199727_1*ζ_h_d*1_5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4|0.2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4|0.2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  <p:tag name="KSO_WM_UNIT_FLASH_PICTURE_TYP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  <p:tag name="KSO_WM_UNIT_FLASH_PICTURE_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  <p:tag name="KSO_WM_UNIT_FLASH_PICTURE_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mixed20199727_1*ζ_h_d*1_1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mixed20199727_1*ζ_h_d*1_2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mixed20199727_1*ζ_h_d*1_3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4_1"/>
  <p:tag name="KSO_WM_UNIT_ID" val="mixed20199727_1*ζ_h_d*1_4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oazcp3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659</Words>
  <Application>Microsoft Office PowerPoint</Application>
  <PresentationFormat>宽屏</PresentationFormat>
  <Paragraphs>75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项目总结汇报</dc:title>
  <dc:creator>第一PPT</dc:creator>
  <cp:keywords>www.1ppt.com</cp:keywords>
  <dc:description>www.1ppt.com</dc:description>
  <cp:lastModifiedBy>Wei YS</cp:lastModifiedBy>
  <cp:revision>197</cp:revision>
  <dcterms:created xsi:type="dcterms:W3CDTF">2019-06-06T01:23:00Z</dcterms:created>
  <dcterms:modified xsi:type="dcterms:W3CDTF">2022-04-17T11:21:39Z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89F062BB715942C78C722C9A6977657A</vt:lpwstr>
  </property>
  <property fmtid="{D5CDD505-2E9C-101B-9397-08002B2CF9AE}" pid="3" name="KSOProductBuildVer">
    <vt:lpwstr>2052-11.1.0.11365</vt:lpwstr>
  </property>
</Properties>
</file>