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4" r:id="rId4"/>
    <p:sldId id="262" r:id="rId5"/>
    <p:sldId id="306" r:id="rId6"/>
    <p:sldId id="307" r:id="rId7"/>
    <p:sldId id="308" r:id="rId8"/>
    <p:sldId id="263" r:id="rId9"/>
    <p:sldId id="309" r:id="rId10"/>
    <p:sldId id="31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79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AFEA-C30D-6686-3049-CD81BE4B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0D73E-8563-F300-0D42-43358B4E5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6A97F-4555-C260-86A6-1F42A75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B442D-BADC-483C-B076-0B42C986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9BA64-1208-D702-F126-7624B41D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18C5-B8AD-DA06-F046-44051EA9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C4489-07B5-93C1-4A24-97F5C1965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BD8D4-EF44-B118-40FC-CF663DBB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E1422-89D9-FC28-C89B-F20224E5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B88CF-8849-6152-1B45-0FA7B2B0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7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E62ED-F3C1-52F6-0525-F177A6342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99BAC-D5E5-D93B-533C-2EE5E5FE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F1245-05BA-2610-7712-10811627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3B794-FC7F-CAA7-2010-21DEFFDE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B6D85-6014-E6C9-7289-CD4DE117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4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06418-65EE-CD69-74D0-97E1BD2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2B1B-62BE-D722-5ADA-EA4E4685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CD41F-B73C-0220-2900-4E07C6F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0654F-C957-AD50-47F5-5CC3E70E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88F3-5042-B7AA-B4F3-4E27C4D8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3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1A1E-1FC9-AB25-F4C8-C8649EF8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608B-56E3-8711-D8B4-9B3D3EA2D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739BA-BF80-8D7F-1750-5CD909DB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858A1-683E-75AB-EB13-E9C3115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A8AD5-98A6-0514-A213-2EBB4514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4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D6F14-9BAE-69CC-83D4-66117E28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CFD1B-ED08-1F6A-1348-B40F43CA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EC331-E023-0F7B-82F2-7D1917B5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C31B9-DE58-A363-722B-A897434E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BE1EE-9AF5-EE6B-D00A-3E1BDA9D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8B8FA-A686-5613-12DE-FC5C11A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8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DD25C-AEEE-83B2-A61F-F81F51CD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3BEF8-7FA8-F2D9-112C-A22A365C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C5694D-4168-719F-1D1E-742F038C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F0454-A67B-316B-A7FF-3CC436846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EE4919-2B0B-8B92-FD4D-2835D24BB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7B454C-F6FA-1D33-79C3-1733E1D1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7432CA-D650-FB6D-1744-E8A58C0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2C8C7C-C426-95F5-994C-76A4BE44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8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3F5F4-B17C-1E15-24E9-EDD544CF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A00A0-D229-4BF8-ED37-0C763C7F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DDB77-6343-CDE1-6995-AA55CF5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88B43F-F420-8460-A577-8ED23B1B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5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F94A03-AF80-F0B1-66FA-39D85032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89334A-FE4F-5F06-CF30-48DCFA3F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800C5-267D-9162-F681-514A4C33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2B160-AD9E-77A6-943C-72E67797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0BA20-45A9-F30C-AFDE-626E0AC1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FA300-75F3-30F3-9B33-E0C1C4C5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CA924-B46A-BBC3-F293-31EAD168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C42AF-7B40-DB33-93E4-FFDC14BD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80C74-C9BF-32CA-9CC1-139749EA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8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1F008-C6B6-A7EF-247A-AAD2C75D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1544E8-6953-C29C-3578-362D83E3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0E130-FE59-7C41-D901-04D29DE3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E7CD0-B72E-6930-4B8A-15C30B83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2E2BC-CC1E-861B-6B64-798A52A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0E9C0-246E-3221-F73F-53AD934A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2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EABD9-6BA7-E406-92B0-A85F294D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DAE64-9250-B51E-8688-159A98DE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3133-0B95-4347-1CBB-0572F9A45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1E74-AFF2-4ACE-A5C4-61C5BB69A81C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8CDF5-6F62-B191-3474-AE50B7ABF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027C1-2793-1F80-037D-70848416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C899-4BAB-4A4C-B0D4-F37864D45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C9F808-5BD5-A932-CE3B-3AE5E2F1A064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可见光芯片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B0166B0-65CF-79BC-D696-F35131793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73479"/>
              </p:ext>
            </p:extLst>
          </p:nvPr>
        </p:nvGraphicFramePr>
        <p:xfrm>
          <a:off x="4612432" y="1276524"/>
          <a:ext cx="7473950" cy="525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40">
                  <a:extLst>
                    <a:ext uri="{9D8B030D-6E8A-4147-A177-3AD203B41FA5}">
                      <a16:colId xmlns:a16="http://schemas.microsoft.com/office/drawing/2014/main" val="1337548696"/>
                    </a:ext>
                  </a:extLst>
                </a:gridCol>
                <a:gridCol w="1753135">
                  <a:extLst>
                    <a:ext uri="{9D8B030D-6E8A-4147-A177-3AD203B41FA5}">
                      <a16:colId xmlns:a16="http://schemas.microsoft.com/office/drawing/2014/main" val="1092405928"/>
                    </a:ext>
                  </a:extLst>
                </a:gridCol>
                <a:gridCol w="4625975">
                  <a:extLst>
                    <a:ext uri="{9D8B030D-6E8A-4147-A177-3AD203B41FA5}">
                      <a16:colId xmlns:a16="http://schemas.microsoft.com/office/drawing/2014/main" val="889241260"/>
                    </a:ext>
                  </a:extLst>
                </a:gridCol>
              </a:tblGrid>
              <a:tr h="398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材料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06873"/>
                  </a:ext>
                </a:extLst>
              </a:tr>
              <a:tr h="1427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Lens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EFL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2.85mm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F#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2.0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DFOV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77°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畸变：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＜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1%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镜头最大成像圆：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φ4.8mm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相对照度：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30%</a:t>
                      </a:r>
                      <a:endParaRPr lang="zh-CN" altLang="en-US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12799"/>
                  </a:ext>
                </a:extLst>
              </a:tr>
              <a:tr h="1871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1/4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” 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8Mega COMS image sensor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Pixel 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1.12um 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Active pixel array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3264X2448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Output formats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 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RAW 10bit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30fps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full size</a:t>
                      </a:r>
                    </a:p>
                    <a:p>
                      <a:pPr algn="l"/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Shutter type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rolling shutter</a:t>
                      </a:r>
                    </a:p>
                    <a:p>
                      <a:pPr algn="l"/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Interface</a:t>
                      </a:r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MIPI 2/4 lane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928728"/>
                  </a:ext>
                </a:extLst>
              </a:tr>
              <a:tr h="576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光谱调制</a:t>
                      </a:r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TBD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55575"/>
                  </a:ext>
                </a:extLst>
              </a:tr>
              <a:tr h="983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类似：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自动对焦模组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调焦距离：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7cm~inf.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整体尺寸：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8.62X8.5X4.44mm(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本体尺寸不含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FPC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长度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)</a:t>
                      </a:r>
                    </a:p>
                    <a:p>
                      <a:pPr algn="l"/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0361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AED3535-8A31-606D-A40B-3C01CEE1424F}"/>
              </a:ext>
            </a:extLst>
          </p:cNvPr>
          <p:cNvCxnSpPr>
            <a:cxnSpLocks/>
          </p:cNvCxnSpPr>
          <p:nvPr/>
        </p:nvCxnSpPr>
        <p:spPr>
          <a:xfrm>
            <a:off x="2248527" y="2144711"/>
            <a:ext cx="1470856" cy="576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D69F50E-EE2E-1901-AE96-A013B4864836}"/>
              </a:ext>
            </a:extLst>
          </p:cNvPr>
          <p:cNvSpPr txBox="1"/>
          <p:nvPr/>
        </p:nvSpPr>
        <p:spPr>
          <a:xfrm rot="1305722">
            <a:off x="2443082" y="2012666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5.6mm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BC1DDBB-9678-F20C-2D9F-9BBE31ADC8FF}"/>
              </a:ext>
            </a:extLst>
          </p:cNvPr>
          <p:cNvCxnSpPr>
            <a:cxnSpLocks/>
          </p:cNvCxnSpPr>
          <p:nvPr/>
        </p:nvCxnSpPr>
        <p:spPr>
          <a:xfrm flipH="1">
            <a:off x="2934679" y="3431326"/>
            <a:ext cx="899760" cy="1015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2817105-9D3B-DE83-08ED-F87C70F6E9D8}"/>
              </a:ext>
            </a:extLst>
          </p:cNvPr>
          <p:cNvSpPr txBox="1"/>
          <p:nvPr/>
        </p:nvSpPr>
        <p:spPr>
          <a:xfrm rot="18515509">
            <a:off x="2843992" y="3827806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5.6mm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B9F1F5-9B4F-858C-7CCE-9FC993B1BB6A}"/>
              </a:ext>
            </a:extLst>
          </p:cNvPr>
          <p:cNvCxnSpPr>
            <a:cxnSpLocks/>
          </p:cNvCxnSpPr>
          <p:nvPr/>
        </p:nvCxnSpPr>
        <p:spPr>
          <a:xfrm>
            <a:off x="3782678" y="2793365"/>
            <a:ext cx="0" cy="519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8928BCD-84F4-744A-D703-5C58A77B0EA5}"/>
              </a:ext>
            </a:extLst>
          </p:cNvPr>
          <p:cNvSpPr txBox="1"/>
          <p:nvPr/>
        </p:nvSpPr>
        <p:spPr>
          <a:xfrm rot="5400000">
            <a:off x="3275013" y="2966623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3.57mm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A0F728-9500-2273-2377-482A7756700E}"/>
              </a:ext>
            </a:extLst>
          </p:cNvPr>
          <p:cNvSpPr txBox="1"/>
          <p:nvPr/>
        </p:nvSpPr>
        <p:spPr>
          <a:xfrm>
            <a:off x="5137527" y="847953"/>
            <a:ext cx="191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产品配置表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BCA5E1-021E-D797-E241-CCDF523D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340" y="2210832"/>
            <a:ext cx="3533318" cy="31651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A06BFE-9880-24E3-0150-140FA12E42B9}"/>
              </a:ext>
            </a:extLst>
          </p:cNvPr>
          <p:cNvSpPr txBox="1"/>
          <p:nvPr/>
        </p:nvSpPr>
        <p:spPr>
          <a:xfrm>
            <a:off x="48445" y="876414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可见光成像模块：手机平台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C70E88-106A-DD46-7446-287B7062A2F5}"/>
              </a:ext>
            </a:extLst>
          </p:cNvPr>
          <p:cNvSpPr txBox="1"/>
          <p:nvPr/>
        </p:nvSpPr>
        <p:spPr>
          <a:xfrm>
            <a:off x="897775" y="5776962"/>
            <a:ext cx="24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手机放一页</a:t>
            </a:r>
          </a:p>
        </p:txBody>
      </p:sp>
    </p:spTree>
    <p:extLst>
      <p:ext uri="{BB962C8B-B14F-4D97-AF65-F5344CB8AC3E}">
        <p14:creationId xmlns:p14="http://schemas.microsoft.com/office/powerpoint/2010/main" val="306620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D6C401-9060-4B89-248E-F0A0A8EB633B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长波红外芯片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F5B5A7-9CF0-F365-5BCF-A55D1C409D0E}"/>
              </a:ext>
            </a:extLst>
          </p:cNvPr>
          <p:cNvSpPr txBox="1"/>
          <p:nvPr/>
        </p:nvSpPr>
        <p:spPr>
          <a:xfrm>
            <a:off x="48445" y="876414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长波红外芯片：艾睿光电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CDFBC7-A859-3437-A42E-DC08C21C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49" y="1514475"/>
            <a:ext cx="3976042" cy="4010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7AD39D-FD8F-5128-2EBF-C5CFB76231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4307" y="1276524"/>
            <a:ext cx="4198938" cy="500062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083A612-72C1-02BC-48D7-C8EA1FE03402}"/>
              </a:ext>
            </a:extLst>
          </p:cNvPr>
          <p:cNvCxnSpPr>
            <a:cxnSpLocks/>
          </p:cNvCxnSpPr>
          <p:nvPr/>
        </p:nvCxnSpPr>
        <p:spPr>
          <a:xfrm>
            <a:off x="8894868" y="2143125"/>
            <a:ext cx="123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BEFAC6-5BB7-D9E5-D86A-4AB5DDC9B223}"/>
              </a:ext>
            </a:extLst>
          </p:cNvPr>
          <p:cNvSpPr txBox="1"/>
          <p:nvPr/>
        </p:nvSpPr>
        <p:spPr>
          <a:xfrm>
            <a:off x="10134600" y="1958459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光机组件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019A0A-CA09-C8E8-916E-1AC197AF51D5}"/>
              </a:ext>
            </a:extLst>
          </p:cNvPr>
          <p:cNvCxnSpPr>
            <a:cxnSpLocks/>
          </p:cNvCxnSpPr>
          <p:nvPr/>
        </p:nvCxnSpPr>
        <p:spPr>
          <a:xfrm>
            <a:off x="8684716" y="3336474"/>
            <a:ext cx="1449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618CF7-B14C-AA44-AFBB-E073B1C11CD2}"/>
              </a:ext>
            </a:extLst>
          </p:cNvPr>
          <p:cNvSpPr txBox="1"/>
          <p:nvPr/>
        </p:nvSpPr>
        <p:spPr>
          <a:xfrm>
            <a:off x="10134600" y="3139173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光机排线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53C194-0B18-EA95-F6C4-55EFE46E422A}"/>
              </a:ext>
            </a:extLst>
          </p:cNvPr>
          <p:cNvCxnSpPr>
            <a:cxnSpLocks/>
          </p:cNvCxnSpPr>
          <p:nvPr/>
        </p:nvCxnSpPr>
        <p:spPr>
          <a:xfrm>
            <a:off x="8789792" y="4374699"/>
            <a:ext cx="134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55FCA6-FBF7-B075-10DC-92BC0383000D}"/>
              </a:ext>
            </a:extLst>
          </p:cNvPr>
          <p:cNvSpPr txBox="1"/>
          <p:nvPr/>
        </p:nvSpPr>
        <p:spPr>
          <a:xfrm>
            <a:off x="10134600" y="4190033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电机驱动板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A5B0E0E-BA59-5FB2-EA3A-21FA75C2F229}"/>
              </a:ext>
            </a:extLst>
          </p:cNvPr>
          <p:cNvCxnSpPr>
            <a:cxnSpLocks/>
          </p:cNvCxnSpPr>
          <p:nvPr/>
        </p:nvCxnSpPr>
        <p:spPr>
          <a:xfrm>
            <a:off x="6648450" y="4648200"/>
            <a:ext cx="2105572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407ABA-08C6-6601-BDD1-F1E59BA82373}"/>
              </a:ext>
            </a:extLst>
          </p:cNvPr>
          <p:cNvCxnSpPr>
            <a:cxnSpLocks/>
          </p:cNvCxnSpPr>
          <p:nvPr/>
        </p:nvCxnSpPr>
        <p:spPr>
          <a:xfrm>
            <a:off x="8737254" y="5524500"/>
            <a:ext cx="134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4F3ACC6-0470-90E6-8966-114BEA243473}"/>
              </a:ext>
            </a:extLst>
          </p:cNvPr>
          <p:cNvSpPr txBox="1"/>
          <p:nvPr/>
        </p:nvSpPr>
        <p:spPr>
          <a:xfrm>
            <a:off x="10134600" y="5339834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保护玻璃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83D41EE-6D71-81A9-FB85-161CBE4C1DEE}"/>
              </a:ext>
            </a:extLst>
          </p:cNvPr>
          <p:cNvCxnSpPr>
            <a:cxnSpLocks/>
          </p:cNvCxnSpPr>
          <p:nvPr/>
        </p:nvCxnSpPr>
        <p:spPr>
          <a:xfrm>
            <a:off x="6563466" y="4832866"/>
            <a:ext cx="2628159" cy="10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D2AA46-07DB-04F5-4ABE-08875C805563}"/>
              </a:ext>
            </a:extLst>
          </p:cNvPr>
          <p:cNvCxnSpPr>
            <a:cxnSpLocks/>
          </p:cNvCxnSpPr>
          <p:nvPr/>
        </p:nvCxnSpPr>
        <p:spPr>
          <a:xfrm>
            <a:off x="9191625" y="5931332"/>
            <a:ext cx="890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A432E77-8B10-42FA-4FD3-2FA0A9C394B2}"/>
              </a:ext>
            </a:extLst>
          </p:cNvPr>
          <p:cNvSpPr txBox="1"/>
          <p:nvPr/>
        </p:nvSpPr>
        <p:spPr>
          <a:xfrm>
            <a:off x="10134599" y="5746666"/>
            <a:ext cx="164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光谱调制芯片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84F153B-14F9-EC6D-8CBB-E06CD9956B28}"/>
              </a:ext>
            </a:extLst>
          </p:cNvPr>
          <p:cNvCxnSpPr>
            <a:cxnSpLocks/>
          </p:cNvCxnSpPr>
          <p:nvPr/>
        </p:nvCxnSpPr>
        <p:spPr>
          <a:xfrm>
            <a:off x="6349995" y="5112017"/>
            <a:ext cx="3286848" cy="134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610033E-1CFD-4568-2A41-4E5658E7C4DE}"/>
              </a:ext>
            </a:extLst>
          </p:cNvPr>
          <p:cNvCxnSpPr>
            <a:cxnSpLocks/>
          </p:cNvCxnSpPr>
          <p:nvPr/>
        </p:nvCxnSpPr>
        <p:spPr>
          <a:xfrm>
            <a:off x="9636843" y="6461815"/>
            <a:ext cx="4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578F05D-4C14-CE78-E2F4-916A5522CC56}"/>
              </a:ext>
            </a:extLst>
          </p:cNvPr>
          <p:cNvSpPr txBox="1"/>
          <p:nvPr/>
        </p:nvSpPr>
        <p:spPr>
          <a:xfrm>
            <a:off x="10134598" y="6277149"/>
            <a:ext cx="1647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红外芯片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C670ECC-FB56-62FB-38BD-A6FFD2A83B94}"/>
              </a:ext>
            </a:extLst>
          </p:cNvPr>
          <p:cNvCxnSpPr>
            <a:cxnSpLocks/>
          </p:cNvCxnSpPr>
          <p:nvPr/>
        </p:nvCxnSpPr>
        <p:spPr>
          <a:xfrm>
            <a:off x="6349995" y="6022298"/>
            <a:ext cx="993781" cy="4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6B9B7A-FCB2-24F5-2533-F90CB56A12CE}"/>
              </a:ext>
            </a:extLst>
          </p:cNvPr>
          <p:cNvSpPr txBox="1"/>
          <p:nvPr/>
        </p:nvSpPr>
        <p:spPr>
          <a:xfrm>
            <a:off x="6842397" y="6462705"/>
            <a:ext cx="110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芯片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载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板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FB7CB5C-610C-31EF-1AF6-D68E226E0BEF}"/>
              </a:ext>
            </a:extLst>
          </p:cNvPr>
          <p:cNvCxnSpPr>
            <a:cxnSpLocks/>
          </p:cNvCxnSpPr>
          <p:nvPr/>
        </p:nvCxnSpPr>
        <p:spPr>
          <a:xfrm>
            <a:off x="6707455" y="5719581"/>
            <a:ext cx="993781" cy="4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1BCE57-2BAA-F84C-89A2-D5CF342BF260}"/>
              </a:ext>
            </a:extLst>
          </p:cNvPr>
          <p:cNvSpPr txBox="1"/>
          <p:nvPr/>
        </p:nvSpPr>
        <p:spPr>
          <a:xfrm>
            <a:off x="7496583" y="6115998"/>
            <a:ext cx="110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玻璃支架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9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0631E2-93BB-546B-CB89-78C8CD6801D0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可见光芯片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67F3D1-0C3E-A111-00CD-2313A256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1014412"/>
            <a:ext cx="3609975" cy="53816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695D96-B445-48A8-362A-7EEDF90A5C3D}"/>
              </a:ext>
            </a:extLst>
          </p:cNvPr>
          <p:cNvCxnSpPr/>
          <p:nvPr/>
        </p:nvCxnSpPr>
        <p:spPr>
          <a:xfrm>
            <a:off x="7610475" y="1552575"/>
            <a:ext cx="2038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05D4760-F85A-5843-4C9B-D2DEEB31BD47}"/>
              </a:ext>
            </a:extLst>
          </p:cNvPr>
          <p:cNvSpPr txBox="1"/>
          <p:nvPr/>
        </p:nvSpPr>
        <p:spPr>
          <a:xfrm>
            <a:off x="9648825" y="1367909"/>
            <a:ext cx="962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Lens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4A9F49-BCC4-84FC-763D-43A10E65B76D}"/>
              </a:ext>
            </a:extLst>
          </p:cNvPr>
          <p:cNvCxnSpPr>
            <a:cxnSpLocks/>
          </p:cNvCxnSpPr>
          <p:nvPr/>
        </p:nvCxnSpPr>
        <p:spPr>
          <a:xfrm>
            <a:off x="7934325" y="2543175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1B2C825-B2C4-E58F-C184-B952A8C29DF6}"/>
              </a:ext>
            </a:extLst>
          </p:cNvPr>
          <p:cNvSpPr txBox="1"/>
          <p:nvPr/>
        </p:nvSpPr>
        <p:spPr>
          <a:xfrm>
            <a:off x="9648825" y="2358509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驱动对焦马达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7257A1-7FF1-8CF0-84B0-77122240D514}"/>
              </a:ext>
            </a:extLst>
          </p:cNvPr>
          <p:cNvSpPr txBox="1"/>
          <p:nvPr/>
        </p:nvSpPr>
        <p:spPr>
          <a:xfrm>
            <a:off x="9648825" y="3253859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光谱调制芯片组件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4C6D2F-0841-A79B-618F-E7F3A6D6AE90}"/>
              </a:ext>
            </a:extLst>
          </p:cNvPr>
          <p:cNvCxnSpPr>
            <a:cxnSpLocks/>
          </p:cNvCxnSpPr>
          <p:nvPr/>
        </p:nvCxnSpPr>
        <p:spPr>
          <a:xfrm>
            <a:off x="7772400" y="3438525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938A7F4-4EDC-E184-73F2-75224A15F2D7}"/>
              </a:ext>
            </a:extLst>
          </p:cNvPr>
          <p:cNvCxnSpPr>
            <a:cxnSpLocks/>
          </p:cNvCxnSpPr>
          <p:nvPr/>
        </p:nvCxnSpPr>
        <p:spPr>
          <a:xfrm>
            <a:off x="7458074" y="4048125"/>
            <a:ext cx="219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C616BC9-12F9-FECC-227D-9B7E65F72FEF}"/>
              </a:ext>
            </a:extLst>
          </p:cNvPr>
          <p:cNvSpPr txBox="1"/>
          <p:nvPr/>
        </p:nvSpPr>
        <p:spPr>
          <a:xfrm>
            <a:off x="9648824" y="3863459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CIS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感光芯片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575B74-6602-C564-F81E-91248485D2CA}"/>
              </a:ext>
            </a:extLst>
          </p:cNvPr>
          <p:cNvCxnSpPr>
            <a:cxnSpLocks/>
          </p:cNvCxnSpPr>
          <p:nvPr/>
        </p:nvCxnSpPr>
        <p:spPr>
          <a:xfrm>
            <a:off x="7458073" y="4676775"/>
            <a:ext cx="2190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C8EBCC0-D8DD-802A-5186-D4D1E3A9FD5A}"/>
              </a:ext>
            </a:extLst>
          </p:cNvPr>
          <p:cNvSpPr txBox="1"/>
          <p:nvPr/>
        </p:nvSpPr>
        <p:spPr>
          <a:xfrm>
            <a:off x="9648823" y="4492109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FPC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软硬结合板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D516AB-C0A5-AE5E-8971-77601D5D31F4}"/>
              </a:ext>
            </a:extLst>
          </p:cNvPr>
          <p:cNvCxnSpPr>
            <a:cxnSpLocks/>
          </p:cNvCxnSpPr>
          <p:nvPr/>
        </p:nvCxnSpPr>
        <p:spPr>
          <a:xfrm>
            <a:off x="7615236" y="5762625"/>
            <a:ext cx="203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0857751-CA89-2CC7-932D-49E462F35469}"/>
              </a:ext>
            </a:extLst>
          </p:cNvPr>
          <p:cNvSpPr txBox="1"/>
          <p:nvPr/>
        </p:nvSpPr>
        <p:spPr>
          <a:xfrm>
            <a:off x="9648823" y="5576889"/>
            <a:ext cx="2466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屏蔽膜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71CD351-4AA6-E41F-BF13-F432586BF9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06" y="1428750"/>
            <a:ext cx="4181475" cy="412135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8AFA00B-B1C6-2343-4B81-91FA5EBC421F}"/>
              </a:ext>
            </a:extLst>
          </p:cNvPr>
          <p:cNvSpPr txBox="1"/>
          <p:nvPr/>
        </p:nvSpPr>
        <p:spPr>
          <a:xfrm>
            <a:off x="4786311" y="3520558"/>
            <a:ext cx="1042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连接器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4804AB-4311-757F-61AA-897BB37BBB1B}"/>
              </a:ext>
            </a:extLst>
          </p:cNvPr>
          <p:cNvSpPr txBox="1"/>
          <p:nvPr/>
        </p:nvSpPr>
        <p:spPr>
          <a:xfrm>
            <a:off x="48445" y="876414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可见光成像模块：手机平台</a:t>
            </a:r>
          </a:p>
        </p:txBody>
      </p:sp>
    </p:spTree>
    <p:extLst>
      <p:ext uri="{BB962C8B-B14F-4D97-AF65-F5344CB8AC3E}">
        <p14:creationId xmlns:p14="http://schemas.microsoft.com/office/powerpoint/2010/main" val="39224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465602-0A6A-3682-33B1-4401E1E3474B}"/>
              </a:ext>
            </a:extLst>
          </p:cNvPr>
          <p:cNvSpPr/>
          <p:nvPr/>
        </p:nvSpPr>
        <p:spPr>
          <a:xfrm>
            <a:off x="7489581" y="3132819"/>
            <a:ext cx="3883270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成像谱段范围：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0.4 μm-0.9 </a:t>
            </a:r>
            <a:r>
              <a:rPr lang="en-US" altLang="zh-CN" sz="1600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μm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成像光谱谱段数：</a:t>
            </a:r>
            <a:r>
              <a:rPr lang="en-US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 16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600" b="1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81000"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成像分辨率：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3264X2448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像素；</a:t>
            </a:r>
            <a:endParaRPr lang="zh-CN" altLang="zh-CN" sz="105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光谱成像分辨率：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≥480×320 </a:t>
            </a:r>
            <a:endParaRPr lang="zh-CN" altLang="zh-CN" sz="105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580D27-AED8-E3EA-6E4A-9C0BE014369E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可见光芯片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0A20C0-EF56-66DD-AF2C-0186617A2A45}"/>
              </a:ext>
            </a:extLst>
          </p:cNvPr>
          <p:cNvSpPr/>
          <p:nvPr/>
        </p:nvSpPr>
        <p:spPr>
          <a:xfrm>
            <a:off x="2182819" y="1542450"/>
            <a:ext cx="29486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芯片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PD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光谱响应曲线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CE29D3-6EB2-C653-79C5-8290492A650C}"/>
              </a:ext>
            </a:extLst>
          </p:cNvPr>
          <p:cNvSpPr/>
          <p:nvPr/>
        </p:nvSpPr>
        <p:spPr>
          <a:xfrm>
            <a:off x="7889630" y="2482604"/>
            <a:ext cx="294861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模块光谱探测范围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220AAC-0BD5-A1BE-30BF-0889B71C3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9"/>
          <a:stretch/>
        </p:blipFill>
        <p:spPr>
          <a:xfrm>
            <a:off x="716955" y="2053864"/>
            <a:ext cx="6600788" cy="39277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0A12B5-6DA5-57E9-7D29-E828D3E9D7CE}"/>
              </a:ext>
            </a:extLst>
          </p:cNvPr>
          <p:cNvSpPr txBox="1"/>
          <p:nvPr/>
        </p:nvSpPr>
        <p:spPr>
          <a:xfrm>
            <a:off x="48445" y="876414"/>
            <a:ext cx="360868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可见光成像模块：手机平台</a:t>
            </a:r>
          </a:p>
        </p:txBody>
      </p:sp>
    </p:spTree>
    <p:extLst>
      <p:ext uri="{BB962C8B-B14F-4D97-AF65-F5344CB8AC3E}">
        <p14:creationId xmlns:p14="http://schemas.microsoft.com/office/powerpoint/2010/main" val="39576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C9F808-5BD5-A932-CE3B-3AE5E2F1A064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短波红外芯片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F52F9-9178-3B7A-4089-D39D933CC65C}"/>
              </a:ext>
            </a:extLst>
          </p:cNvPr>
          <p:cNvSpPr txBox="1"/>
          <p:nvPr/>
        </p:nvSpPr>
        <p:spPr>
          <a:xfrm>
            <a:off x="48445" y="876414"/>
            <a:ext cx="295946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短波红外芯片：</a:t>
            </a:r>
            <a:r>
              <a:rPr lang="en-US" altLang="zh-CN" sz="2000" dirty="0"/>
              <a:t>44</a:t>
            </a:r>
            <a:r>
              <a:rPr lang="zh-CN" altLang="en-US" sz="2000" dirty="0"/>
              <a:t>所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3242DB8-893A-AB64-FE3B-E26363CC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52035"/>
              </p:ext>
            </p:extLst>
          </p:nvPr>
        </p:nvGraphicFramePr>
        <p:xfrm>
          <a:off x="3007910" y="1187934"/>
          <a:ext cx="3907997" cy="14924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0301">
                  <a:extLst>
                    <a:ext uri="{9D8B030D-6E8A-4147-A177-3AD203B41FA5}">
                      <a16:colId xmlns:a16="http://schemas.microsoft.com/office/drawing/2014/main" val="1486818103"/>
                    </a:ext>
                  </a:extLst>
                </a:gridCol>
                <a:gridCol w="1957696">
                  <a:extLst>
                    <a:ext uri="{9D8B030D-6E8A-4147-A177-3AD203B41FA5}">
                      <a16:colId xmlns:a16="http://schemas.microsoft.com/office/drawing/2014/main" val="3619583532"/>
                    </a:ext>
                  </a:extLst>
                </a:gridCol>
              </a:tblGrid>
              <a:tr h="373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像元大小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15um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510114"/>
                  </a:ext>
                </a:extLst>
              </a:tr>
              <a:tr h="373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阵元规模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1280×1024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22221"/>
                  </a:ext>
                </a:extLst>
              </a:tr>
              <a:tr h="373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芯片尺寸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22.4×18.8mm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032229"/>
                  </a:ext>
                </a:extLst>
              </a:tr>
              <a:tr h="3731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封装后尺寸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/>
                        <a:t>41×30×15mm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246218"/>
                  </a:ext>
                </a:extLst>
              </a:tr>
            </a:tbl>
          </a:graphicData>
        </a:graphic>
      </p:graphicFrame>
      <p:pic>
        <p:nvPicPr>
          <p:cNvPr id="13" name="图片 12" descr="说明: IMAG0993-灰场">
            <a:extLst>
              <a:ext uri="{FF2B5EF4-FFF2-40B4-BE49-F238E27FC236}">
                <a16:creationId xmlns:a16="http://schemas.microsoft.com/office/drawing/2014/main" id="{3D6525E8-9315-246E-5C57-61FD768034F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7907" y="1966537"/>
            <a:ext cx="2360540" cy="202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92B5B8-6121-5C7F-B63B-61ACE644E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10" y="2991882"/>
            <a:ext cx="4904891" cy="33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0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A4713C0-6FDB-709E-F1CC-CDEFE9DB77AB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短波红外芯片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C1857C-4739-90A5-D9E8-51F8FDF4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45" y="1715859"/>
            <a:ext cx="4214950" cy="4095207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DC4F245-C768-C230-0D9D-60F85B14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147489"/>
              </p:ext>
            </p:extLst>
          </p:nvPr>
        </p:nvGraphicFramePr>
        <p:xfrm>
          <a:off x="4622258" y="876414"/>
          <a:ext cx="7473950" cy="584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40">
                  <a:extLst>
                    <a:ext uri="{9D8B030D-6E8A-4147-A177-3AD203B41FA5}">
                      <a16:colId xmlns:a16="http://schemas.microsoft.com/office/drawing/2014/main" val="1337548696"/>
                    </a:ext>
                  </a:extLst>
                </a:gridCol>
                <a:gridCol w="1753135">
                  <a:extLst>
                    <a:ext uri="{9D8B030D-6E8A-4147-A177-3AD203B41FA5}">
                      <a16:colId xmlns:a16="http://schemas.microsoft.com/office/drawing/2014/main" val="1092405928"/>
                    </a:ext>
                  </a:extLst>
                </a:gridCol>
                <a:gridCol w="4625975">
                  <a:extLst>
                    <a:ext uri="{9D8B030D-6E8A-4147-A177-3AD203B41FA5}">
                      <a16:colId xmlns:a16="http://schemas.microsoft.com/office/drawing/2014/main" val="889241260"/>
                    </a:ext>
                  </a:extLst>
                </a:gridCol>
              </a:tblGrid>
              <a:tr h="398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材料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06873"/>
                  </a:ext>
                </a:extLst>
              </a:tr>
              <a:tr h="1427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Lens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EFL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WIDE 18mm/middle 29.2mm/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TELE 46.3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F#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WIDE 3.7/middle 3.93/TELE 4.2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DFOV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畸变：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＜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1.6%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相对照度：＞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45%</a:t>
                      </a:r>
                    </a:p>
                    <a:p>
                      <a:pPr algn="l"/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Lens construction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8G2GMo</a:t>
                      </a:r>
                      <a:endParaRPr lang="zh-CN" altLang="en-US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12799"/>
                  </a:ext>
                </a:extLst>
              </a:tr>
              <a:tr h="1871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短波红外芯片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Type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InGaAs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短波红外焦平面探测器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光敏尺寸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19.2x15.36mm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Pixel 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15x15um 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Active pixel array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1280x1024</a:t>
                      </a:r>
                    </a:p>
                    <a:p>
                      <a:pPr algn="l"/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Shutter type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：全局快门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光谱范围：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0.95um~1.68um</a:t>
                      </a:r>
                    </a:p>
                    <a:p>
                      <a:pPr algn="l"/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其它：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内部集成温度传感器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928728"/>
                  </a:ext>
                </a:extLst>
              </a:tr>
              <a:tr h="576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光谱调制</a:t>
                      </a:r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TBD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55575"/>
                  </a:ext>
                </a:extLst>
              </a:tr>
              <a:tr h="983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类似：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10X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光学变焦短波红外相机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整体尺寸：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41.8X30.5X18.77m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036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627181-9466-4116-04AF-B013755D5C11}"/>
              </a:ext>
            </a:extLst>
          </p:cNvPr>
          <p:cNvCxnSpPr>
            <a:cxnSpLocks/>
          </p:cNvCxnSpPr>
          <p:nvPr/>
        </p:nvCxnSpPr>
        <p:spPr>
          <a:xfrm>
            <a:off x="3621635" y="2159034"/>
            <a:ext cx="569354" cy="899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F15A694-C249-CB1C-3D92-98B702A66BA1}"/>
              </a:ext>
            </a:extLst>
          </p:cNvPr>
          <p:cNvSpPr txBox="1"/>
          <p:nvPr/>
        </p:nvSpPr>
        <p:spPr>
          <a:xfrm rot="3475041">
            <a:off x="3412058" y="2274606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18.77mm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D4BDEF-B864-8B14-1CDD-1463FBE43439}"/>
              </a:ext>
            </a:extLst>
          </p:cNvPr>
          <p:cNvCxnSpPr>
            <a:cxnSpLocks/>
          </p:cNvCxnSpPr>
          <p:nvPr/>
        </p:nvCxnSpPr>
        <p:spPr>
          <a:xfrm flipH="1">
            <a:off x="917525" y="1831975"/>
            <a:ext cx="1346528" cy="1475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C103A9E-4A4C-3653-C97A-DB9299808995}"/>
              </a:ext>
            </a:extLst>
          </p:cNvPr>
          <p:cNvSpPr txBox="1"/>
          <p:nvPr/>
        </p:nvSpPr>
        <p:spPr>
          <a:xfrm rot="18724395">
            <a:off x="675132" y="2215845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41.8mm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9E4161-18F3-D714-F62D-F15216AB71C2}"/>
              </a:ext>
            </a:extLst>
          </p:cNvPr>
          <p:cNvCxnSpPr>
            <a:cxnSpLocks/>
          </p:cNvCxnSpPr>
          <p:nvPr/>
        </p:nvCxnSpPr>
        <p:spPr>
          <a:xfrm>
            <a:off x="1422788" y="4411229"/>
            <a:ext cx="1302832" cy="5154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105C2B9-0BCC-ED49-AB84-2B392052D4CF}"/>
              </a:ext>
            </a:extLst>
          </p:cNvPr>
          <p:cNvSpPr txBox="1"/>
          <p:nvPr/>
        </p:nvSpPr>
        <p:spPr>
          <a:xfrm rot="1238203">
            <a:off x="1356466" y="4848398"/>
            <a:ext cx="1511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30.5mm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B4C3F6-33DD-DB3C-F005-9F58656223A1}"/>
              </a:ext>
            </a:extLst>
          </p:cNvPr>
          <p:cNvSpPr txBox="1"/>
          <p:nvPr/>
        </p:nvSpPr>
        <p:spPr>
          <a:xfrm>
            <a:off x="48445" y="87641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短波红外芯片：长焦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8A97F47-C24D-7403-E095-DADAAACB6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60373"/>
              </p:ext>
            </p:extLst>
          </p:nvPr>
        </p:nvGraphicFramePr>
        <p:xfrm>
          <a:off x="7573530" y="1962180"/>
          <a:ext cx="3400136" cy="627117"/>
        </p:xfrm>
        <a:graphic>
          <a:graphicData uri="http://schemas.openxmlformats.org/drawingml/2006/table">
            <a:tbl>
              <a:tblPr/>
              <a:tblGrid>
                <a:gridCol w="582019">
                  <a:extLst>
                    <a:ext uri="{9D8B030D-6E8A-4147-A177-3AD203B41FA5}">
                      <a16:colId xmlns:a16="http://schemas.microsoft.com/office/drawing/2014/main" val="2829181614"/>
                    </a:ext>
                  </a:extLst>
                </a:gridCol>
                <a:gridCol w="1207765">
                  <a:extLst>
                    <a:ext uri="{9D8B030D-6E8A-4147-A177-3AD203B41FA5}">
                      <a16:colId xmlns:a16="http://schemas.microsoft.com/office/drawing/2014/main" val="1538308852"/>
                    </a:ext>
                  </a:extLst>
                </a:gridCol>
                <a:gridCol w="805176">
                  <a:extLst>
                    <a:ext uri="{9D8B030D-6E8A-4147-A177-3AD203B41FA5}">
                      <a16:colId xmlns:a16="http://schemas.microsoft.com/office/drawing/2014/main" val="2960703985"/>
                    </a:ext>
                  </a:extLst>
                </a:gridCol>
                <a:gridCol w="805176">
                  <a:extLst>
                    <a:ext uri="{9D8B030D-6E8A-4147-A177-3AD203B41FA5}">
                      <a16:colId xmlns:a16="http://schemas.microsoft.com/office/drawing/2014/main" val="106817971"/>
                    </a:ext>
                  </a:extLst>
                </a:gridCol>
              </a:tblGrid>
              <a:tr h="20903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F.O.V.</a:t>
                      </a: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24.7 °(8mm)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15.34°(8mm)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9.7°(8mm)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50945"/>
                  </a:ext>
                </a:extLst>
              </a:tr>
              <a:tr h="2090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 °(6.4mm)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12.3°(6.4mm)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7.8°(6.4mm)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477119"/>
                  </a:ext>
                </a:extLst>
              </a:tr>
              <a:tr h="2090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15.1°(4.8mm)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9.3°(4.8mm)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5.9°(4.8mm)</a:t>
                      </a:r>
                    </a:p>
                  </a:txBody>
                  <a:tcPr marL="6973" marR="6973" marT="69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7173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5A02E48-51BF-01AC-4B1A-E66971B2034C}"/>
              </a:ext>
            </a:extLst>
          </p:cNvPr>
          <p:cNvSpPr txBox="1"/>
          <p:nvPr/>
        </p:nvSpPr>
        <p:spPr>
          <a:xfrm>
            <a:off x="1573208" y="5802753"/>
            <a:ext cx="250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定焦镜头</a:t>
            </a:r>
            <a:endParaRPr lang="en-US" altLang="zh-CN" dirty="0"/>
          </a:p>
          <a:p>
            <a:r>
              <a:rPr lang="en-US" altLang="zh-CN" dirty="0"/>
              <a:t>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08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0AFD10-5B5A-658F-597D-3C17CBCEFAB9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短波红外芯片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A80D77-D279-3DE2-80FC-81538688F4E8}"/>
              </a:ext>
            </a:extLst>
          </p:cNvPr>
          <p:cNvSpPr txBox="1"/>
          <p:nvPr/>
        </p:nvSpPr>
        <p:spPr>
          <a:xfrm>
            <a:off x="48445" y="87641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短波红外芯片：长焦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88172-0D36-53B6-4719-4DE94B00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8" y="1702153"/>
            <a:ext cx="3704238" cy="4184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D55287-44D6-DCB8-FAC3-650F435499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9725" y="876414"/>
            <a:ext cx="2868289" cy="558153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932631-2B51-9BFA-45CA-A6323F43EB28}"/>
              </a:ext>
            </a:extLst>
          </p:cNvPr>
          <p:cNvCxnSpPr>
            <a:cxnSpLocks/>
          </p:cNvCxnSpPr>
          <p:nvPr/>
        </p:nvCxnSpPr>
        <p:spPr>
          <a:xfrm>
            <a:off x="8001000" y="2162175"/>
            <a:ext cx="143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79A8BE7-7ACE-4AAF-CFE4-D72EA3863FB0}"/>
              </a:ext>
            </a:extLst>
          </p:cNvPr>
          <p:cNvSpPr txBox="1"/>
          <p:nvPr/>
        </p:nvSpPr>
        <p:spPr>
          <a:xfrm>
            <a:off x="9506613" y="1977509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光机组件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0B14B7-99E7-8AA7-775C-B62339F38FE0}"/>
              </a:ext>
            </a:extLst>
          </p:cNvPr>
          <p:cNvCxnSpPr>
            <a:cxnSpLocks/>
          </p:cNvCxnSpPr>
          <p:nvPr/>
        </p:nvCxnSpPr>
        <p:spPr>
          <a:xfrm>
            <a:off x="7810500" y="405765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2C49FA-3D2C-41C4-4C3C-FAE5146A08A0}"/>
              </a:ext>
            </a:extLst>
          </p:cNvPr>
          <p:cNvSpPr txBox="1"/>
          <p:nvPr/>
        </p:nvSpPr>
        <p:spPr>
          <a:xfrm>
            <a:off x="9439275" y="3872984"/>
            <a:ext cx="136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光机组件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6EFC43-8FA2-3174-F283-8DABD70520BD}"/>
              </a:ext>
            </a:extLst>
          </p:cNvPr>
          <p:cNvCxnSpPr>
            <a:cxnSpLocks/>
          </p:cNvCxnSpPr>
          <p:nvPr/>
        </p:nvCxnSpPr>
        <p:spPr>
          <a:xfrm>
            <a:off x="6886575" y="5372100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A7C00FB-ABC0-9015-6B84-28B53368047C}"/>
              </a:ext>
            </a:extLst>
          </p:cNvPr>
          <p:cNvSpPr txBox="1"/>
          <p:nvPr/>
        </p:nvSpPr>
        <p:spPr>
          <a:xfrm>
            <a:off x="9506613" y="5187434"/>
            <a:ext cx="166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光谱调制元件</a:t>
            </a:r>
            <a:endParaRPr lang="en-US" altLang="zh-CN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E13632-9AE8-34B1-FF8C-9A5F416F4445}"/>
              </a:ext>
            </a:extLst>
          </p:cNvPr>
          <p:cNvCxnSpPr>
            <a:cxnSpLocks/>
          </p:cNvCxnSpPr>
          <p:nvPr/>
        </p:nvCxnSpPr>
        <p:spPr>
          <a:xfrm>
            <a:off x="6886575" y="5705475"/>
            <a:ext cx="2552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AA99E-9B33-A9B6-B621-4CBAF6C78A05}"/>
              </a:ext>
            </a:extLst>
          </p:cNvPr>
          <p:cNvSpPr txBox="1"/>
          <p:nvPr/>
        </p:nvSpPr>
        <p:spPr>
          <a:xfrm>
            <a:off x="9506613" y="5556766"/>
            <a:ext cx="166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支架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DBB78F-EE01-4A71-FB85-4BCF2877417D}"/>
              </a:ext>
            </a:extLst>
          </p:cNvPr>
          <p:cNvCxnSpPr>
            <a:cxnSpLocks/>
          </p:cNvCxnSpPr>
          <p:nvPr/>
        </p:nvCxnSpPr>
        <p:spPr>
          <a:xfrm>
            <a:off x="8288014" y="6181725"/>
            <a:ext cx="115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0604B34-4573-34C9-0447-C7315DC43616}"/>
              </a:ext>
            </a:extLst>
          </p:cNvPr>
          <p:cNvCxnSpPr/>
          <p:nvPr/>
        </p:nvCxnSpPr>
        <p:spPr>
          <a:xfrm>
            <a:off x="6743700" y="5886450"/>
            <a:ext cx="1544314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8167D2-0F01-8A14-A3E4-0BE34644302E}"/>
              </a:ext>
            </a:extLst>
          </p:cNvPr>
          <p:cNvSpPr txBox="1"/>
          <p:nvPr/>
        </p:nvSpPr>
        <p:spPr>
          <a:xfrm>
            <a:off x="9506613" y="5997059"/>
            <a:ext cx="166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短波红外芯片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1F6C05-AF0D-D500-FA61-CED41E9F982D}"/>
              </a:ext>
            </a:extLst>
          </p:cNvPr>
          <p:cNvCxnSpPr>
            <a:cxnSpLocks/>
          </p:cNvCxnSpPr>
          <p:nvPr/>
        </p:nvCxnSpPr>
        <p:spPr>
          <a:xfrm>
            <a:off x="8288014" y="6548437"/>
            <a:ext cx="1151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0D8F34A-DBC8-13C3-49CD-F9C623CB7E58}"/>
              </a:ext>
            </a:extLst>
          </p:cNvPr>
          <p:cNvCxnSpPr/>
          <p:nvPr/>
        </p:nvCxnSpPr>
        <p:spPr>
          <a:xfrm>
            <a:off x="6743700" y="6253162"/>
            <a:ext cx="1544314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3A329FA-4DCA-3D76-083C-B81E1945FC87}"/>
              </a:ext>
            </a:extLst>
          </p:cNvPr>
          <p:cNvSpPr txBox="1"/>
          <p:nvPr/>
        </p:nvSpPr>
        <p:spPr>
          <a:xfrm>
            <a:off x="9506613" y="6366391"/>
            <a:ext cx="1666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芯片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PCB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载体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6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30406_140254">
            <a:hlinkClick r:id="" action="ppaction://media"/>
            <a:extLst>
              <a:ext uri="{FF2B5EF4-FFF2-40B4-BE49-F238E27FC236}">
                <a16:creationId xmlns:a16="http://schemas.microsoft.com/office/drawing/2014/main" id="{057D2B0B-3847-08F9-666A-1148FD4861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445" y="1789847"/>
            <a:ext cx="6061075" cy="4781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9874FEB-6308-F314-316A-FEC00ADB5141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短波红外芯片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80F3A-2B17-71F2-2065-CB1E8496610D}"/>
              </a:ext>
            </a:extLst>
          </p:cNvPr>
          <p:cNvSpPr txBox="1"/>
          <p:nvPr/>
        </p:nvSpPr>
        <p:spPr>
          <a:xfrm>
            <a:off x="48445" y="876414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短波红外芯片：长焦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903F2B-80A4-2467-824E-1F0135C17C76}"/>
              </a:ext>
            </a:extLst>
          </p:cNvPr>
          <p:cNvSpPr/>
          <p:nvPr/>
        </p:nvSpPr>
        <p:spPr>
          <a:xfrm>
            <a:off x="1604675" y="1283227"/>
            <a:ext cx="334469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光机模块爆炸图演示动画</a:t>
            </a:r>
            <a:endParaRPr lang="zh-CN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EF778A-FE45-EBDD-BDA4-963471A45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12" y="1789847"/>
            <a:ext cx="5451155" cy="47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07F52F9-9178-3B7A-4089-D39D933CC65C}"/>
              </a:ext>
            </a:extLst>
          </p:cNvPr>
          <p:cNvSpPr txBox="1"/>
          <p:nvPr/>
        </p:nvSpPr>
        <p:spPr>
          <a:xfrm>
            <a:off x="48445" y="876414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长波红外芯片：艾睿光电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293305-3E42-89AD-0447-8E49B7A7C1EB}"/>
              </a:ext>
            </a:extLst>
          </p:cNvPr>
          <p:cNvSpPr txBox="1"/>
          <p:nvPr/>
        </p:nvSpPr>
        <p:spPr>
          <a:xfrm>
            <a:off x="139581" y="6093436"/>
            <a:ext cx="6098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https://www.iraytek.com/product/tcqpro-detail-76.htm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41526A-C345-C2FC-8D13-8BB0C5A4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1" y="2052320"/>
            <a:ext cx="3821218" cy="36269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26FC536-E9EB-D9A9-CDF1-ECFCA9B8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40" y="2052320"/>
            <a:ext cx="3728720" cy="36269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28AE7F-E2B5-1156-AE07-737BF21B8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76"/>
          <a:stretch/>
        </p:blipFill>
        <p:spPr>
          <a:xfrm>
            <a:off x="7977201" y="2052320"/>
            <a:ext cx="4121702" cy="360700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4F453B7-594A-D736-BC77-54828CAEFBBA}"/>
              </a:ext>
            </a:extLst>
          </p:cNvPr>
          <p:cNvSpPr/>
          <p:nvPr/>
        </p:nvSpPr>
        <p:spPr>
          <a:xfrm>
            <a:off x="9426823" y="4663440"/>
            <a:ext cx="2672080" cy="2336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3D4DF1-714F-F54F-734D-69B3990BB55E}"/>
              </a:ext>
            </a:extLst>
          </p:cNvPr>
          <p:cNvSpPr/>
          <p:nvPr/>
        </p:nvSpPr>
        <p:spPr>
          <a:xfrm>
            <a:off x="5217031" y="1470864"/>
            <a:ext cx="1503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1280×1024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8D2CC9-D141-BF01-0605-552D74AB54DF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长波红外芯片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77DFE1-1312-195F-EC7C-0FB765CF1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782" y="138773"/>
            <a:ext cx="2361739" cy="17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5DCC57-9F1A-09F2-12B8-9DFA50AC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8" y="1652505"/>
            <a:ext cx="4025408" cy="454827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4F124A-C9A1-D9F6-2401-986E0488C595}"/>
              </a:ext>
            </a:extLst>
          </p:cNvPr>
          <p:cNvSpPr/>
          <p:nvPr/>
        </p:nvSpPr>
        <p:spPr>
          <a:xfrm>
            <a:off x="0" y="0"/>
            <a:ext cx="12192000" cy="7651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长波红外芯片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2AD864-D772-B0F3-A476-EB2F1EFEBCCA}"/>
              </a:ext>
            </a:extLst>
          </p:cNvPr>
          <p:cNvSpPr txBox="1"/>
          <p:nvPr/>
        </p:nvSpPr>
        <p:spPr>
          <a:xfrm>
            <a:off x="48445" y="876414"/>
            <a:ext cx="335220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长波红外芯片：艾睿光电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85EF5D-7537-B052-8438-8B10E2620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7254"/>
              </p:ext>
            </p:extLst>
          </p:nvPr>
        </p:nvGraphicFramePr>
        <p:xfrm>
          <a:off x="4574633" y="1190739"/>
          <a:ext cx="7473950" cy="5257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40">
                  <a:extLst>
                    <a:ext uri="{9D8B030D-6E8A-4147-A177-3AD203B41FA5}">
                      <a16:colId xmlns:a16="http://schemas.microsoft.com/office/drawing/2014/main" val="1337548696"/>
                    </a:ext>
                  </a:extLst>
                </a:gridCol>
                <a:gridCol w="1753135">
                  <a:extLst>
                    <a:ext uri="{9D8B030D-6E8A-4147-A177-3AD203B41FA5}">
                      <a16:colId xmlns:a16="http://schemas.microsoft.com/office/drawing/2014/main" val="1092405928"/>
                    </a:ext>
                  </a:extLst>
                </a:gridCol>
                <a:gridCol w="4625975">
                  <a:extLst>
                    <a:ext uri="{9D8B030D-6E8A-4147-A177-3AD203B41FA5}">
                      <a16:colId xmlns:a16="http://schemas.microsoft.com/office/drawing/2014/main" val="889241260"/>
                    </a:ext>
                  </a:extLst>
                </a:gridCol>
              </a:tblGrid>
              <a:tr h="398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NO.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材料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06873"/>
                  </a:ext>
                </a:extLst>
              </a:tr>
              <a:tr h="1427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Lens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EFL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6.8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±5%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~120mm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±5%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F#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F1.61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±5%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~F4.13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（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±5%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DFOV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D wide 65.3 D TELE4.2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畸变：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＜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0.4% wide 0.11 tele</a:t>
                      </a: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相对照度：＞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30%</a:t>
                      </a:r>
                    </a:p>
                    <a:p>
                      <a:pPr algn="l"/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Lens construction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枚 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5groups 14 elements</a:t>
                      </a:r>
                      <a:endParaRPr lang="zh-CN" altLang="en-US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12799"/>
                  </a:ext>
                </a:extLst>
              </a:tr>
              <a:tr h="1871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短波红外芯片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Type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：非制冷型氧化钒微测热辐射计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41x31x8.31mm^3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Pixel size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10x10um 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Active pixel array</a:t>
                      </a: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1280x1024</a:t>
                      </a:r>
                    </a:p>
                    <a:p>
                      <a:pPr algn="l"/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光谱范围：</a:t>
                      </a:r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LWIR 8-14um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热响应时间：</a:t>
                      </a:r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10ms</a:t>
                      </a:r>
                    </a:p>
                    <a:p>
                      <a:pPr algn="l"/>
                      <a:r>
                        <a:rPr lang="zh-CN" altLang="en-US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数字输出位数：</a:t>
                      </a:r>
                      <a:r>
                        <a:rPr lang="en-US" altLang="zh-CN" sz="14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14bits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928728"/>
                  </a:ext>
                </a:extLst>
              </a:tr>
              <a:tr h="576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光谱调制</a:t>
                      </a:r>
                      <a:endParaRPr lang="en-US" altLang="zh-CN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芯片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TBD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55575"/>
                  </a:ext>
                </a:extLst>
              </a:tr>
              <a:tr h="983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4</a:t>
                      </a:r>
                      <a:endParaRPr lang="zh-CN" altLang="en-US" sz="140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类似：</a:t>
                      </a:r>
                      <a:r>
                        <a:rPr lang="zh-CN" altLang="en-US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光学变焦长波红外相机</a:t>
                      </a:r>
                      <a:endParaRPr lang="en-US" altLang="zh-CN" sz="1400" b="1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整体尺寸：</a:t>
                      </a:r>
                      <a:r>
                        <a:rPr lang="en-US" altLang="zh-CN" sz="1400" b="1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92X44.17X48.25m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2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625</Words>
  <Application>Microsoft Office PowerPoint</Application>
  <PresentationFormat>宽屏</PresentationFormat>
  <Paragraphs>166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微软雅黑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 HP</dc:creator>
  <cp:lastModifiedBy>Administrator</cp:lastModifiedBy>
  <cp:revision>140</cp:revision>
  <dcterms:created xsi:type="dcterms:W3CDTF">2023-03-21T07:41:32Z</dcterms:created>
  <dcterms:modified xsi:type="dcterms:W3CDTF">2023-04-07T09:35:36Z</dcterms:modified>
</cp:coreProperties>
</file>