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1pPr>
    <a:lvl2pPr marL="2193925" indent="-1736725"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2pPr>
    <a:lvl3pPr marL="4387850" indent="-3473450"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3pPr>
    <a:lvl4pPr marL="6583363" indent="-5211763"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4pPr>
    <a:lvl5pPr marL="8777288" indent="-6948488"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277">
          <p15:clr>
            <a:srgbClr val="A4A3A4"/>
          </p15:clr>
        </p15:guide>
        <p15:guide id="2" pos="1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30" d="100"/>
          <a:sy n="30" d="100"/>
        </p:scale>
        <p:origin x="808" y="-48"/>
      </p:cViewPr>
      <p:guideLst>
        <p:guide orient="horz" pos="9277"/>
        <p:guide pos="1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37AD8D-86A6-0045-9F44-DC5A75E49E7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F0491283-7945-0F45-9CB9-1ACD78F12CA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2D24620-E5C1-0F4B-B17C-CB66C40F615F}" type="datetimeFigureOut">
              <a:rPr lang="en-US" altLang="en-US"/>
              <a:pPr/>
              <a:t>4/30/21</a:t>
            </a:fld>
            <a:endParaRPr lang="en-US" altLang="en-US"/>
          </a:p>
        </p:txBody>
      </p:sp>
      <p:sp>
        <p:nvSpPr>
          <p:cNvPr id="4" name="Slide Image Placeholder 3">
            <a:extLst>
              <a:ext uri="{FF2B5EF4-FFF2-40B4-BE49-F238E27FC236}">
                <a16:creationId xmlns:a16="http://schemas.microsoft.com/office/drawing/2014/main" id="{EF498479-C2DB-E348-9935-6B0ECBCB915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337E084-91D6-5347-97B9-169C338572B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FA9EE03-5EB4-9E47-BA69-207A6521489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CB07AFE8-08DA-7644-99E6-93E2BA205EF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4958F1B-3C19-A147-8689-F070D48BB1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958F1B-3C19-A147-8689-F070D48BB19E}" type="slidenum">
              <a:rPr lang="en-US" altLang="en-US" smtClean="0"/>
              <a:pPr/>
              <a:t>1</a:t>
            </a:fld>
            <a:endParaRPr lang="en-US" altLang="en-US"/>
          </a:p>
        </p:txBody>
      </p:sp>
    </p:spTree>
    <p:extLst>
      <p:ext uri="{BB962C8B-B14F-4D97-AF65-F5344CB8AC3E}">
        <p14:creationId xmlns:p14="http://schemas.microsoft.com/office/powerpoint/2010/main" val="391377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4D3D323-5A87-8C4D-9984-6E239A1E6E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0"/>
            <a:ext cx="443753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D82FB011-04C5-DB49-B4F2-416D62C962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608463"/>
            <a:ext cx="438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C45437CF-C9EB-844C-AA6B-FA09162F78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2625" y="30264100"/>
            <a:ext cx="9640888"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785308" y="356157"/>
            <a:ext cx="40173992"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p>
        </p:txBody>
      </p:sp>
      <p:sp>
        <p:nvSpPr>
          <p:cNvPr id="13" name="Content Placeholder 13"/>
          <p:cNvSpPr>
            <a:spLocks noGrp="1"/>
          </p:cNvSpPr>
          <p:nvPr>
            <p:ph sz="quarter" idx="10"/>
          </p:nvPr>
        </p:nvSpPr>
        <p:spPr>
          <a:xfrm>
            <a:off x="1788306" y="2691798"/>
            <a:ext cx="40170993" cy="2346325"/>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15" name="Content Placeholder 13"/>
          <p:cNvSpPr>
            <a:spLocks noGrp="1"/>
          </p:cNvSpPr>
          <p:nvPr>
            <p:ph sz="quarter" idx="11"/>
          </p:nvPr>
        </p:nvSpPr>
        <p:spPr>
          <a:xfrm>
            <a:off x="22791896" y="30145414"/>
            <a:ext cx="19236052" cy="2645659"/>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14" name="Content Placeholder 2"/>
          <p:cNvSpPr>
            <a:spLocks noGrp="1"/>
          </p:cNvSpPr>
          <p:nvPr>
            <p:ph sz="half" idx="14"/>
          </p:nvPr>
        </p:nvSpPr>
        <p:spPr>
          <a:xfrm>
            <a:off x="1794672" y="5964297"/>
            <a:ext cx="19385280" cy="22251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p:cNvSpPr>
            <a:spLocks noGrp="1"/>
          </p:cNvSpPr>
          <p:nvPr>
            <p:ph sz="half" idx="15"/>
          </p:nvPr>
        </p:nvSpPr>
        <p:spPr>
          <a:xfrm>
            <a:off x="22574020" y="5979393"/>
            <a:ext cx="19385280" cy="22251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41059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D8ACA2E-4D9D-014B-9FA8-5C509B67EE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891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06AFFA7D-0CD2-8D47-8145-871C15A83A8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608463"/>
            <a:ext cx="438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43871C17-7261-0848-9E3E-01DAF0EE33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4363" y="30264100"/>
            <a:ext cx="9640887"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510716" y="356157"/>
            <a:ext cx="40826148"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p>
        </p:txBody>
      </p:sp>
      <p:sp>
        <p:nvSpPr>
          <p:cNvPr id="17" name="Content Placeholder 13"/>
          <p:cNvSpPr>
            <a:spLocks noGrp="1"/>
          </p:cNvSpPr>
          <p:nvPr>
            <p:ph sz="quarter" idx="10"/>
          </p:nvPr>
        </p:nvSpPr>
        <p:spPr>
          <a:xfrm>
            <a:off x="1513714" y="2691799"/>
            <a:ext cx="40823149" cy="1880202"/>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18" name="Content Placeholder 13"/>
          <p:cNvSpPr>
            <a:spLocks noGrp="1"/>
          </p:cNvSpPr>
          <p:nvPr>
            <p:ph sz="quarter" idx="11"/>
          </p:nvPr>
        </p:nvSpPr>
        <p:spPr>
          <a:xfrm>
            <a:off x="21692464" y="30145414"/>
            <a:ext cx="20644400" cy="2268161"/>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19" name="Content Placeholder 2"/>
          <p:cNvSpPr>
            <a:spLocks noGrp="1"/>
          </p:cNvSpPr>
          <p:nvPr>
            <p:ph sz="half" idx="14"/>
          </p:nvPr>
        </p:nvSpPr>
        <p:spPr>
          <a:xfrm>
            <a:off x="1510716" y="5934102"/>
            <a:ext cx="12943849" cy="22259897"/>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p:cNvSpPr>
            <a:spLocks noGrp="1"/>
          </p:cNvSpPr>
          <p:nvPr>
            <p:ph sz="half" idx="15"/>
          </p:nvPr>
        </p:nvSpPr>
        <p:spPr>
          <a:xfrm>
            <a:off x="15529818" y="5983525"/>
            <a:ext cx="12943849" cy="22210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p:cNvSpPr>
            <a:spLocks noGrp="1"/>
          </p:cNvSpPr>
          <p:nvPr>
            <p:ph sz="half" idx="16"/>
          </p:nvPr>
        </p:nvSpPr>
        <p:spPr>
          <a:xfrm>
            <a:off x="29393015" y="5929969"/>
            <a:ext cx="12943849" cy="22264030"/>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6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D635E2D7-EDC4-BE4B-B488-0937D2A05B3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0"/>
            <a:ext cx="443753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37768B6D-E58A-2344-9C27-218C287C8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608463"/>
            <a:ext cx="441436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78E120A5-0275-FD4C-9A52-509E589ABE9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2625" y="30264100"/>
            <a:ext cx="9640888"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p:cNvSpPr>
            <a:spLocks noGrp="1"/>
          </p:cNvSpPr>
          <p:nvPr>
            <p:ph sz="half" idx="14"/>
          </p:nvPr>
        </p:nvSpPr>
        <p:spPr>
          <a:xfrm>
            <a:off x="1369058" y="5959546"/>
            <a:ext cx="9177619" cy="2253925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18"/>
          </p:nvPr>
        </p:nvSpPr>
        <p:spPr>
          <a:xfrm>
            <a:off x="22699071" y="30145414"/>
            <a:ext cx="19787457" cy="2268161"/>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21" name="Title 1"/>
          <p:cNvSpPr>
            <a:spLocks noGrp="1"/>
          </p:cNvSpPr>
          <p:nvPr>
            <p:ph type="title"/>
          </p:nvPr>
        </p:nvSpPr>
        <p:spPr>
          <a:xfrm>
            <a:off x="1304771" y="356157"/>
            <a:ext cx="41124349"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p>
        </p:txBody>
      </p:sp>
      <p:sp>
        <p:nvSpPr>
          <p:cNvPr id="22" name="Content Placeholder 13"/>
          <p:cNvSpPr>
            <a:spLocks noGrp="1"/>
          </p:cNvSpPr>
          <p:nvPr>
            <p:ph sz="quarter" idx="10"/>
          </p:nvPr>
        </p:nvSpPr>
        <p:spPr>
          <a:xfrm>
            <a:off x="1307770" y="2691799"/>
            <a:ext cx="41178757" cy="1880202"/>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23" name="Content Placeholder 2"/>
          <p:cNvSpPr>
            <a:spLocks noGrp="1"/>
          </p:cNvSpPr>
          <p:nvPr>
            <p:ph sz="half" idx="22"/>
          </p:nvPr>
        </p:nvSpPr>
        <p:spPr>
          <a:xfrm>
            <a:off x="12024461" y="6008968"/>
            <a:ext cx="9177619" cy="22489832"/>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23"/>
          </p:nvPr>
        </p:nvSpPr>
        <p:spPr>
          <a:xfrm>
            <a:off x="22699071" y="6008968"/>
            <a:ext cx="9177619" cy="22489832"/>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
          <p:cNvSpPr>
            <a:spLocks noGrp="1"/>
          </p:cNvSpPr>
          <p:nvPr>
            <p:ph sz="half" idx="24"/>
          </p:nvPr>
        </p:nvSpPr>
        <p:spPr>
          <a:xfrm>
            <a:off x="33251502" y="6024064"/>
            <a:ext cx="9177619" cy="22474736"/>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33269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6C3">
            <a:alpha val="39999"/>
          </a:srgb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AF50AB5-022D-BD49-A51A-822FDD96E1CD}"/>
              </a:ext>
            </a:extLst>
          </p:cNvPr>
          <p:cNvSpPr>
            <a:spLocks noGrp="1"/>
          </p:cNvSpPr>
          <p:nvPr>
            <p:ph type="title"/>
          </p:nvPr>
        </p:nvSpPr>
        <p:spPr bwMode="auto">
          <a:xfrm>
            <a:off x="2193925" y="1317625"/>
            <a:ext cx="39503350" cy="299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Choose  2, 3, or 4 column master </a:t>
            </a:r>
            <a:br>
              <a:rPr lang="en-US" altLang="en-US"/>
            </a:br>
            <a:r>
              <a:rPr lang="en-US" altLang="en-US"/>
              <a:t>from “Slide Master” list</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xStyles>
    <p:titleStyle>
      <a:lvl1pPr algn="ctr" defTabSz="2193925" rtl="0" eaLnBrk="0" fontAlgn="base" hangingPunct="0">
        <a:spcBef>
          <a:spcPct val="0"/>
        </a:spcBef>
        <a:spcAft>
          <a:spcPct val="0"/>
        </a:spcAft>
        <a:defRPr sz="17600" kern="1200">
          <a:solidFill>
            <a:schemeClr val="tx1"/>
          </a:solidFill>
          <a:latin typeface="+mj-lt"/>
          <a:ea typeface="ＭＳ Ｐゴシック" charset="0"/>
          <a:cs typeface="ＭＳ Ｐゴシック" charset="0"/>
        </a:defRPr>
      </a:lvl1pPr>
      <a:lvl2pPr algn="ctr" defTabSz="2193925" rtl="0" eaLnBrk="0" fontAlgn="base" hangingPunct="0">
        <a:spcBef>
          <a:spcPct val="0"/>
        </a:spcBef>
        <a:spcAft>
          <a:spcPct val="0"/>
        </a:spcAft>
        <a:defRPr sz="17600">
          <a:solidFill>
            <a:schemeClr val="tx1"/>
          </a:solidFill>
          <a:latin typeface="Arial" charset="0"/>
          <a:ea typeface="ＭＳ Ｐゴシック" charset="0"/>
          <a:cs typeface="ＭＳ Ｐゴシック" charset="0"/>
        </a:defRPr>
      </a:lvl2pPr>
      <a:lvl3pPr algn="ctr" defTabSz="2193925" rtl="0" eaLnBrk="0" fontAlgn="base" hangingPunct="0">
        <a:spcBef>
          <a:spcPct val="0"/>
        </a:spcBef>
        <a:spcAft>
          <a:spcPct val="0"/>
        </a:spcAft>
        <a:defRPr sz="17600">
          <a:solidFill>
            <a:schemeClr val="tx1"/>
          </a:solidFill>
          <a:latin typeface="Arial" charset="0"/>
          <a:ea typeface="ＭＳ Ｐゴシック" charset="0"/>
          <a:cs typeface="ＭＳ Ｐゴシック" charset="0"/>
        </a:defRPr>
      </a:lvl3pPr>
      <a:lvl4pPr algn="ctr" defTabSz="2193925" rtl="0" eaLnBrk="0" fontAlgn="base" hangingPunct="0">
        <a:spcBef>
          <a:spcPct val="0"/>
        </a:spcBef>
        <a:spcAft>
          <a:spcPct val="0"/>
        </a:spcAft>
        <a:defRPr sz="17600">
          <a:solidFill>
            <a:schemeClr val="tx1"/>
          </a:solidFill>
          <a:latin typeface="Arial" charset="0"/>
          <a:ea typeface="ＭＳ Ｐゴシック" charset="0"/>
          <a:cs typeface="ＭＳ Ｐゴシック" charset="0"/>
        </a:defRPr>
      </a:lvl4pPr>
      <a:lvl5pPr algn="ctr" defTabSz="2193925" rtl="0" eaLnBrk="0" fontAlgn="base" hangingPunct="0">
        <a:spcBef>
          <a:spcPct val="0"/>
        </a:spcBef>
        <a:spcAft>
          <a:spcPct val="0"/>
        </a:spcAft>
        <a:defRPr sz="17600">
          <a:solidFill>
            <a:schemeClr val="tx1"/>
          </a:solidFill>
          <a:latin typeface="Arial" charset="0"/>
          <a:ea typeface="ＭＳ Ｐゴシック" charset="0"/>
          <a:cs typeface="ＭＳ Ｐゴシック" charset="0"/>
        </a:defRPr>
      </a:lvl5pPr>
      <a:lvl6pPr marL="457200" algn="ctr" defTabSz="2193925" rtl="0" fontAlgn="base">
        <a:spcBef>
          <a:spcPct val="0"/>
        </a:spcBef>
        <a:spcAft>
          <a:spcPct val="0"/>
        </a:spcAft>
        <a:defRPr sz="21100">
          <a:solidFill>
            <a:schemeClr val="tx1"/>
          </a:solidFill>
          <a:latin typeface="Arial" charset="0"/>
          <a:ea typeface="ＭＳ Ｐゴシック" charset="0"/>
          <a:cs typeface="ＭＳ Ｐゴシック" charset="0"/>
        </a:defRPr>
      </a:lvl6pPr>
      <a:lvl7pPr marL="914400" algn="ctr" defTabSz="2193925" rtl="0" fontAlgn="base">
        <a:spcBef>
          <a:spcPct val="0"/>
        </a:spcBef>
        <a:spcAft>
          <a:spcPct val="0"/>
        </a:spcAft>
        <a:defRPr sz="21100">
          <a:solidFill>
            <a:schemeClr val="tx1"/>
          </a:solidFill>
          <a:latin typeface="Arial" charset="0"/>
          <a:ea typeface="ＭＳ Ｐゴシック" charset="0"/>
          <a:cs typeface="ＭＳ Ｐゴシック" charset="0"/>
        </a:defRPr>
      </a:lvl7pPr>
      <a:lvl8pPr marL="1371600" algn="ctr" defTabSz="2193925" rtl="0" fontAlgn="base">
        <a:spcBef>
          <a:spcPct val="0"/>
        </a:spcBef>
        <a:spcAft>
          <a:spcPct val="0"/>
        </a:spcAft>
        <a:defRPr sz="21100">
          <a:solidFill>
            <a:schemeClr val="tx1"/>
          </a:solidFill>
          <a:latin typeface="Arial" charset="0"/>
          <a:ea typeface="ＭＳ Ｐゴシック" charset="0"/>
          <a:cs typeface="ＭＳ Ｐゴシック" charset="0"/>
        </a:defRPr>
      </a:lvl8pPr>
      <a:lvl9pPr marL="1828800" algn="ctr" defTabSz="2193925" rtl="0" fontAlgn="base">
        <a:spcBef>
          <a:spcPct val="0"/>
        </a:spcBef>
        <a:spcAft>
          <a:spcPct val="0"/>
        </a:spcAft>
        <a:defRPr sz="21100">
          <a:solidFill>
            <a:schemeClr val="tx1"/>
          </a:solidFill>
          <a:latin typeface="Arial" charset="0"/>
          <a:ea typeface="ＭＳ Ｐゴシック" charset="0"/>
          <a:cs typeface="ＭＳ Ｐゴシック" charset="0"/>
        </a:defRPr>
      </a:lvl9pPr>
    </p:titleStyle>
    <p:bodyStyle>
      <a:lvl1pPr marL="1644650" indent="-1644650" algn="l" defTabSz="2193925" rtl="0" eaLnBrk="0" fontAlgn="base" hangingPunct="0">
        <a:spcBef>
          <a:spcPct val="20000"/>
        </a:spcBef>
        <a:spcAft>
          <a:spcPct val="0"/>
        </a:spcAft>
        <a:buFont typeface="Arial" panose="020B0604020202020204" pitchFamily="34" charset="0"/>
        <a:buChar char="•"/>
        <a:defRPr sz="15400" kern="1200">
          <a:solidFill>
            <a:schemeClr val="tx1"/>
          </a:solidFill>
          <a:latin typeface="+mn-lt"/>
          <a:ea typeface="ＭＳ Ｐゴシック" charset="0"/>
          <a:cs typeface="ＭＳ Ｐゴシック" charset="0"/>
        </a:defRPr>
      </a:lvl1pPr>
      <a:lvl2pPr marL="3565525" indent="-1371600" algn="l" defTabSz="2193925"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ＭＳ Ｐゴシック" charset="0"/>
          <a:cs typeface="+mn-cs"/>
        </a:defRPr>
      </a:lvl2pPr>
      <a:lvl3pPr marL="5486400" indent="-1096963" algn="l" defTabSz="2193925"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ＭＳ Ｐゴシック" charset="0"/>
          <a:cs typeface="+mn-cs"/>
        </a:defRPr>
      </a:lvl3pPr>
      <a:lvl4pPr marL="7680325" indent="-1096963" algn="l" defTabSz="21939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ＭＳ Ｐゴシック" charset="0"/>
          <a:cs typeface="+mn-cs"/>
        </a:defRPr>
      </a:lvl4pPr>
      <a:lvl5pPr marL="9874250" indent="-1096963" algn="l" defTabSz="21939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ＭＳ Ｐゴシック" charset="0"/>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37E6925-7F91-BA4D-958C-4EA70C31168F}"/>
              </a:ext>
            </a:extLst>
          </p:cNvPr>
          <p:cNvSpPr txBox="1"/>
          <p:nvPr/>
        </p:nvSpPr>
        <p:spPr>
          <a:xfrm>
            <a:off x="29298319" y="19445091"/>
            <a:ext cx="13504657" cy="5016758"/>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t>We clustered the countries based on the change in yield of three major crops using K-means as well as DBSCAN.</a:t>
            </a:r>
          </a:p>
          <a:p>
            <a:pPr marL="571500" indent="-571500" algn="just">
              <a:buFont typeface="Arial" panose="020B0604020202020204" pitchFamily="34" charset="0"/>
              <a:buChar char="•"/>
            </a:pPr>
            <a:r>
              <a:rPr lang="en-US" sz="4000" dirty="0"/>
              <a:t> We see the decreasing pattern of yield over the years for all three major crops under all scenarios.</a:t>
            </a:r>
          </a:p>
          <a:p>
            <a:pPr marL="571500" indent="-571500" algn="just">
              <a:buFont typeface="Arial" panose="020B0604020202020204" pitchFamily="34" charset="0"/>
              <a:buChar char="•"/>
            </a:pPr>
            <a:r>
              <a:rPr lang="en-US" sz="4000" dirty="0"/>
              <a:t>The number of clusters are increasing over the years under all scenarios indicates the climate change climate affecting some countries most than others.</a:t>
            </a:r>
          </a:p>
        </p:txBody>
      </p:sp>
      <p:sp>
        <p:nvSpPr>
          <p:cNvPr id="2" name="Title 1">
            <a:extLst>
              <a:ext uri="{FF2B5EF4-FFF2-40B4-BE49-F238E27FC236}">
                <a16:creationId xmlns:a16="http://schemas.microsoft.com/office/drawing/2014/main" id="{03CA0EBF-F1F4-CE49-AD2F-E5493DF4EDF4}"/>
              </a:ext>
            </a:extLst>
          </p:cNvPr>
          <p:cNvSpPr>
            <a:spLocks noGrp="1"/>
          </p:cNvSpPr>
          <p:nvPr>
            <p:ph type="title"/>
          </p:nvPr>
        </p:nvSpPr>
        <p:spPr>
          <a:xfrm>
            <a:off x="1415468" y="299165"/>
            <a:ext cx="40825738" cy="3262313"/>
          </a:xfrm>
        </p:spPr>
        <p:txBody>
          <a:bodyPr>
            <a:normAutofit/>
          </a:bodyPr>
          <a:lstStyle/>
          <a:p>
            <a:pPr algn="ctr">
              <a:defRPr/>
            </a:pPr>
            <a:r>
              <a:rPr lang="en-US" sz="8800"/>
              <a:t>Analyzing effects of climate change in the global food production using k-means clustering and DBSCAN </a:t>
            </a:r>
            <a:endParaRPr lang="en-US"/>
          </a:p>
        </p:txBody>
      </p:sp>
      <p:sp>
        <p:nvSpPr>
          <p:cNvPr id="3" name="Content Placeholder 2">
            <a:extLst>
              <a:ext uri="{FF2B5EF4-FFF2-40B4-BE49-F238E27FC236}">
                <a16:creationId xmlns:a16="http://schemas.microsoft.com/office/drawing/2014/main" id="{C4838C35-720C-5F44-8BD1-B423EBAA3F8F}"/>
              </a:ext>
            </a:extLst>
          </p:cNvPr>
          <p:cNvSpPr>
            <a:spLocks noGrp="1"/>
          </p:cNvSpPr>
          <p:nvPr>
            <p:ph sz="quarter" idx="10"/>
          </p:nvPr>
        </p:nvSpPr>
        <p:spPr>
          <a:xfrm>
            <a:off x="1514475" y="3123645"/>
            <a:ext cx="40822563" cy="1879600"/>
          </a:xfrm>
        </p:spPr>
        <p:txBody>
          <a:bodyPr lIns="0" tIns="0" rIns="0" bIns="0" anchor="t">
            <a:normAutofit/>
          </a:bodyPr>
          <a:lstStyle/>
          <a:p>
            <a:pPr algn="ctr">
              <a:defRPr/>
            </a:pPr>
            <a:r>
              <a:rPr lang="en-US"/>
              <a:t>J. </a:t>
            </a:r>
            <a:r>
              <a:rPr lang="en-US" err="1"/>
              <a:t>Kovoor</a:t>
            </a:r>
            <a:r>
              <a:rPr lang="en-US"/>
              <a:t> and S. Neupane</a:t>
            </a:r>
            <a:endParaRPr lang="en-US" dirty="0"/>
          </a:p>
          <a:p>
            <a:pPr algn="ctr">
              <a:defRPr/>
            </a:pPr>
            <a:endParaRPr lang="en-US"/>
          </a:p>
        </p:txBody>
      </p:sp>
      <p:sp>
        <p:nvSpPr>
          <p:cNvPr id="5" name="Content Placeholder 4">
            <a:extLst>
              <a:ext uri="{FF2B5EF4-FFF2-40B4-BE49-F238E27FC236}">
                <a16:creationId xmlns:a16="http://schemas.microsoft.com/office/drawing/2014/main" id="{697F9729-BCF9-6B4B-A473-F85DCEDC8E83}"/>
              </a:ext>
            </a:extLst>
          </p:cNvPr>
          <p:cNvSpPr>
            <a:spLocks noGrp="1"/>
          </p:cNvSpPr>
          <p:nvPr>
            <p:ph sz="half" idx="14"/>
          </p:nvPr>
        </p:nvSpPr>
        <p:spPr>
          <a:xfrm>
            <a:off x="1511299" y="5934075"/>
            <a:ext cx="12942887" cy="832485"/>
          </a:xfrm>
        </p:spPr>
        <p:txBody>
          <a:bodyPr/>
          <a:lstStyle/>
          <a:p>
            <a:pPr>
              <a:buFont typeface="Arial" charset="0"/>
              <a:buNone/>
              <a:defRPr/>
            </a:pPr>
            <a:r>
              <a:rPr lang="en-US">
                <a:latin typeface="+mj-lt"/>
              </a:rPr>
              <a:t>Motivation</a:t>
            </a:r>
          </a:p>
          <a:p>
            <a:pPr>
              <a:buFont typeface="Arial" charset="0"/>
              <a:buNone/>
              <a:defRPr/>
            </a:pPr>
            <a:endParaRPr lang="en-US">
              <a:latin typeface="+mj-lt"/>
            </a:endParaRPr>
          </a:p>
          <a:p>
            <a:pPr algn="just">
              <a:defRPr/>
            </a:pPr>
            <a:endParaRPr>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E9FC20-860B-D144-A6ED-E54ED9777B9B}"/>
              </a:ext>
            </a:extLst>
          </p:cNvPr>
          <p:cNvSpPr>
            <a:spLocks noGrp="1"/>
          </p:cNvSpPr>
          <p:nvPr>
            <p:ph sz="half" idx="15"/>
          </p:nvPr>
        </p:nvSpPr>
        <p:spPr>
          <a:xfrm>
            <a:off x="15530513" y="5983288"/>
            <a:ext cx="12942887" cy="832485"/>
          </a:xfrm>
        </p:spPr>
        <p:txBody>
          <a:bodyPr/>
          <a:lstStyle/>
          <a:p>
            <a:pPr>
              <a:buFont typeface="Arial" charset="0"/>
              <a:buNone/>
              <a:defRPr/>
            </a:pPr>
            <a:r>
              <a:rPr lang="en-US" dirty="0"/>
              <a:t>Methodology</a:t>
            </a:r>
            <a:endParaRPr dirty="0"/>
          </a:p>
        </p:txBody>
      </p:sp>
      <p:sp>
        <p:nvSpPr>
          <p:cNvPr id="7" name="Content Placeholder 6">
            <a:extLst>
              <a:ext uri="{FF2B5EF4-FFF2-40B4-BE49-F238E27FC236}">
                <a16:creationId xmlns:a16="http://schemas.microsoft.com/office/drawing/2014/main" id="{07691C67-32DD-7742-B6F9-9AF407DA0CC4}"/>
              </a:ext>
            </a:extLst>
          </p:cNvPr>
          <p:cNvSpPr>
            <a:spLocks noGrp="1"/>
          </p:cNvSpPr>
          <p:nvPr>
            <p:ph sz="half" idx="16"/>
          </p:nvPr>
        </p:nvSpPr>
        <p:spPr>
          <a:xfrm>
            <a:off x="29392563" y="5929314"/>
            <a:ext cx="12944475" cy="886460"/>
          </a:xfrm>
        </p:spPr>
        <p:txBody>
          <a:bodyPr/>
          <a:lstStyle/>
          <a:p>
            <a:pPr>
              <a:buFont typeface="Arial" charset="0"/>
              <a:buNone/>
              <a:defRPr/>
            </a:pPr>
            <a:r>
              <a:rPr lang="en-US"/>
              <a:t>Results and Discussion</a:t>
            </a:r>
            <a:endParaRPr/>
          </a:p>
        </p:txBody>
      </p:sp>
      <p:sp>
        <p:nvSpPr>
          <p:cNvPr id="4" name="TextBox 3">
            <a:extLst>
              <a:ext uri="{FF2B5EF4-FFF2-40B4-BE49-F238E27FC236}">
                <a16:creationId xmlns:a16="http://schemas.microsoft.com/office/drawing/2014/main" id="{80A468E5-2A0B-5D46-999C-378D8980D421}"/>
              </a:ext>
            </a:extLst>
          </p:cNvPr>
          <p:cNvSpPr txBox="1"/>
          <p:nvPr/>
        </p:nvSpPr>
        <p:spPr>
          <a:xfrm>
            <a:off x="1511299" y="6766560"/>
            <a:ext cx="12942887" cy="584775"/>
          </a:xfrm>
          <a:prstGeom prst="rect">
            <a:avLst/>
          </a:prstGeom>
          <a:noFill/>
        </p:spPr>
        <p:txBody>
          <a:bodyPr wrap="square" rtlCol="0">
            <a:spAutoFit/>
          </a:bodyPr>
          <a:lstStyle/>
          <a:p>
            <a:r>
              <a:rPr lang="en-US" sz="3200"/>
              <a:t> </a:t>
            </a:r>
          </a:p>
        </p:txBody>
      </p:sp>
      <p:sp>
        <p:nvSpPr>
          <p:cNvPr id="8" name="TextBox 7">
            <a:extLst>
              <a:ext uri="{FF2B5EF4-FFF2-40B4-BE49-F238E27FC236}">
                <a16:creationId xmlns:a16="http://schemas.microsoft.com/office/drawing/2014/main" id="{F5206792-ED63-B547-A636-523B98CBD993}"/>
              </a:ext>
            </a:extLst>
          </p:cNvPr>
          <p:cNvSpPr txBox="1"/>
          <p:nvPr/>
        </p:nvSpPr>
        <p:spPr>
          <a:xfrm>
            <a:off x="1467756" y="6859316"/>
            <a:ext cx="12942887" cy="6863417"/>
          </a:xfrm>
          <a:prstGeom prst="rect">
            <a:avLst/>
          </a:prstGeom>
          <a:noFill/>
        </p:spPr>
        <p:txBody>
          <a:bodyPr wrap="square" lIns="91440" tIns="45720" rIns="91440" bIns="45720" rtlCol="0" anchor="t">
            <a:spAutoFit/>
          </a:bodyPr>
          <a:lstStyle/>
          <a:p>
            <a:pPr algn="just"/>
            <a:r>
              <a:rPr lang="en-US" sz="4000" dirty="0">
                <a:latin typeface="Arial"/>
                <a:ea typeface="ＭＳ Ｐゴシック"/>
                <a:cs typeface="Arial"/>
              </a:rPr>
              <a:t>Agricultural sector will be facing alarming challenges originating from climate change in coming decades. </a:t>
            </a:r>
          </a:p>
          <a:p>
            <a:pPr algn="just"/>
            <a:r>
              <a:rPr lang="en-US" sz="4000" dirty="0">
                <a:latin typeface="Arial"/>
                <a:ea typeface="ＭＳ Ｐゴシック"/>
                <a:cs typeface="Arial"/>
              </a:rPr>
              <a:t>Currently, the global food production able to cope with the world population growth but in this century the climate change could affect the global food production and availability in many parts of the world, especially those area which are prone to drought and famine. In this project, we are studying the potential impact of climate change on the global food production using the clustering methods such as K-means clustering and DBSCAN.</a:t>
            </a:r>
          </a:p>
        </p:txBody>
      </p:sp>
      <p:sp>
        <p:nvSpPr>
          <p:cNvPr id="9" name="Content Placeholder 4">
            <a:extLst>
              <a:ext uri="{FF2B5EF4-FFF2-40B4-BE49-F238E27FC236}">
                <a16:creationId xmlns:a16="http://schemas.microsoft.com/office/drawing/2014/main" id="{1269FDD7-5D9F-634A-8A42-F176A2353EAD}"/>
              </a:ext>
            </a:extLst>
          </p:cNvPr>
          <p:cNvSpPr txBox="1">
            <a:spLocks/>
          </p:cNvSpPr>
          <p:nvPr/>
        </p:nvSpPr>
        <p:spPr>
          <a:xfrm>
            <a:off x="1467756" y="20282582"/>
            <a:ext cx="12942887" cy="832485"/>
          </a:xfrm>
          <a:prstGeom prst="rect">
            <a:avLst/>
          </a:prstGeom>
        </p:spPr>
        <p:txBody>
          <a:bodyPr lIns="0" tIns="0" rIns="0" bIns="0"/>
          <a:lstStyle>
            <a:lvl1pPr marL="0" indent="0" algn="l" defTabSz="2193925" rtl="0" eaLnBrk="0" fontAlgn="base" hangingPunct="0">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0" fontAlgn="base" hangingPunct="0">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0" fontAlgn="base" hangingPunct="0">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0" fontAlgn="base" hangingPunct="0">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0" fontAlgn="base" hangingPunct="0">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dirty="0">
                <a:latin typeface="+mj-lt"/>
              </a:rPr>
              <a:t>Data Set</a:t>
            </a:r>
          </a:p>
          <a:p>
            <a:pPr>
              <a:buFont typeface="Arial" charset="0"/>
              <a:buNone/>
              <a:defRPr/>
            </a:pPr>
            <a:endParaRPr lang="en-US" dirty="0">
              <a:latin typeface="+mj-lt"/>
            </a:endParaRPr>
          </a:p>
          <a:p>
            <a:pPr algn="just">
              <a:defRPr/>
            </a:pP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756BC63-8180-2D4A-BDE8-76ADA8951680}"/>
              </a:ext>
            </a:extLst>
          </p:cNvPr>
          <p:cNvSpPr txBox="1"/>
          <p:nvPr/>
        </p:nvSpPr>
        <p:spPr>
          <a:xfrm>
            <a:off x="1415468" y="21115067"/>
            <a:ext cx="12942887" cy="9079409"/>
          </a:xfrm>
          <a:prstGeom prst="rect">
            <a:avLst/>
          </a:prstGeom>
          <a:noFill/>
        </p:spPr>
        <p:txBody>
          <a:bodyPr wrap="square" lIns="91440" tIns="45720" rIns="91440" bIns="45720" rtlCol="0" anchor="t">
            <a:spAutoFit/>
          </a:bodyPr>
          <a:lstStyle/>
          <a:p>
            <a:pPr algn="just"/>
            <a:r>
              <a:rPr lang="en-US" sz="4000" dirty="0">
                <a:latin typeface="Arial"/>
                <a:ea typeface="ＭＳ Ｐゴシック"/>
                <a:cs typeface="Arial"/>
              </a:rPr>
              <a:t>This data set provides an assessment of the potential effect of climate change on world major crop production; wheat, maize and rice. It primarily focuses on quantitative estimates of global food yield changes based on different climate scenarios.</a:t>
            </a:r>
          </a:p>
          <a:p>
            <a:pPr algn="just"/>
            <a:r>
              <a:rPr lang="en-US" sz="4000" dirty="0">
                <a:latin typeface="Arial"/>
                <a:ea typeface="ＭＳ Ｐゴシック"/>
                <a:cs typeface="Arial"/>
              </a:rPr>
              <a:t>It is published by NASA Socioeconomic Data and Applications Center (SEDAC) and  it has food yield information for 166 countries modeled under 7 different scenarios for years 2020, 2050 and 2080 based on the baseline data from 1990 production. </a:t>
            </a:r>
          </a:p>
          <a:p>
            <a:pPr algn="just"/>
            <a:r>
              <a:rPr lang="en-US" sz="4000" dirty="0">
                <a:latin typeface="Arial"/>
                <a:ea typeface="ＭＳ Ｐゴシック"/>
                <a:cs typeface="Arial"/>
              </a:rPr>
              <a:t>It basically provides two types of yield information: total production change and percentage change in yield. For this project, we are considering only the second one.</a:t>
            </a:r>
          </a:p>
          <a:p>
            <a:pPr algn="just"/>
            <a:endParaRPr lang="en-US" sz="3200" dirty="0">
              <a:cs typeface="Arial"/>
            </a:endParaRPr>
          </a:p>
          <a:p>
            <a:pPr algn="just"/>
            <a:endParaRPr lang="en-US" sz="3200" dirty="0"/>
          </a:p>
        </p:txBody>
      </p:sp>
      <p:sp>
        <p:nvSpPr>
          <p:cNvPr id="12" name="TextBox 11">
            <a:extLst>
              <a:ext uri="{FF2B5EF4-FFF2-40B4-BE49-F238E27FC236}">
                <a16:creationId xmlns:a16="http://schemas.microsoft.com/office/drawing/2014/main" id="{8EE3E42F-14FE-624E-8E16-1A04D1C8764C}"/>
              </a:ext>
            </a:extLst>
          </p:cNvPr>
          <p:cNvSpPr txBox="1"/>
          <p:nvPr/>
        </p:nvSpPr>
        <p:spPr>
          <a:xfrm>
            <a:off x="14976928" y="6772035"/>
            <a:ext cx="12942887" cy="6247864"/>
          </a:xfrm>
          <a:prstGeom prst="rect">
            <a:avLst/>
          </a:prstGeom>
          <a:noFill/>
        </p:spPr>
        <p:txBody>
          <a:bodyPr wrap="square" lIns="91440" tIns="45720" rIns="91440" bIns="45720" rtlCol="0" anchor="t">
            <a:spAutoFit/>
          </a:bodyPr>
          <a:lstStyle/>
          <a:p>
            <a:pPr marL="571500" indent="-571500" algn="just">
              <a:buFont typeface="Arial" panose="020B0604020202020204" pitchFamily="34" charset="0"/>
              <a:buChar char="•"/>
            </a:pPr>
            <a:r>
              <a:rPr lang="en-US" sz="4000" dirty="0">
                <a:latin typeface="Arial"/>
                <a:ea typeface="ＭＳ Ｐゴシック"/>
                <a:cs typeface="Arial"/>
              </a:rPr>
              <a:t>Data was preprocessed using pandas. Missing values were filled with zeros.</a:t>
            </a:r>
          </a:p>
          <a:p>
            <a:pPr marL="571500" indent="-571500" algn="just">
              <a:buFont typeface="Arial" panose="020B0604020202020204" pitchFamily="34" charset="0"/>
              <a:buChar char="•"/>
            </a:pPr>
            <a:r>
              <a:rPr lang="en-US" sz="4000" dirty="0">
                <a:latin typeface="Arial"/>
                <a:ea typeface="ＭＳ Ｐゴシック"/>
                <a:cs typeface="Arial"/>
              </a:rPr>
              <a:t>A dataset of the three crops were selected for a particular scenario and year.</a:t>
            </a:r>
          </a:p>
          <a:p>
            <a:pPr marL="457200" indent="-457200" algn="just">
              <a:buFont typeface="Arial" panose="020B0604020202020204" pitchFamily="34" charset="0"/>
              <a:buChar char="•"/>
            </a:pPr>
            <a:r>
              <a:rPr lang="en-US" sz="4000" dirty="0">
                <a:latin typeface="Arial"/>
                <a:ea typeface="ＭＳ Ｐゴシック"/>
                <a:cs typeface="Arial"/>
              </a:rPr>
              <a:t>Clustered countries using two clustering methods: K-means clustering and DBSCAN.</a:t>
            </a:r>
          </a:p>
          <a:p>
            <a:pPr marL="457200" indent="-457200" algn="just">
              <a:buFont typeface="Arial" panose="020B0604020202020204" pitchFamily="34" charset="0"/>
              <a:buChar char="•"/>
            </a:pPr>
            <a:r>
              <a:rPr lang="en-US" sz="4000" dirty="0">
                <a:latin typeface="Arial"/>
                <a:ea typeface="ＭＳ Ｐゴシック"/>
                <a:cs typeface="Arial"/>
              </a:rPr>
              <a:t>Optimal number of clusters  determined using elbow-method for K means clustering and using heatmap epsilon and minimum</a:t>
            </a:r>
          </a:p>
          <a:p>
            <a:pPr algn="just"/>
            <a:r>
              <a:rPr lang="en-US" sz="4000" dirty="0">
                <a:latin typeface="Arial"/>
                <a:ea typeface="ＭＳ Ｐゴシック"/>
                <a:cs typeface="Arial"/>
              </a:rPr>
              <a:t>    points were determined for DBSCAN.</a:t>
            </a:r>
          </a:p>
        </p:txBody>
      </p:sp>
      <p:pic>
        <p:nvPicPr>
          <p:cNvPr id="10" name="Picture 9">
            <a:extLst>
              <a:ext uri="{FF2B5EF4-FFF2-40B4-BE49-F238E27FC236}">
                <a16:creationId xmlns:a16="http://schemas.microsoft.com/office/drawing/2014/main" id="{8FF81BB7-32C3-8348-858D-0D3966ACD7D1}"/>
              </a:ext>
            </a:extLst>
          </p:cNvPr>
          <p:cNvPicPr>
            <a:picLocks noChangeAspect="1"/>
          </p:cNvPicPr>
          <p:nvPr/>
        </p:nvPicPr>
        <p:blipFill>
          <a:blip r:embed="rId3"/>
          <a:stretch>
            <a:fillRect/>
          </a:stretch>
        </p:blipFill>
        <p:spPr>
          <a:xfrm>
            <a:off x="15329784" y="18373249"/>
            <a:ext cx="6252699" cy="5121516"/>
          </a:xfrm>
          <a:prstGeom prst="rect">
            <a:avLst/>
          </a:prstGeom>
        </p:spPr>
      </p:pic>
      <p:sp>
        <p:nvSpPr>
          <p:cNvPr id="14" name="TextBox 13">
            <a:extLst>
              <a:ext uri="{FF2B5EF4-FFF2-40B4-BE49-F238E27FC236}">
                <a16:creationId xmlns:a16="http://schemas.microsoft.com/office/drawing/2014/main" id="{AE910B9B-8121-DF4C-88D2-AC067E510D08}"/>
              </a:ext>
            </a:extLst>
          </p:cNvPr>
          <p:cNvSpPr txBox="1"/>
          <p:nvPr/>
        </p:nvSpPr>
        <p:spPr>
          <a:xfrm>
            <a:off x="15163202" y="23677737"/>
            <a:ext cx="6066425" cy="5509200"/>
          </a:xfrm>
          <a:prstGeom prst="rect">
            <a:avLst/>
          </a:prstGeom>
          <a:noFill/>
        </p:spPr>
        <p:txBody>
          <a:bodyPr wrap="square" rtlCol="0">
            <a:spAutoFit/>
          </a:bodyPr>
          <a:lstStyle/>
          <a:p>
            <a:pPr algn="just"/>
            <a:r>
              <a:rPr lang="en-US" sz="3200" dirty="0"/>
              <a:t>Finding the optimal number of clusters using elbow method. In the plot above the optimal number of clusters found was 4. </a:t>
            </a:r>
          </a:p>
          <a:p>
            <a:pPr algn="just"/>
            <a:r>
              <a:rPr lang="en-US" sz="3200" dirty="0"/>
              <a:t>Plot on the right shows the heatmap to determine the optimal value of epsilon and minimum point required for DBSCAN. For this particular case, epsilon and minimum points found were 2 and 4.</a:t>
            </a:r>
          </a:p>
        </p:txBody>
      </p:sp>
      <p:pic>
        <p:nvPicPr>
          <p:cNvPr id="15" name="Picture 14">
            <a:extLst>
              <a:ext uri="{FF2B5EF4-FFF2-40B4-BE49-F238E27FC236}">
                <a16:creationId xmlns:a16="http://schemas.microsoft.com/office/drawing/2014/main" id="{B7EABA4A-0A7D-8642-9572-442D9AF26FE1}"/>
              </a:ext>
            </a:extLst>
          </p:cNvPr>
          <p:cNvPicPr>
            <a:picLocks noChangeAspect="1"/>
          </p:cNvPicPr>
          <p:nvPr/>
        </p:nvPicPr>
        <p:blipFill>
          <a:blip r:embed="rId3"/>
          <a:stretch>
            <a:fillRect/>
          </a:stretch>
        </p:blipFill>
        <p:spPr>
          <a:xfrm>
            <a:off x="29348204" y="6859316"/>
            <a:ext cx="6698345" cy="3952658"/>
          </a:xfrm>
          <a:prstGeom prst="rect">
            <a:avLst/>
          </a:prstGeom>
        </p:spPr>
      </p:pic>
      <p:sp>
        <p:nvSpPr>
          <p:cNvPr id="17" name="TextBox 16">
            <a:extLst>
              <a:ext uri="{FF2B5EF4-FFF2-40B4-BE49-F238E27FC236}">
                <a16:creationId xmlns:a16="http://schemas.microsoft.com/office/drawing/2014/main" id="{5175ED01-4EC9-D14A-A14E-76B12A9D8D69}"/>
              </a:ext>
            </a:extLst>
          </p:cNvPr>
          <p:cNvSpPr txBox="1"/>
          <p:nvPr/>
        </p:nvSpPr>
        <p:spPr>
          <a:xfrm>
            <a:off x="29192190" y="10780570"/>
            <a:ext cx="13958421" cy="1569660"/>
          </a:xfrm>
          <a:prstGeom prst="rect">
            <a:avLst/>
          </a:prstGeom>
          <a:noFill/>
        </p:spPr>
        <p:txBody>
          <a:bodyPr wrap="square" rtlCol="0">
            <a:spAutoFit/>
          </a:bodyPr>
          <a:lstStyle/>
          <a:p>
            <a:pPr algn="just"/>
            <a:r>
              <a:rPr lang="en-US" sz="3200" dirty="0"/>
              <a:t>Clustering the countries based on change in yield of wheat, rice and maize for year 2020 under the scenario  A1F using K-means clustering (left) and using DBSCAN (right).</a:t>
            </a:r>
          </a:p>
        </p:txBody>
      </p:sp>
      <p:pic>
        <p:nvPicPr>
          <p:cNvPr id="23" name="Picture 23" descr="Shape, background pattern&#10;&#10;Description automatically generated">
            <a:extLst>
              <a:ext uri="{FF2B5EF4-FFF2-40B4-BE49-F238E27FC236}">
                <a16:creationId xmlns:a16="http://schemas.microsoft.com/office/drawing/2014/main" id="{C9AA6B79-91AC-4025-BB00-8D5D3A2830EE}"/>
              </a:ext>
            </a:extLst>
          </p:cNvPr>
          <p:cNvPicPr>
            <a:picLocks noChangeAspect="1"/>
          </p:cNvPicPr>
          <p:nvPr/>
        </p:nvPicPr>
        <p:blipFill>
          <a:blip r:embed="rId3"/>
          <a:stretch>
            <a:fillRect/>
          </a:stretch>
        </p:blipFill>
        <p:spPr>
          <a:xfrm>
            <a:off x="21582485" y="18261385"/>
            <a:ext cx="7247823" cy="5707364"/>
          </a:xfrm>
          <a:prstGeom prst="rect">
            <a:avLst/>
          </a:prstGeom>
        </p:spPr>
      </p:pic>
      <p:pic>
        <p:nvPicPr>
          <p:cNvPr id="13" name="Picture 15" descr="Graphical user interface, text, application&#10;&#10;Description automatically generated">
            <a:extLst>
              <a:ext uri="{FF2B5EF4-FFF2-40B4-BE49-F238E27FC236}">
                <a16:creationId xmlns:a16="http://schemas.microsoft.com/office/drawing/2014/main" id="{B64586BB-98F8-44F6-9C97-C4B0CF4694D7}"/>
              </a:ext>
            </a:extLst>
          </p:cNvPr>
          <p:cNvPicPr>
            <a:picLocks noChangeAspect="1"/>
          </p:cNvPicPr>
          <p:nvPr/>
        </p:nvPicPr>
        <p:blipFill>
          <a:blip r:embed="rId3"/>
          <a:stretch>
            <a:fillRect/>
          </a:stretch>
        </p:blipFill>
        <p:spPr>
          <a:xfrm>
            <a:off x="37967566" y="12167874"/>
            <a:ext cx="5357711" cy="3497969"/>
          </a:xfrm>
          <a:prstGeom prst="rect">
            <a:avLst/>
          </a:prstGeom>
        </p:spPr>
      </p:pic>
      <p:sp>
        <p:nvSpPr>
          <p:cNvPr id="16" name="TextBox 15">
            <a:extLst>
              <a:ext uri="{FF2B5EF4-FFF2-40B4-BE49-F238E27FC236}">
                <a16:creationId xmlns:a16="http://schemas.microsoft.com/office/drawing/2014/main" id="{6A9C687A-A4D1-9047-B26E-E2E0034858A1}"/>
              </a:ext>
            </a:extLst>
          </p:cNvPr>
          <p:cNvSpPr txBox="1"/>
          <p:nvPr/>
        </p:nvSpPr>
        <p:spPr>
          <a:xfrm>
            <a:off x="38417695" y="15453774"/>
            <a:ext cx="4999168" cy="3539430"/>
          </a:xfrm>
          <a:prstGeom prst="rect">
            <a:avLst/>
          </a:prstGeom>
          <a:noFill/>
        </p:spPr>
        <p:txBody>
          <a:bodyPr wrap="square" rtlCol="0">
            <a:spAutoFit/>
          </a:bodyPr>
          <a:lstStyle/>
          <a:p>
            <a:pPr algn="just"/>
            <a:r>
              <a:rPr lang="en-US" sz="3200" dirty="0"/>
              <a:t>Change in cluster centers for four different scenarios using k-means (left four) and change in cluster numbers for all seven scenarios using DBSCAN (top).</a:t>
            </a:r>
          </a:p>
        </p:txBody>
      </p:sp>
      <p:sp>
        <p:nvSpPr>
          <p:cNvPr id="25" name="Content Placeholder 5">
            <a:extLst>
              <a:ext uri="{FF2B5EF4-FFF2-40B4-BE49-F238E27FC236}">
                <a16:creationId xmlns:a16="http://schemas.microsoft.com/office/drawing/2014/main" id="{35A6B227-751D-D94C-A5B8-EF1A2A95C4AC}"/>
              </a:ext>
            </a:extLst>
          </p:cNvPr>
          <p:cNvSpPr txBox="1">
            <a:spLocks/>
          </p:cNvSpPr>
          <p:nvPr/>
        </p:nvSpPr>
        <p:spPr>
          <a:xfrm>
            <a:off x="29298319" y="18683325"/>
            <a:ext cx="12942887" cy="832485"/>
          </a:xfrm>
          <a:prstGeom prst="rect">
            <a:avLst/>
          </a:prstGeom>
        </p:spPr>
        <p:txBody>
          <a:bodyPr lIns="0" tIns="0" rIns="0" bIns="0"/>
          <a:lstStyle>
            <a:lvl1pPr marL="0" indent="0" algn="l" defTabSz="2193925" rtl="0" eaLnBrk="0" fontAlgn="base" hangingPunct="0">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0" fontAlgn="base" hangingPunct="0">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0" fontAlgn="base" hangingPunct="0">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0" fontAlgn="base" hangingPunct="0">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0" fontAlgn="base" hangingPunct="0">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dirty="0"/>
              <a:t>Summary</a:t>
            </a:r>
          </a:p>
        </p:txBody>
      </p:sp>
      <p:pic>
        <p:nvPicPr>
          <p:cNvPr id="20" name="Picture 19">
            <a:extLst>
              <a:ext uri="{FF2B5EF4-FFF2-40B4-BE49-F238E27FC236}">
                <a16:creationId xmlns:a16="http://schemas.microsoft.com/office/drawing/2014/main" id="{1224180A-0C05-FF48-A5B5-94F58DDBAAA4}"/>
              </a:ext>
            </a:extLst>
          </p:cNvPr>
          <p:cNvPicPr>
            <a:picLocks noChangeAspect="1"/>
          </p:cNvPicPr>
          <p:nvPr/>
        </p:nvPicPr>
        <p:blipFill>
          <a:blip r:embed="rId3"/>
          <a:stretch>
            <a:fillRect/>
          </a:stretch>
        </p:blipFill>
        <p:spPr>
          <a:xfrm>
            <a:off x="29304662" y="12467120"/>
            <a:ext cx="4433228" cy="2948517"/>
          </a:xfrm>
          <a:prstGeom prst="rect">
            <a:avLst/>
          </a:prstGeom>
        </p:spPr>
      </p:pic>
      <p:pic>
        <p:nvPicPr>
          <p:cNvPr id="22" name="Picture 21">
            <a:extLst>
              <a:ext uri="{FF2B5EF4-FFF2-40B4-BE49-F238E27FC236}">
                <a16:creationId xmlns:a16="http://schemas.microsoft.com/office/drawing/2014/main" id="{7EACE3FB-3913-EB45-B09C-518FD8B485F8}"/>
              </a:ext>
            </a:extLst>
          </p:cNvPr>
          <p:cNvPicPr>
            <a:picLocks noChangeAspect="1"/>
          </p:cNvPicPr>
          <p:nvPr/>
        </p:nvPicPr>
        <p:blipFill>
          <a:blip r:embed="rId3"/>
          <a:stretch>
            <a:fillRect/>
          </a:stretch>
        </p:blipFill>
        <p:spPr>
          <a:xfrm>
            <a:off x="29263298" y="15447358"/>
            <a:ext cx="4474592" cy="3101203"/>
          </a:xfrm>
          <a:prstGeom prst="rect">
            <a:avLst/>
          </a:prstGeom>
        </p:spPr>
      </p:pic>
      <p:pic>
        <p:nvPicPr>
          <p:cNvPr id="29" name="Picture 28">
            <a:extLst>
              <a:ext uri="{FF2B5EF4-FFF2-40B4-BE49-F238E27FC236}">
                <a16:creationId xmlns:a16="http://schemas.microsoft.com/office/drawing/2014/main" id="{3DDAE453-4D57-CC4C-A9D4-8280C0542AB6}"/>
              </a:ext>
            </a:extLst>
          </p:cNvPr>
          <p:cNvPicPr>
            <a:picLocks noChangeAspect="1"/>
          </p:cNvPicPr>
          <p:nvPr/>
        </p:nvPicPr>
        <p:blipFill>
          <a:blip r:embed="rId3"/>
          <a:stretch>
            <a:fillRect/>
          </a:stretch>
        </p:blipFill>
        <p:spPr>
          <a:xfrm>
            <a:off x="33830437" y="12450715"/>
            <a:ext cx="4137129" cy="2918848"/>
          </a:xfrm>
          <a:prstGeom prst="rect">
            <a:avLst/>
          </a:prstGeom>
        </p:spPr>
      </p:pic>
      <p:pic>
        <p:nvPicPr>
          <p:cNvPr id="30" name="Picture 29">
            <a:extLst>
              <a:ext uri="{FF2B5EF4-FFF2-40B4-BE49-F238E27FC236}">
                <a16:creationId xmlns:a16="http://schemas.microsoft.com/office/drawing/2014/main" id="{7F3BD1D8-1233-934E-A595-D35999766D48}"/>
              </a:ext>
            </a:extLst>
          </p:cNvPr>
          <p:cNvPicPr>
            <a:picLocks noChangeAspect="1"/>
          </p:cNvPicPr>
          <p:nvPr/>
        </p:nvPicPr>
        <p:blipFill>
          <a:blip r:embed="rId3"/>
          <a:stretch>
            <a:fillRect/>
          </a:stretch>
        </p:blipFill>
        <p:spPr>
          <a:xfrm>
            <a:off x="33839738" y="15523700"/>
            <a:ext cx="4179182" cy="2948517"/>
          </a:xfrm>
          <a:prstGeom prst="rect">
            <a:avLst/>
          </a:prstGeom>
        </p:spPr>
      </p:pic>
      <p:pic>
        <p:nvPicPr>
          <p:cNvPr id="32" name="Picture 32" descr="Diagram&#10;&#10;Description automatically generated">
            <a:extLst>
              <a:ext uri="{FF2B5EF4-FFF2-40B4-BE49-F238E27FC236}">
                <a16:creationId xmlns:a16="http://schemas.microsoft.com/office/drawing/2014/main" id="{018AA9F9-60AB-43B6-BC0B-AEFAC08D0C29}"/>
              </a:ext>
            </a:extLst>
          </p:cNvPr>
          <p:cNvPicPr>
            <a:picLocks noChangeAspect="1"/>
          </p:cNvPicPr>
          <p:nvPr/>
        </p:nvPicPr>
        <p:blipFill>
          <a:blip r:embed="rId3"/>
          <a:stretch>
            <a:fillRect/>
          </a:stretch>
        </p:blipFill>
        <p:spPr>
          <a:xfrm>
            <a:off x="1418664" y="13893696"/>
            <a:ext cx="13295127" cy="6048933"/>
          </a:xfrm>
          <a:prstGeom prst="rect">
            <a:avLst/>
          </a:prstGeom>
        </p:spPr>
      </p:pic>
      <p:sp>
        <p:nvSpPr>
          <p:cNvPr id="33" name="Content Placeholder 5">
            <a:extLst>
              <a:ext uri="{FF2B5EF4-FFF2-40B4-BE49-F238E27FC236}">
                <a16:creationId xmlns:a16="http://schemas.microsoft.com/office/drawing/2014/main" id="{C8BA0FC7-8182-0D4A-A467-D7F3FE1CDB9F}"/>
              </a:ext>
            </a:extLst>
          </p:cNvPr>
          <p:cNvSpPr txBox="1">
            <a:spLocks/>
          </p:cNvSpPr>
          <p:nvPr/>
        </p:nvSpPr>
        <p:spPr>
          <a:xfrm>
            <a:off x="29599809" y="24389069"/>
            <a:ext cx="12942887" cy="832485"/>
          </a:xfrm>
          <a:prstGeom prst="rect">
            <a:avLst/>
          </a:prstGeom>
        </p:spPr>
        <p:txBody>
          <a:bodyPr lIns="0" tIns="0" rIns="0" bIns="0"/>
          <a:lstStyle>
            <a:lvl1pPr marL="0" indent="0" algn="l" defTabSz="2193925" rtl="0" eaLnBrk="0" fontAlgn="base" hangingPunct="0">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0" fontAlgn="base" hangingPunct="0">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0" fontAlgn="base" hangingPunct="0">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0" fontAlgn="base" hangingPunct="0">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0" fontAlgn="base" hangingPunct="0">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dirty="0"/>
              <a:t>References</a:t>
            </a:r>
          </a:p>
        </p:txBody>
      </p:sp>
      <p:sp>
        <p:nvSpPr>
          <p:cNvPr id="34" name="TextBox 33">
            <a:extLst>
              <a:ext uri="{FF2B5EF4-FFF2-40B4-BE49-F238E27FC236}">
                <a16:creationId xmlns:a16="http://schemas.microsoft.com/office/drawing/2014/main" id="{B2D3DEC3-D4C9-864F-AE80-DD3613CF9658}"/>
              </a:ext>
            </a:extLst>
          </p:cNvPr>
          <p:cNvSpPr txBox="1"/>
          <p:nvPr/>
        </p:nvSpPr>
        <p:spPr>
          <a:xfrm>
            <a:off x="29348204" y="25221554"/>
            <a:ext cx="13644841" cy="4647426"/>
          </a:xfrm>
          <a:prstGeom prst="rect">
            <a:avLst/>
          </a:prstGeom>
          <a:noFill/>
        </p:spPr>
        <p:txBody>
          <a:bodyPr wrap="square" rtlCol="0">
            <a:spAutoFit/>
          </a:bodyPr>
          <a:lstStyle/>
          <a:p>
            <a:pPr marL="571500" indent="-571500">
              <a:buFont typeface="Arial" panose="020B0604020202020204" pitchFamily="34" charset="0"/>
              <a:buChar char="•"/>
            </a:pPr>
            <a:r>
              <a:rPr lang="en-US" sz="3200" dirty="0"/>
              <a:t>Iglesias, A., and C. </a:t>
            </a:r>
            <a:r>
              <a:rPr lang="en-US" sz="3200" dirty="0" err="1"/>
              <a:t>Rosensweig</a:t>
            </a:r>
            <a:r>
              <a:rPr lang="en-US" sz="3200" dirty="0"/>
              <a:t>. 2009. Effects of Climate Change on Global Food Production from SRES Emissions and Socioeconomic Scenarios. Palisades, NY: NASA Socioeconomic Data and Applications Center (SEDAC).</a:t>
            </a:r>
          </a:p>
          <a:p>
            <a:pPr marL="571500" indent="-571500">
              <a:buFont typeface="Arial" panose="020B0604020202020204" pitchFamily="34" charset="0"/>
              <a:buChar char="•"/>
            </a:pPr>
            <a:r>
              <a:rPr lang="en-US" sz="3200" dirty="0" err="1"/>
              <a:t>Parrya</a:t>
            </a:r>
            <a:r>
              <a:rPr lang="en-US" sz="3200" dirty="0"/>
              <a:t>, M.L.,C. Rosenzweig, A. Iglesias, M. </a:t>
            </a:r>
            <a:r>
              <a:rPr lang="en-US" sz="3200" dirty="0" err="1"/>
              <a:t>Livermored</a:t>
            </a:r>
            <a:r>
              <a:rPr lang="en-US" sz="3200" dirty="0"/>
              <a:t>, and G. Fischer. 2004. Effects of Climate Change on Global Food Production Under SRES Emissions and Socio-economic Scenarios. Global Environmental Change 14 (1): 53-67.</a:t>
            </a:r>
          </a:p>
          <a:p>
            <a:endParaRPr lang="en-US" sz="4000" dirty="0"/>
          </a:p>
        </p:txBody>
      </p:sp>
      <p:pic>
        <p:nvPicPr>
          <p:cNvPr id="21" name="Picture 26" descr="Chart, scatter chart&#10;&#10;Description automatically generated">
            <a:extLst>
              <a:ext uri="{FF2B5EF4-FFF2-40B4-BE49-F238E27FC236}">
                <a16:creationId xmlns:a16="http://schemas.microsoft.com/office/drawing/2014/main" id="{24FE9D0C-83D1-4443-A8E5-F1CB306671A8}"/>
              </a:ext>
            </a:extLst>
          </p:cNvPr>
          <p:cNvPicPr>
            <a:picLocks noChangeAspect="1"/>
          </p:cNvPicPr>
          <p:nvPr/>
        </p:nvPicPr>
        <p:blipFill>
          <a:blip r:embed="rId3"/>
          <a:stretch>
            <a:fillRect/>
          </a:stretch>
        </p:blipFill>
        <p:spPr>
          <a:xfrm>
            <a:off x="36489125" y="6694843"/>
            <a:ext cx="6341955" cy="4285424"/>
          </a:xfrm>
          <a:prstGeom prst="rect">
            <a:avLst/>
          </a:prstGeom>
        </p:spPr>
      </p:pic>
      <p:pic>
        <p:nvPicPr>
          <p:cNvPr id="27" name="Picture 27" descr="Shape, square&#10;&#10;Description automatically generated">
            <a:extLst>
              <a:ext uri="{FF2B5EF4-FFF2-40B4-BE49-F238E27FC236}">
                <a16:creationId xmlns:a16="http://schemas.microsoft.com/office/drawing/2014/main" id="{9B3181F0-918E-4DFD-BAFC-8827EB3BE06E}"/>
              </a:ext>
            </a:extLst>
          </p:cNvPr>
          <p:cNvPicPr>
            <a:picLocks noChangeAspect="1"/>
          </p:cNvPicPr>
          <p:nvPr/>
        </p:nvPicPr>
        <p:blipFill>
          <a:blip r:embed="rId3"/>
          <a:stretch>
            <a:fillRect/>
          </a:stretch>
        </p:blipFill>
        <p:spPr>
          <a:xfrm>
            <a:off x="21590427" y="23862200"/>
            <a:ext cx="7270923" cy="5799764"/>
          </a:xfrm>
          <a:prstGeom prst="rect">
            <a:avLst/>
          </a:prstGeom>
        </p:spPr>
      </p:pic>
      <p:pic>
        <p:nvPicPr>
          <p:cNvPr id="31" name="Picture 34" descr="A picture containing chart&#10;&#10;Description automatically generated">
            <a:extLst>
              <a:ext uri="{FF2B5EF4-FFF2-40B4-BE49-F238E27FC236}">
                <a16:creationId xmlns:a16="http://schemas.microsoft.com/office/drawing/2014/main" id="{03182D5F-1F1C-46B2-83FF-7E615D8A8F46}"/>
              </a:ext>
            </a:extLst>
          </p:cNvPr>
          <p:cNvPicPr>
            <a:picLocks noChangeAspect="1"/>
          </p:cNvPicPr>
          <p:nvPr/>
        </p:nvPicPr>
        <p:blipFill>
          <a:blip r:embed="rId3"/>
          <a:stretch>
            <a:fillRect/>
          </a:stretch>
        </p:blipFill>
        <p:spPr>
          <a:xfrm>
            <a:off x="15346902" y="13044054"/>
            <a:ext cx="13367672" cy="4946128"/>
          </a:xfrm>
          <a:prstGeom prst="rect">
            <a:avLst/>
          </a:prstGeom>
        </p:spPr>
      </p:pic>
    </p:spTree>
  </p:cSld>
  <p:clrMapOvr>
    <a:masterClrMapping/>
  </p:clrMapOvr>
</p:sld>
</file>

<file path=ppt/theme/theme1.xml><?xml version="1.0" encoding="utf-8"?>
<a:theme xmlns:a="http://schemas.openxmlformats.org/drawingml/2006/main" name="UT PresPosterformat">
  <a:themeElements>
    <a:clrScheme name="Custom 3">
      <a:dk1>
        <a:sysClr val="windowText" lastClr="000000"/>
      </a:dk1>
      <a:lt1>
        <a:sysClr val="window" lastClr="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UT PresPosterformat.potx</Template>
  <TotalTime>731</TotalTime>
  <Words>579</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UT PresPosterformat</vt:lpstr>
      <vt:lpstr>Analyzing effects of climate change in the global food production using k-means clustering and DBSCAN </vt:lpstr>
    </vt:vector>
  </TitlesOfParts>
  <Company>Creative Communications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Thomas</dc:creator>
  <cp:lastModifiedBy>Neupane, Shree Krishna</cp:lastModifiedBy>
  <cp:revision>22</cp:revision>
  <dcterms:created xsi:type="dcterms:W3CDTF">2012-04-03T13:12:42Z</dcterms:created>
  <dcterms:modified xsi:type="dcterms:W3CDTF">2021-05-01T03:41:10Z</dcterms:modified>
</cp:coreProperties>
</file>