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727" r:id="rId3"/>
  </p:sldMasterIdLst>
  <p:notesMasterIdLst>
    <p:notesMasterId r:id="rId25"/>
  </p:notesMasterIdLst>
  <p:handoutMasterIdLst>
    <p:handoutMasterId r:id="rId26"/>
  </p:handoutMasterIdLst>
  <p:sldIdLst>
    <p:sldId id="2159" r:id="rId4"/>
    <p:sldId id="2299" r:id="rId5"/>
    <p:sldId id="2297" r:id="rId6"/>
    <p:sldId id="2309" r:id="rId7"/>
    <p:sldId id="2298" r:id="rId8"/>
    <p:sldId id="2300" r:id="rId9"/>
    <p:sldId id="2301" r:id="rId10"/>
    <p:sldId id="2302" r:id="rId11"/>
    <p:sldId id="2303" r:id="rId12"/>
    <p:sldId id="2304" r:id="rId13"/>
    <p:sldId id="2306" r:id="rId14"/>
    <p:sldId id="2307" r:id="rId15"/>
    <p:sldId id="2305" r:id="rId16"/>
    <p:sldId id="2308" r:id="rId17"/>
    <p:sldId id="2310" r:id="rId18"/>
    <p:sldId id="2311" r:id="rId19"/>
    <p:sldId id="2314" r:id="rId20"/>
    <p:sldId id="2312" r:id="rId21"/>
    <p:sldId id="2313" r:id="rId22"/>
    <p:sldId id="2315" r:id="rId23"/>
    <p:sldId id="2316" r:id="rId24"/>
  </p:sldIdLst>
  <p:sldSz cx="9144000" cy="6858000" type="screen4x3"/>
  <p:notesSz cx="6815138" cy="9931400"/>
  <p:embeddedFontLst>
    <p:embeddedFont>
      <p:font typeface="华文细黑" pitchFamily="2" charset="-122"/>
      <p:regular r:id="rId27"/>
    </p:embeddedFont>
    <p:embeddedFont>
      <p:font typeface="黑体" pitchFamily="49" charset="-122"/>
      <p:regular r:id="rId28"/>
    </p:embeddedFont>
    <p:embeddedFont>
      <p:font typeface="微软雅黑" pitchFamily="34" charset="-122"/>
      <p:regular r:id="rId29"/>
      <p:bold r:id="rId30"/>
    </p:embeddedFont>
    <p:embeddedFont>
      <p:font typeface="Candara" pitchFamily="34" charset="0"/>
      <p:regular r:id="rId31"/>
      <p:bold r:id="rId32"/>
      <p:italic r:id="rId33"/>
      <p:boldItalic r:id="rId34"/>
    </p:embeddedFont>
    <p:embeddedFont>
      <p:font typeface="华文新魏" pitchFamily="2" charset="-122"/>
      <p:regular r:id="rId35"/>
    </p:embeddedFont>
    <p:embeddedFont>
      <p:font typeface="华文楷体" pitchFamily="2" charset="-122"/>
      <p:regular r:id="rId36"/>
    </p:embeddedFont>
    <p:embeddedFont>
      <p:font typeface="Verdana" pitchFamily="34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CC3300"/>
    <a:srgbClr val="86BC64"/>
    <a:srgbClr val="FFFFFF"/>
    <a:srgbClr val="FFFFCC"/>
    <a:srgbClr val="FF99FF"/>
    <a:srgbClr val="FF9999"/>
    <a:srgbClr val="0E706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96" d="100"/>
          <a:sy n="96" d="100"/>
        </p:scale>
        <p:origin x="-846" y="-9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fld id="{1FD371E0-26A3-4FB5-B3C5-39352DD15F39}" type="datetimeFigureOut">
              <a:rPr lang="zh-CN" altLang="en-US"/>
              <a:pPr>
                <a:defRPr/>
              </a:pPr>
              <a:t>2011/9/18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fld id="{93AA1E4C-5E1F-4A08-9AED-FA4FC2868D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fld id="{F53D6815-2630-4C44-9C3A-FE0ED659A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C03053-951B-41DB-B931-4A402324AAB0}" type="slidenum">
              <a:rPr lang="zh-CN" altLang="en-US" sz="1200" i="0">
                <a:solidFill>
                  <a:srgbClr val="000000"/>
                </a:solidFill>
              </a:rPr>
              <a:pPr algn="r"/>
              <a:t>1</a:t>
            </a:fld>
            <a:endParaRPr lang="en-US" altLang="zh-CN" sz="1200" i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093B-54C7-4EB4-A3D9-2792E666ACAE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0D0ACB6-6249-4F67-B69A-4A57E40578D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69D4492C-D375-41C0-AABA-76C01F50D22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D5474D0-585A-45C7-A33A-0281A3A005B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9993C2B-1D22-47A8-8538-15D6BE14F8B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275C6C9-ED9E-4A44-90F2-E2C478968FA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6A6E68-3138-43A0-BB0B-07FEC1E39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623E-9385-4192-B8AD-872860F3B064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6842-0963-4E6E-A2F4-7C7579229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24835-3922-47F4-81DD-F1BC5285D70B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18C2C-3CED-4416-8C38-752E37493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  <a:ea typeface="华文细黑" pitchFamily="2" charset="-122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BA04D-7332-4067-9FD1-AAC315A9BF7B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6246-0F55-4732-9732-41AD32BED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4E40-6CAA-43D8-B31B-600967376E67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C593-E2DD-40B3-93B0-A5D059EDB938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84AA4-8154-4626-A642-F40A528BD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1686-8EB3-44C1-A8DA-C28AEE79254D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9CA44-A4E3-4FB4-869C-F90B751DC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4A100-1BE9-44A1-B7B3-CDBAE4DCB9ED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A80EC-2F4A-49FE-8908-500DC5026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8CA45-105F-469E-86E3-6BDCED8984F2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308AC-FD0C-4FCF-946E-2A8E9236C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BCBF2-54C1-4A3A-A454-5B223BBB0AD3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0DA4-A028-4E54-8479-03F1746B5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AE35E-31E6-4D44-953C-C3C50BD6B155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00E70-EA5B-42B9-A4C3-DD33C2E53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D24D-79FF-46BC-9167-54A9CE77D890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5D4FC-21ED-45D1-98C4-725C77823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5AE2-D5EA-4672-8620-10CDC880B060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B0CD-867E-4395-AC9A-757174BA3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7FA9B-CBFE-4C4F-AAD1-DFF6550D2D14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35EF2-9DF3-436C-A7AC-B858BA73026B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92DA0-5FE9-4A49-8A25-C8098F5413FB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08EC-3549-4B46-B9B2-0AD769EC4A07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90DC-30FE-459D-A6AD-60B098FD3EEE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75EE-F13D-4624-BE99-DCC1696B5805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1BAD9DB7-BAC0-4438-9A96-ADF6DCF19F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 smtClean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79FBDAA-9281-49C4-A14E-6264E63EFBA7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  <p:sldLayoutId id="2147483742" r:id="rId3"/>
    <p:sldLayoutId id="2147483741" r:id="rId4"/>
    <p:sldLayoutId id="2147483740" r:id="rId5"/>
    <p:sldLayoutId id="2147483739" r:id="rId6"/>
    <p:sldLayoutId id="2147483738" r:id="rId7"/>
    <p:sldLayoutId id="2147483737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0248" name="Picture 8"/>
            <p:cNvPicPr>
              <a:picLocks noChangeAspect="1" noChangeArrowheads="1"/>
            </p:cNvPicPr>
            <p:nvPr userDrawn="1"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3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B40AF544-9D6C-465E-BDC5-B4CCE7E408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9" r:id="rId2"/>
    <p:sldLayoutId id="2147483748" r:id="rId3"/>
    <p:sldLayoutId id="2147483747" r:id="rId4"/>
    <p:sldLayoutId id="2147483746" r:id="rId5"/>
    <p:sldLayoutId id="2147483745" r:id="rId6"/>
    <p:sldLayoutId id="2147483756" r:id="rId7"/>
    <p:sldLayoutId id="21474837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459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en-US"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1946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2"/>
                </a:solidFill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D4B9588B-8CAE-4F4B-8D10-B6B2B9272771}" type="datetime1">
              <a:rPr lang="zh-CN" altLang="en-US"/>
              <a:pPr>
                <a:defRPr/>
              </a:pPr>
              <a:t>2011/9/18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04B579F2-B058-4580-842B-03E8A1C07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4" r:id="rId2"/>
    <p:sldLayoutId id="2147483759" r:id="rId3"/>
    <p:sldLayoutId id="2147483753" r:id="rId4"/>
    <p:sldLayoutId id="2147483752" r:id="rId5"/>
    <p:sldLayoutId id="2147483751" r:id="rId6"/>
    <p:sldLayoutId id="2147483760" r:id="rId7"/>
    <p:sldLayoutId id="2147483761" r:id="rId8"/>
    <p:sldLayoutId id="2147483762" r:id="rId9"/>
    <p:sldLayoutId id="2147483750" r:id="rId10"/>
    <p:sldLayoutId id="21474837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107950" y="1916113"/>
            <a:ext cx="9036050" cy="20891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tIns="540000"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720000">
              <a:spcBef>
                <a:spcPct val="0"/>
              </a:spcBef>
              <a:buFontTx/>
              <a:buNone/>
              <a:defRPr/>
            </a:pPr>
            <a:endParaRPr lang="en-US" altLang="zh-CN" sz="4000" b="1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20000">
              <a:spcBef>
                <a:spcPct val="0"/>
              </a:spcBef>
              <a:buFontTx/>
              <a:buNone/>
              <a:defRPr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  Introduction </a:t>
            </a:r>
            <a:r>
              <a:rPr lang="en-US" altLang="zh-CN" sz="2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 Computer</a:t>
            </a:r>
            <a:r>
              <a:rPr lang="en-US" altLang="zh-CN" sz="2000" dirty="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2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  <a:endParaRPr lang="en-US" altLang="zh-CN" sz="4000" b="1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en-US" altLang="zh-CN" sz="3200" b="1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</a:t>
            </a:r>
            <a:endParaRPr lang="zh-CN" altLang="en-US" sz="4000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3794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684213" y="4797425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华文细黑" pitchFamily="2" charset="-122"/>
              </a:rPr>
              <a:t>Lab4 ELF</a:t>
            </a:r>
            <a:r>
              <a:rPr lang="zh-CN" altLang="en-US" sz="2800" b="1">
                <a:ea typeface="华文细黑" pitchFamily="2" charset="-122"/>
              </a:rPr>
              <a:t>与链接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6E048B2-0116-4DFB-A210-CC1543FCA31C}" type="slidenum">
              <a:rPr lang="en-US" altLang="zh-CN" sz="1000"/>
              <a:pPr algn="r"/>
              <a:t>10</a:t>
            </a:fld>
            <a:endParaRPr lang="en-US" altLang="zh-CN" sz="10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4403725"/>
          </a:xfrm>
        </p:spPr>
        <p:txBody>
          <a:bodyPr rtlCol="0">
            <a:noAutofit/>
          </a:bodyPr>
          <a:lstStyle/>
          <a:p>
            <a:pPr lvl="1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实验内容</a:t>
            </a:r>
            <a:r>
              <a:rPr lang="zh-CN" altLang="en-US" dirty="0" smtClean="0"/>
              <a:t>：修改补充</a:t>
            </a:r>
            <a:r>
              <a:rPr lang="en-US" altLang="zh-CN" dirty="0" smtClean="0"/>
              <a:t>phase5.o</a:t>
            </a:r>
            <a:r>
              <a:rPr lang="zh-CN" altLang="en-US" dirty="0" smtClean="0"/>
              <a:t>重定位</a:t>
            </a:r>
            <a:r>
              <a:rPr lang="zh-CN" altLang="en-US" dirty="0"/>
              <a:t>节</a:t>
            </a:r>
            <a:r>
              <a:rPr lang="zh-CN" altLang="en-US" dirty="0" smtClean="0"/>
              <a:t>中被</a:t>
            </a:r>
            <a:r>
              <a:rPr lang="zh-CN" altLang="en-US" dirty="0"/>
              <a:t>清零</a:t>
            </a:r>
            <a:r>
              <a:rPr lang="zh-CN" altLang="en-US" dirty="0" smtClean="0"/>
              <a:t>的重定位</a:t>
            </a:r>
            <a:r>
              <a:rPr lang="zh-CN" altLang="en-US" dirty="0"/>
              <a:t>记录，使其与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链接后能够正确</a:t>
            </a:r>
            <a:r>
              <a:rPr lang="zh-CN" altLang="en-US" dirty="0" smtClean="0"/>
              <a:t>输出学号编码后的字符串：</a:t>
            </a:r>
            <a:endParaRPr lang="en-US" altLang="zh-CN" dirty="0"/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/>
              <a:t>$ </a:t>
            </a: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linkbomb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 phase5.o</a:t>
            </a:r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/>
              <a:t>$ ./</a:t>
            </a:r>
            <a:r>
              <a:rPr lang="en-US" altLang="zh-CN" dirty="0" err="1"/>
              <a:t>linkbomb</a:t>
            </a:r>
            <a:endParaRPr lang="en-US" altLang="zh-CN" dirty="0"/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 smtClean="0"/>
              <a:t>$</a:t>
            </a:r>
            <a:r>
              <a:rPr lang="zh-CN" altLang="en-US" dirty="0" smtClean="0"/>
              <a:t>学</a:t>
            </a:r>
            <a:r>
              <a:rPr lang="zh-CN" altLang="en-US" dirty="0"/>
              <a:t>号编码后字符串</a:t>
            </a:r>
            <a:endParaRPr lang="en-US" altLang="zh-CN" dirty="0"/>
          </a:p>
          <a:p>
            <a:pPr lvl="1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实验提示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AutoNum type="arabicPeriod"/>
              <a:defRPr/>
            </a:pPr>
            <a:r>
              <a:rPr lang="zh-CN" altLang="en-US" dirty="0"/>
              <a:t>仅需修改重定位节的内容。</a:t>
            </a:r>
            <a:endParaRPr lang="en-US" altLang="zh-CN" dirty="0"/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AutoNum type="arabicPeriod"/>
              <a:defRPr/>
            </a:pPr>
            <a:r>
              <a:rPr lang="zh-CN" altLang="en-US" dirty="0"/>
              <a:t>不允许修改</a:t>
            </a:r>
            <a:r>
              <a:rPr lang="en-US" altLang="zh-CN" dirty="0"/>
              <a:t>.text</a:t>
            </a:r>
            <a:r>
              <a:rPr lang="zh-CN" altLang="en-US" dirty="0"/>
              <a:t>节内容。</a:t>
            </a:r>
            <a:endParaRPr lang="en-US" altLang="zh-CN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实验阶段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phase5.c</a:t>
            </a:r>
            <a:r>
              <a:rPr lang="zh-CN" altLang="en-US" smtClean="0"/>
              <a:t>程序框架</a:t>
            </a:r>
          </a:p>
        </p:txBody>
      </p:sp>
      <p:sp>
        <p:nvSpPr>
          <p:cNvPr id="45058" name="文本框 1"/>
          <p:cNvSpPr txBox="1">
            <a:spLocks noChangeArrowheads="1"/>
          </p:cNvSpPr>
          <p:nvPr/>
        </p:nvSpPr>
        <p:spPr bwMode="auto">
          <a:xfrm>
            <a:off x="250825" y="1700213"/>
            <a:ext cx="40687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0">
                <a:solidFill>
                  <a:srgbClr val="0000FF"/>
                </a:solidFill>
              </a:rPr>
              <a:t>const int</a:t>
            </a:r>
            <a:r>
              <a:rPr lang="en-US" altLang="zh-CN" sz="1200" i="0">
                <a:solidFill>
                  <a:srgbClr val="000000"/>
                </a:solidFill>
              </a:rPr>
              <a:t> TRAN_ARRAY[] = {… …};</a:t>
            </a:r>
          </a:p>
          <a:p>
            <a:r>
              <a:rPr lang="en-US" altLang="zh-CN" sz="1200" i="0">
                <a:solidFill>
                  <a:srgbClr val="0000FF"/>
                </a:solidFill>
              </a:rPr>
              <a:t>const char </a:t>
            </a:r>
            <a:r>
              <a:rPr lang="en-US" altLang="zh-CN" sz="1200" i="0">
                <a:solidFill>
                  <a:srgbClr val="000000"/>
                </a:solidFill>
              </a:rPr>
              <a:t>FDICT[] = FDICTDAT;</a:t>
            </a:r>
          </a:p>
          <a:p>
            <a:r>
              <a:rPr lang="en-US" altLang="zh-CN" sz="1200" i="0">
                <a:solidFill>
                  <a:srgbClr val="0000FF"/>
                </a:solidFill>
              </a:rPr>
              <a:t>char </a:t>
            </a:r>
            <a:r>
              <a:rPr lang="en-US" altLang="zh-CN" sz="1200" i="0">
                <a:solidFill>
                  <a:srgbClr val="000000"/>
                </a:solidFill>
              </a:rPr>
              <a:t>BUF[] = MYID</a:t>
            </a:r>
            <a:r>
              <a:rPr lang="en-US" altLang="zh-CN" sz="1200" i="0">
                <a:solidFill>
                  <a:srgbClr val="0000FF"/>
                </a:solidFill>
              </a:rPr>
              <a:t>; </a:t>
            </a:r>
          </a:p>
          <a:p>
            <a:r>
              <a:rPr lang="en-US" altLang="zh-CN" sz="1200" i="0">
                <a:solidFill>
                  <a:srgbClr val="0000FF"/>
                </a:solidFill>
              </a:rPr>
              <a:t>char</a:t>
            </a:r>
            <a:r>
              <a:rPr lang="en-US" altLang="zh-CN" sz="1200" i="0">
                <a:solidFill>
                  <a:srgbClr val="000000"/>
                </a:solidFill>
              </a:rPr>
              <a:t> CODE = PHASE5_COOKIE;</a:t>
            </a:r>
          </a:p>
          <a:p>
            <a:endParaRPr lang="en-US" altLang="zh-CN" sz="1200" i="0">
              <a:solidFill>
                <a:srgbClr val="000000"/>
              </a:solidFill>
            </a:endParaRPr>
          </a:p>
          <a:p>
            <a:r>
              <a:rPr lang="en-US" altLang="zh-CN" sz="1200" i="0">
                <a:solidFill>
                  <a:srgbClr val="000000"/>
                </a:solidFill>
              </a:rPr>
              <a:t>int transform_code( int code, int mode )  {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</a:t>
            </a:r>
            <a:r>
              <a:rPr lang="en-US" altLang="zh-CN" sz="1200" i="0">
                <a:solidFill>
                  <a:srgbClr val="0000FF"/>
                </a:solidFill>
              </a:rPr>
              <a:t>switch</a:t>
            </a:r>
            <a:r>
              <a:rPr lang="en-US" altLang="zh-CN" sz="1200" i="0">
                <a:solidFill>
                  <a:srgbClr val="000000"/>
                </a:solidFill>
              </a:rPr>
              <a:t>( </a:t>
            </a:r>
            <a:r>
              <a:rPr lang="en-US" altLang="zh-CN" sz="1200" i="0">
                <a:solidFill>
                  <a:srgbClr val="00B050"/>
                </a:solidFill>
              </a:rPr>
              <a:t>TRAN_ARRAY</a:t>
            </a:r>
            <a:r>
              <a:rPr lang="en-US" altLang="zh-CN" sz="1200" i="0">
                <a:solidFill>
                  <a:srgbClr val="000000"/>
                </a:solidFill>
              </a:rPr>
              <a:t> [mode] &amp; 0x00000007 )  {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</a:t>
            </a:r>
            <a:r>
              <a:rPr lang="en-US" altLang="zh-CN" sz="1200" i="0">
                <a:solidFill>
                  <a:srgbClr val="0000FF"/>
                </a:solidFill>
              </a:rPr>
              <a:t>case</a:t>
            </a:r>
            <a:r>
              <a:rPr lang="en-US" altLang="zh-CN" sz="1200" i="0">
                <a:solidFill>
                  <a:srgbClr val="000000"/>
                </a:solidFill>
              </a:rPr>
              <a:t> 0: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    code = code &amp; (~ </a:t>
            </a:r>
            <a:r>
              <a:rPr lang="en-US" altLang="zh-CN" sz="1200" i="0">
                <a:solidFill>
                  <a:srgbClr val="00B050"/>
                </a:solidFill>
              </a:rPr>
              <a:t>TRAN_ARRAY</a:t>
            </a:r>
            <a:r>
              <a:rPr lang="en-US" altLang="zh-CN" sz="1200" i="0">
                <a:solidFill>
                  <a:srgbClr val="000000"/>
                </a:solidFill>
              </a:rPr>
              <a:t>[mode]);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    </a:t>
            </a:r>
            <a:r>
              <a:rPr lang="en-US" altLang="zh-CN" sz="1200" i="0">
                <a:solidFill>
                  <a:srgbClr val="0000FF"/>
                </a:solidFill>
              </a:rPr>
              <a:t>break</a:t>
            </a:r>
            <a:r>
              <a:rPr lang="en-US" altLang="zh-CN" sz="1200" i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</a:t>
            </a:r>
            <a:r>
              <a:rPr lang="en-US" altLang="zh-CN" sz="1200" i="0">
                <a:solidFill>
                  <a:srgbClr val="0000FF"/>
                </a:solidFill>
              </a:rPr>
              <a:t>case</a:t>
            </a:r>
            <a:r>
              <a:rPr lang="en-US" altLang="zh-CN" sz="1200" i="0">
                <a:solidFill>
                  <a:srgbClr val="000000"/>
                </a:solidFill>
              </a:rPr>
              <a:t> 1: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    code = code ^ </a:t>
            </a:r>
            <a:r>
              <a:rPr lang="en-US" altLang="zh-CN" sz="1200" i="0">
                <a:solidFill>
                  <a:srgbClr val="00B050"/>
                </a:solidFill>
              </a:rPr>
              <a:t>TRAN_ARRAY</a:t>
            </a:r>
            <a:r>
              <a:rPr lang="en-US" altLang="zh-CN" sz="1200" i="0">
                <a:solidFill>
                  <a:srgbClr val="000000"/>
                </a:solidFill>
              </a:rPr>
              <a:t>[mode];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    </a:t>
            </a:r>
            <a:r>
              <a:rPr lang="en-US" altLang="zh-CN" sz="1200" i="0">
                <a:solidFill>
                  <a:srgbClr val="0000FF"/>
                </a:solidFill>
              </a:rPr>
              <a:t>break</a:t>
            </a:r>
            <a:r>
              <a:rPr lang="en-US" altLang="zh-CN" sz="1200" i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… …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}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</a:t>
            </a:r>
            <a:r>
              <a:rPr lang="en-US" altLang="zh-CN" sz="1200" i="0">
                <a:solidFill>
                  <a:srgbClr val="0000FF"/>
                </a:solidFill>
              </a:rPr>
              <a:t>return</a:t>
            </a:r>
            <a:r>
              <a:rPr lang="en-US" altLang="zh-CN" sz="1200" i="0">
                <a:solidFill>
                  <a:srgbClr val="000000"/>
                </a:solidFill>
              </a:rPr>
              <a:t> code;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}</a:t>
            </a:r>
          </a:p>
          <a:p>
            <a:endParaRPr lang="en-US" altLang="zh-CN" sz="1200" i="0">
              <a:solidFill>
                <a:srgbClr val="000000"/>
              </a:solidFill>
            </a:endParaRPr>
          </a:p>
          <a:p>
            <a:r>
              <a:rPr lang="en-US" altLang="zh-CN" sz="1200" i="0">
                <a:solidFill>
                  <a:srgbClr val="000000"/>
                </a:solidFill>
              </a:rPr>
              <a:t>void generate_code( int cookie )  {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int i;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</a:t>
            </a:r>
            <a:r>
              <a:rPr lang="en-US" altLang="zh-CN" sz="1200" i="0">
                <a:solidFill>
                  <a:srgbClr val="00B050"/>
                </a:solidFill>
              </a:rPr>
              <a:t>CODE</a:t>
            </a:r>
            <a:r>
              <a:rPr lang="en-US" altLang="zh-CN" sz="1200" i="0">
                <a:solidFill>
                  <a:srgbClr val="000000"/>
                </a:solidFill>
              </a:rPr>
              <a:t> = cookie;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</a:t>
            </a:r>
            <a:r>
              <a:rPr lang="en-US" altLang="zh-CN" sz="1200" i="0">
                <a:solidFill>
                  <a:srgbClr val="0000FF"/>
                </a:solidFill>
              </a:rPr>
              <a:t>for</a:t>
            </a:r>
            <a:r>
              <a:rPr lang="en-US" altLang="zh-CN" sz="1200" i="0">
                <a:solidFill>
                  <a:srgbClr val="000000"/>
                </a:solidFill>
              </a:rPr>
              <a:t>( i=0; i&lt;sizeof(TRAN_ARRAY)/sizeof(</a:t>
            </a:r>
            <a:r>
              <a:rPr lang="en-US" altLang="zh-CN" sz="1200" i="0">
                <a:solidFill>
                  <a:srgbClr val="0000FF"/>
                </a:solidFill>
              </a:rPr>
              <a:t>int</a:t>
            </a:r>
            <a:r>
              <a:rPr lang="en-US" altLang="zh-CN" sz="1200" i="0">
                <a:solidFill>
                  <a:srgbClr val="000000"/>
                </a:solidFill>
              </a:rPr>
              <a:t>); i++ )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          </a:t>
            </a:r>
            <a:r>
              <a:rPr lang="en-US" altLang="zh-CN" sz="1200" i="0">
                <a:solidFill>
                  <a:srgbClr val="00B050"/>
                </a:solidFill>
              </a:rPr>
              <a:t>CODE</a:t>
            </a:r>
            <a:r>
              <a:rPr lang="en-US" altLang="zh-CN" sz="1200" i="0">
                <a:solidFill>
                  <a:srgbClr val="000000"/>
                </a:solidFill>
              </a:rPr>
              <a:t> = </a:t>
            </a:r>
            <a:r>
              <a:rPr lang="en-US" altLang="zh-CN" sz="1200" i="0">
                <a:solidFill>
                  <a:srgbClr val="00B050"/>
                </a:solidFill>
              </a:rPr>
              <a:t>transform_code</a:t>
            </a:r>
            <a:r>
              <a:rPr lang="en-US" altLang="zh-CN" sz="1200" i="0">
                <a:solidFill>
                  <a:srgbClr val="000000"/>
                </a:solidFill>
              </a:rPr>
              <a:t>( </a:t>
            </a:r>
            <a:r>
              <a:rPr lang="en-US" altLang="zh-CN" sz="1200" i="0">
                <a:solidFill>
                  <a:srgbClr val="00B050"/>
                </a:solidFill>
              </a:rPr>
              <a:t>CODE</a:t>
            </a:r>
            <a:r>
              <a:rPr lang="en-US" altLang="zh-CN" sz="1200" i="0">
                <a:solidFill>
                  <a:srgbClr val="000000"/>
                </a:solidFill>
              </a:rPr>
              <a:t>, i );</a:t>
            </a:r>
          </a:p>
          <a:p>
            <a:r>
              <a:rPr lang="en-US" altLang="zh-CN" sz="1200" i="0">
                <a:solidFill>
                  <a:srgbClr val="000000"/>
                </a:solidFill>
              </a:rPr>
              <a:t>}</a:t>
            </a:r>
            <a:endParaRPr lang="zh-CN" altLang="en-US" sz="1200" i="0">
              <a:solidFill>
                <a:srgbClr val="000000"/>
              </a:solidFill>
            </a:endParaRPr>
          </a:p>
        </p:txBody>
      </p:sp>
      <p:sp>
        <p:nvSpPr>
          <p:cNvPr id="45059" name="文本框 7"/>
          <p:cNvSpPr txBox="1">
            <a:spLocks noChangeArrowheads="1"/>
          </p:cNvSpPr>
          <p:nvPr/>
        </p:nvSpPr>
        <p:spPr bwMode="auto">
          <a:xfrm>
            <a:off x="4643438" y="1700213"/>
            <a:ext cx="3889375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i="0">
                <a:solidFill>
                  <a:srgbClr val="0000FF"/>
                </a:solidFill>
              </a:rPr>
              <a:t>int </a:t>
            </a:r>
            <a:r>
              <a:rPr lang="en-US" altLang="zh-CN" sz="1400" i="0">
                <a:solidFill>
                  <a:srgbClr val="000000"/>
                </a:solidFill>
              </a:rPr>
              <a:t>encode</a:t>
            </a:r>
            <a:r>
              <a:rPr lang="en-US" altLang="zh-CN" sz="1400" i="0">
                <a:solidFill>
                  <a:srgbClr val="0000FF"/>
                </a:solidFill>
              </a:rPr>
              <a:t>( char</a:t>
            </a:r>
            <a:r>
              <a:rPr lang="en-US" altLang="zh-CN" sz="1400" i="0">
                <a:solidFill>
                  <a:srgbClr val="000000"/>
                </a:solidFill>
              </a:rPr>
              <a:t>* str )  {</a:t>
            </a:r>
          </a:p>
          <a:p>
            <a:r>
              <a:rPr lang="en-US" altLang="zh-CN" sz="1400" i="0">
                <a:solidFill>
                  <a:srgbClr val="0000FF"/>
                </a:solidFill>
              </a:rPr>
              <a:t>    int i, </a:t>
            </a:r>
            <a:r>
              <a:rPr lang="en-US" altLang="zh-CN" sz="1400" i="0">
                <a:solidFill>
                  <a:srgbClr val="000000"/>
                </a:solidFill>
              </a:rPr>
              <a:t>n = </a:t>
            </a:r>
            <a:r>
              <a:rPr lang="en-US" altLang="zh-CN" sz="1400" i="0">
                <a:solidFill>
                  <a:srgbClr val="00B050"/>
                </a:solidFill>
              </a:rPr>
              <a:t>strlen</a:t>
            </a:r>
            <a:r>
              <a:rPr lang="en-US" altLang="zh-CN" sz="1400" i="0">
                <a:solidFill>
                  <a:srgbClr val="000000"/>
                </a:solidFill>
              </a:rPr>
              <a:t>(str);</a:t>
            </a:r>
          </a:p>
          <a:p>
            <a:r>
              <a:rPr lang="en-US" altLang="zh-CN" sz="1400" i="0">
                <a:solidFill>
                  <a:srgbClr val="0000FF"/>
                </a:solidFill>
              </a:rPr>
              <a:t>    for</a:t>
            </a:r>
            <a:r>
              <a:rPr lang="en-US" altLang="zh-CN" sz="1400" i="0">
                <a:solidFill>
                  <a:srgbClr val="000000"/>
                </a:solidFill>
              </a:rPr>
              <a:t>( i=0; i&lt;n; i++ ) {</a:t>
            </a:r>
          </a:p>
          <a:p>
            <a:r>
              <a:rPr lang="en-US" altLang="zh-CN" sz="1400" i="0">
                <a:solidFill>
                  <a:srgbClr val="000000"/>
                </a:solidFill>
              </a:rPr>
              <a:t>        str[i] = (</a:t>
            </a:r>
            <a:r>
              <a:rPr lang="en-US" altLang="zh-CN" sz="1400" i="0">
                <a:solidFill>
                  <a:srgbClr val="00B050"/>
                </a:solidFill>
              </a:rPr>
              <a:t>FDICT</a:t>
            </a:r>
            <a:r>
              <a:rPr lang="en-US" altLang="zh-CN" sz="1400" i="0">
                <a:solidFill>
                  <a:srgbClr val="000000"/>
                </a:solidFill>
              </a:rPr>
              <a:t>[str[i]] ^ </a:t>
            </a:r>
            <a:r>
              <a:rPr lang="en-US" altLang="zh-CN" sz="1400" i="0">
                <a:solidFill>
                  <a:srgbClr val="00B050"/>
                </a:solidFill>
              </a:rPr>
              <a:t>CODE</a:t>
            </a:r>
            <a:r>
              <a:rPr lang="en-US" altLang="zh-CN" sz="1400" i="0">
                <a:solidFill>
                  <a:srgbClr val="000000"/>
                </a:solidFill>
              </a:rPr>
              <a:t>) &amp; 0x7F;</a:t>
            </a:r>
          </a:p>
          <a:p>
            <a:r>
              <a:rPr lang="en-US" altLang="zh-CN" sz="1400" i="0">
                <a:solidFill>
                  <a:srgbClr val="000000"/>
                </a:solidFill>
              </a:rPr>
              <a:t>        </a:t>
            </a:r>
            <a:r>
              <a:rPr lang="en-US" altLang="zh-CN" sz="1400" i="0">
                <a:solidFill>
                  <a:srgbClr val="0000FF"/>
                </a:solidFill>
              </a:rPr>
              <a:t>if</a:t>
            </a:r>
            <a:r>
              <a:rPr lang="en-US" altLang="zh-CN" sz="1400" i="0">
                <a:solidFill>
                  <a:srgbClr val="000000"/>
                </a:solidFill>
              </a:rPr>
              <a:t>( str[i]&lt;0x20 || str[i]&gt;0x7E ) str[i] = ' ';</a:t>
            </a:r>
          </a:p>
          <a:p>
            <a:r>
              <a:rPr lang="en-US" altLang="zh-CN" sz="1400" i="0">
                <a:solidFill>
                  <a:srgbClr val="000000"/>
                </a:solidFill>
              </a:rPr>
              <a:t>    }</a:t>
            </a:r>
          </a:p>
          <a:p>
            <a:r>
              <a:rPr lang="en-US" altLang="zh-CN" sz="1400" i="0">
                <a:solidFill>
                  <a:srgbClr val="0000FF"/>
                </a:solidFill>
              </a:rPr>
              <a:t>    return</a:t>
            </a:r>
            <a:r>
              <a:rPr lang="en-US" altLang="zh-CN" sz="1400" i="0">
                <a:solidFill>
                  <a:srgbClr val="000000"/>
                </a:solidFill>
              </a:rPr>
              <a:t> n;</a:t>
            </a:r>
          </a:p>
          <a:p>
            <a:r>
              <a:rPr lang="en-US" altLang="zh-CN" sz="1400" i="0">
                <a:solidFill>
                  <a:srgbClr val="000000"/>
                </a:solidFill>
              </a:rPr>
              <a:t>}</a:t>
            </a:r>
          </a:p>
          <a:p>
            <a:pPr eaLnBrk="0" hangingPunct="0"/>
            <a:endParaRPr lang="en-US" altLang="zh-CN" sz="1400" i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400" i="0">
                <a:solidFill>
                  <a:srgbClr val="000000"/>
                </a:solidFill>
              </a:rPr>
              <a:t>void do_phase()  {</a:t>
            </a:r>
          </a:p>
          <a:p>
            <a:pPr eaLnBrk="0" hangingPunct="0"/>
            <a:r>
              <a:rPr lang="en-US" altLang="zh-CN" sz="1400" i="0">
                <a:solidFill>
                  <a:srgbClr val="000000"/>
                </a:solidFill>
              </a:rPr>
              <a:t>    </a:t>
            </a:r>
            <a:r>
              <a:rPr lang="en-US" altLang="zh-CN" sz="1400" i="0">
                <a:solidFill>
                  <a:srgbClr val="00B050"/>
                </a:solidFill>
              </a:rPr>
              <a:t>generate_code</a:t>
            </a:r>
            <a:r>
              <a:rPr lang="en-US" altLang="zh-CN" sz="1400" i="0">
                <a:solidFill>
                  <a:srgbClr val="000000"/>
                </a:solidFill>
              </a:rPr>
              <a:t>(PHASE5_COOKIE);</a:t>
            </a:r>
          </a:p>
          <a:p>
            <a:pPr eaLnBrk="0" hangingPunct="0"/>
            <a:r>
              <a:rPr lang="en-US" altLang="zh-CN" sz="1400" i="0">
                <a:solidFill>
                  <a:srgbClr val="000000"/>
                </a:solidFill>
              </a:rPr>
              <a:t>    </a:t>
            </a:r>
            <a:r>
              <a:rPr lang="en-US" altLang="zh-CN" sz="1400" i="0">
                <a:solidFill>
                  <a:srgbClr val="00B050"/>
                </a:solidFill>
              </a:rPr>
              <a:t>encode</a:t>
            </a:r>
            <a:r>
              <a:rPr lang="en-US" altLang="zh-CN" sz="1400" i="0">
                <a:solidFill>
                  <a:srgbClr val="000000"/>
                </a:solidFill>
              </a:rPr>
              <a:t>(</a:t>
            </a:r>
            <a:r>
              <a:rPr lang="en-US" altLang="zh-CN" sz="1400" i="0">
                <a:solidFill>
                  <a:srgbClr val="00B050"/>
                </a:solidFill>
              </a:rPr>
              <a:t>BUF</a:t>
            </a:r>
            <a:r>
              <a:rPr lang="en-US" altLang="zh-CN" sz="1400" i="0">
                <a:solidFill>
                  <a:srgbClr val="000000"/>
                </a:solidFill>
              </a:rPr>
              <a:t>);</a:t>
            </a:r>
          </a:p>
          <a:p>
            <a:pPr eaLnBrk="0" hangingPunct="0"/>
            <a:r>
              <a:rPr lang="en-US" altLang="zh-CN" sz="1400" i="0">
                <a:solidFill>
                  <a:srgbClr val="000000"/>
                </a:solidFill>
              </a:rPr>
              <a:t>    </a:t>
            </a:r>
            <a:r>
              <a:rPr lang="en-US" altLang="zh-CN" sz="1400" i="0">
                <a:solidFill>
                  <a:srgbClr val="00B050"/>
                </a:solidFill>
              </a:rPr>
              <a:t>printf</a:t>
            </a:r>
            <a:r>
              <a:rPr lang="en-US" altLang="zh-CN" sz="1400" i="0">
                <a:solidFill>
                  <a:srgbClr val="000000"/>
                </a:solidFill>
              </a:rPr>
              <a:t>(</a:t>
            </a:r>
            <a:r>
              <a:rPr lang="en-US" altLang="zh-CN" sz="1400" i="0">
                <a:solidFill>
                  <a:srgbClr val="00B050"/>
                </a:solidFill>
              </a:rPr>
              <a:t>"%s\n"</a:t>
            </a:r>
            <a:r>
              <a:rPr lang="en-US" altLang="zh-CN" sz="1400" i="0">
                <a:solidFill>
                  <a:srgbClr val="000000"/>
                </a:solidFill>
              </a:rPr>
              <a:t>, </a:t>
            </a:r>
            <a:r>
              <a:rPr lang="en-US" altLang="zh-CN" sz="1400" i="0">
                <a:solidFill>
                  <a:srgbClr val="00B050"/>
                </a:solidFill>
              </a:rPr>
              <a:t>BUF</a:t>
            </a:r>
            <a:r>
              <a:rPr lang="en-US" altLang="zh-CN" sz="1400" i="0">
                <a:solidFill>
                  <a:srgbClr val="000000"/>
                </a:solidFill>
              </a:rPr>
              <a:t>);</a:t>
            </a:r>
          </a:p>
          <a:p>
            <a:pPr eaLnBrk="0" hangingPunct="0"/>
            <a:r>
              <a:rPr lang="en-US" altLang="zh-CN" sz="1400" i="0">
                <a:solidFill>
                  <a:srgbClr val="000000"/>
                </a:solidFill>
              </a:rPr>
              <a:t>}</a:t>
            </a:r>
            <a:endParaRPr lang="zh-CN" altLang="en-US" sz="1400" i="0">
              <a:solidFill>
                <a:srgbClr val="000000"/>
              </a:solidFill>
            </a:endParaRPr>
          </a:p>
        </p:txBody>
      </p:sp>
      <p:sp>
        <p:nvSpPr>
          <p:cNvPr id="45060" name="文本框 2"/>
          <p:cNvSpPr txBox="1">
            <a:spLocks noChangeArrowheads="1"/>
          </p:cNvSpPr>
          <p:nvPr/>
        </p:nvSpPr>
        <p:spPr bwMode="auto">
          <a:xfrm>
            <a:off x="4308475" y="4846638"/>
            <a:ext cx="403225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0" hangingPunct="0">
              <a:buFont typeface="Wingdings" pitchFamily="2" charset="2"/>
              <a:buChar char="n"/>
            </a:pPr>
            <a:r>
              <a:rPr lang="zh-CN" altLang="en-US" sz="1400" b="1" i="0">
                <a:solidFill>
                  <a:schemeClr val="tx2"/>
                </a:solidFill>
              </a:rPr>
              <a:t>上列绿色标出（以及如</a:t>
            </a:r>
            <a:r>
              <a:rPr lang="en-US" altLang="zh-CN" sz="1400" b="1" i="0">
                <a:solidFill>
                  <a:schemeClr val="tx2"/>
                </a:solidFill>
              </a:rPr>
              <a:t>switch</a:t>
            </a:r>
            <a:r>
              <a:rPr lang="zh-CN" altLang="en-US" sz="1400" b="1" i="0">
                <a:solidFill>
                  <a:schemeClr val="tx2"/>
                </a:solidFill>
              </a:rPr>
              <a:t>的跳转表等）的符号引用的对应重定位记录中随机选择若干个被置为全零。</a:t>
            </a:r>
            <a:endParaRPr lang="en-US" altLang="zh-CN" sz="1400" b="1" i="0">
              <a:solidFill>
                <a:schemeClr val="tx2"/>
              </a:solidFill>
            </a:endParaRPr>
          </a:p>
          <a:p>
            <a:pPr marL="285750" indent="-285750" eaLnBrk="0" hangingPunct="0">
              <a:buFont typeface="Wingdings" pitchFamily="2" charset="2"/>
              <a:buChar char="n"/>
            </a:pPr>
            <a:r>
              <a:rPr lang="zh-CN" altLang="en-US" sz="1400" b="1" i="0">
                <a:solidFill>
                  <a:schemeClr val="tx2"/>
                </a:solidFill>
              </a:rPr>
              <a:t>涉及的重定位记录可能位于</a:t>
            </a:r>
            <a:r>
              <a:rPr lang="en-US" altLang="zh-CN" sz="1400" b="1" i="0">
                <a:solidFill>
                  <a:schemeClr val="tx2"/>
                </a:solidFill>
              </a:rPr>
              <a:t>.text, .rodata</a:t>
            </a:r>
            <a:r>
              <a:rPr lang="zh-CN" altLang="en-US" sz="1400" b="1" i="0">
                <a:solidFill>
                  <a:schemeClr val="tx2"/>
                </a:solidFill>
              </a:rPr>
              <a:t>等不同重定位节中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1"/>
          <p:cNvSpPr>
            <a:spLocks noGrp="1"/>
          </p:cNvSpPr>
          <p:nvPr>
            <p:ph idx="1"/>
          </p:nvPr>
        </p:nvSpPr>
        <p:spPr>
          <a:xfrm>
            <a:off x="468313" y="3284538"/>
            <a:ext cx="8280400" cy="936625"/>
          </a:xfrm>
        </p:spPr>
        <p:txBody>
          <a:bodyPr/>
          <a:lstStyle/>
          <a:p>
            <a:pPr marL="273050" lvl="3" indent="-273050"/>
            <a:r>
              <a:rPr lang="zh-CN" altLang="en-US" sz="2200" smtClean="0">
                <a:solidFill>
                  <a:srgbClr val="FF0000"/>
                </a:solidFill>
              </a:rPr>
              <a:t>失败</a:t>
            </a:r>
            <a:r>
              <a:rPr lang="zh-CN" altLang="en-US" sz="2200" smtClean="0"/>
              <a:t>（如果实验中对缺失重定位信息的恢复不完整或不正确的话，链接生成</a:t>
            </a:r>
            <a:r>
              <a:rPr lang="en-US" altLang="zh-CN" sz="2200" smtClean="0"/>
              <a:t>linkbomb</a:t>
            </a:r>
            <a:r>
              <a:rPr lang="zh-CN" altLang="en-US" sz="2200" smtClean="0"/>
              <a:t>程序时可能不报错，但运行程序结果不正确。）</a:t>
            </a:r>
            <a:endParaRPr lang="en-US" altLang="zh-CN" sz="2200" smtClean="0"/>
          </a:p>
        </p:txBody>
      </p:sp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实验阶段</a:t>
            </a:r>
            <a:r>
              <a:rPr lang="en-US" altLang="zh-CN" smtClean="0"/>
              <a:t>5</a:t>
            </a:r>
            <a:r>
              <a:rPr lang="zh-CN" altLang="en-US" smtClean="0"/>
              <a:t>输出实例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63" y="2636838"/>
            <a:ext cx="5353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463" y="4365625"/>
            <a:ext cx="5543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0463" y="5013325"/>
            <a:ext cx="70088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内容占位符 1"/>
          <p:cNvSpPr txBox="1">
            <a:spLocks/>
          </p:cNvSpPr>
          <p:nvPr/>
        </p:nvSpPr>
        <p:spPr bwMode="auto">
          <a:xfrm>
            <a:off x="323850" y="2060575"/>
            <a:ext cx="74072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2200" i="0">
                <a:solidFill>
                  <a:srgbClr val="FF0000"/>
                </a:solidFill>
                <a:latin typeface="Candara" pitchFamily="34" charset="0"/>
                <a:ea typeface="华文楷体" pitchFamily="2" charset="-122"/>
              </a:rPr>
              <a:t>成功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2B0B595-0117-4BB0-BFC7-C32CCBB59298}" type="slidenum">
              <a:rPr lang="en-US" altLang="zh-CN" sz="1000"/>
              <a:pPr algn="r"/>
              <a:t>13</a:t>
            </a:fld>
            <a:endParaRPr lang="en-US" altLang="zh-CN" sz="1000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44037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mtClean="0"/>
              <a:t>将修改完成的各阶段模块（</a:t>
            </a:r>
            <a:r>
              <a:rPr lang="en-US" altLang="zh-CN" smtClean="0"/>
              <a:t>phase1.o, phase2.o, phase3.o</a:t>
            </a:r>
            <a:r>
              <a:rPr lang="zh-CN" altLang="en-US" smtClean="0"/>
              <a:t>（包括</a:t>
            </a:r>
            <a:r>
              <a:rPr lang="en-US" altLang="zh-CN" smtClean="0"/>
              <a:t>phase3_patch.o</a:t>
            </a:r>
            <a:r>
              <a:rPr lang="zh-CN" altLang="en-US" smtClean="0"/>
              <a:t>）</a:t>
            </a:r>
            <a:r>
              <a:rPr lang="en-US" altLang="zh-CN" smtClean="0"/>
              <a:t>, phase4.o, phase5.o</a:t>
            </a:r>
            <a:r>
              <a:rPr lang="zh-CN" altLang="en-US" smtClean="0"/>
              <a:t>）和未改动的</a:t>
            </a:r>
            <a:r>
              <a:rPr lang="en-US" altLang="zh-CN" smtClean="0"/>
              <a:t>main.o</a:t>
            </a:r>
            <a:r>
              <a:rPr lang="zh-CN" altLang="en-US" smtClean="0"/>
              <a:t>一起打包：</a:t>
            </a:r>
            <a:endParaRPr lang="en-US" altLang="zh-CN" smtClean="0"/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tar cvf &lt;</a:t>
            </a:r>
            <a:r>
              <a:rPr lang="zh-CN" altLang="en-US" smtClean="0"/>
              <a:t>学号</a:t>
            </a:r>
            <a:r>
              <a:rPr lang="en-US" altLang="zh-CN" smtClean="0"/>
              <a:t>&gt;.tar main.o phase1.o phase2.o phase3.o phase4.o phase5.o</a:t>
            </a:r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</a:rPr>
              <a:t>tar</a:t>
            </a:r>
            <a:r>
              <a:rPr lang="zh-CN" altLang="en-US" smtClean="0">
                <a:solidFill>
                  <a:srgbClr val="FF0000"/>
                </a:solidFill>
              </a:rPr>
              <a:t>文件中一定不要包含任何目录结构，文件名必须为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zh-CN" altLang="en-US" smtClean="0">
                <a:solidFill>
                  <a:srgbClr val="FF0000"/>
                </a:solidFill>
              </a:rPr>
              <a:t>学号</a:t>
            </a:r>
            <a:r>
              <a:rPr lang="en-US" altLang="zh-CN" smtClean="0">
                <a:solidFill>
                  <a:srgbClr val="FF0000"/>
                </a:solidFill>
              </a:rPr>
              <a:t>&gt;.tar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/>
              <a:t>实验报告和</a:t>
            </a:r>
            <a:r>
              <a:rPr lang="en-US" altLang="zh-CN" smtClean="0"/>
              <a:t>&lt;</a:t>
            </a:r>
            <a:r>
              <a:rPr lang="zh-CN" altLang="en-US" smtClean="0"/>
              <a:t>学号</a:t>
            </a:r>
            <a:r>
              <a:rPr lang="en-US" altLang="zh-CN" smtClean="0"/>
              <a:t>&gt;.tar</a:t>
            </a:r>
            <a:r>
              <a:rPr lang="zh-CN" altLang="en-US" smtClean="0"/>
              <a:t>再打包为班级</a:t>
            </a:r>
            <a:r>
              <a:rPr lang="en-US" altLang="zh-CN" smtClean="0"/>
              <a:t>_</a:t>
            </a:r>
            <a:r>
              <a:rPr lang="zh-CN" altLang="en-US" smtClean="0"/>
              <a:t>学号</a:t>
            </a:r>
            <a:r>
              <a:rPr lang="en-US" altLang="zh-CN" smtClean="0"/>
              <a:t>.tar</a:t>
            </a:r>
            <a:r>
              <a:rPr lang="zh-CN" altLang="en-US" smtClean="0"/>
              <a:t>提交给班长。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以班为单位提交给相应助教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实验结果提交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1"/>
          <p:cNvSpPr>
            <a:spLocks noGrp="1"/>
          </p:cNvSpPr>
          <p:nvPr>
            <p:ph idx="1"/>
          </p:nvPr>
        </p:nvSpPr>
        <p:spPr>
          <a:xfrm>
            <a:off x="250825" y="1484313"/>
            <a:ext cx="8642350" cy="4681537"/>
          </a:xfrm>
        </p:spPr>
        <p:txBody>
          <a:bodyPr/>
          <a:lstStyle/>
          <a:p>
            <a:r>
              <a:rPr lang="zh-CN" altLang="en-US" smtClean="0"/>
              <a:t>打开文件：</a:t>
            </a:r>
            <a:r>
              <a:rPr lang="en-US" altLang="zh-CN" smtClean="0"/>
              <a:t>vi –b </a:t>
            </a:r>
            <a:r>
              <a:rPr lang="zh-CN" altLang="en-US" smtClean="0"/>
              <a:t>文件名</a:t>
            </a:r>
            <a:endParaRPr lang="en-US" altLang="zh-CN" smtClean="0"/>
          </a:p>
          <a:p>
            <a:r>
              <a:rPr lang="zh-CN" altLang="en-US" smtClean="0"/>
              <a:t>末端模式输入：</a:t>
            </a:r>
            <a:r>
              <a:rPr lang="en-US" altLang="zh-CN" smtClean="0"/>
              <a:t>%</a:t>
            </a:r>
            <a:r>
              <a:rPr lang="zh-CN" altLang="en-US" smtClean="0"/>
              <a:t>！</a:t>
            </a:r>
            <a:r>
              <a:rPr lang="en-US" altLang="zh-CN" smtClean="0"/>
              <a:t>xxd </a:t>
            </a:r>
            <a:r>
              <a:rPr lang="zh-CN" altLang="en-US" smtClean="0"/>
              <a:t>转换为</a:t>
            </a:r>
            <a:r>
              <a:rPr lang="en-US" altLang="zh-CN" smtClean="0"/>
              <a:t>16</a:t>
            </a:r>
            <a:r>
              <a:rPr lang="zh-CN" altLang="en-US" smtClean="0"/>
              <a:t>进制格式</a:t>
            </a:r>
            <a:endParaRPr lang="en-US" altLang="zh-CN" smtClean="0"/>
          </a:p>
          <a:p>
            <a:r>
              <a:rPr lang="zh-CN" altLang="en-US" smtClean="0"/>
              <a:t>编辑</a:t>
            </a:r>
            <a:endParaRPr lang="en-US" altLang="zh-CN" smtClean="0"/>
          </a:p>
          <a:p>
            <a:r>
              <a:rPr lang="zh-CN" altLang="en-US" smtClean="0"/>
              <a:t>末端模式输入：</a:t>
            </a:r>
            <a:r>
              <a:rPr lang="en-US" altLang="zh-CN" smtClean="0"/>
              <a:t>%</a:t>
            </a:r>
            <a:r>
              <a:rPr lang="zh-CN" altLang="en-US" smtClean="0"/>
              <a:t>！</a:t>
            </a:r>
            <a:r>
              <a:rPr lang="en-US" altLang="zh-CN" smtClean="0"/>
              <a:t>xxd –r </a:t>
            </a:r>
            <a:r>
              <a:rPr lang="zh-CN" altLang="en-US" smtClean="0"/>
              <a:t>转换为二进制格式</a:t>
            </a:r>
            <a:endParaRPr lang="en-US" altLang="zh-CN" smtClean="0"/>
          </a:p>
          <a:p>
            <a:r>
              <a:rPr lang="zh-CN" altLang="en-US" smtClean="0"/>
              <a:t>末端模式输入：</a:t>
            </a:r>
            <a:r>
              <a:rPr lang="en-US" altLang="zh-CN" smtClean="0"/>
              <a:t>wq </a:t>
            </a:r>
            <a:r>
              <a:rPr lang="zh-CN" altLang="en-US" smtClean="0"/>
              <a:t>保存退出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</a:t>
            </a:r>
            <a:r>
              <a:rPr lang="zh-CN" altLang="en-US" smtClean="0"/>
              <a:t>编辑</a:t>
            </a:r>
            <a:r>
              <a:rPr lang="en-US" altLang="zh-CN" smtClean="0"/>
              <a:t>16</a:t>
            </a:r>
            <a:r>
              <a:rPr lang="zh-CN" altLang="en-US" smtClean="0"/>
              <a:t>进制文件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8837"/>
          </a:xfrm>
        </p:spPr>
        <p:txBody>
          <a:bodyPr/>
          <a:lstStyle/>
          <a:p>
            <a:r>
              <a:rPr lang="zh-CN" altLang="en-US" smtClean="0"/>
              <a:t>解题演示（阶段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1268413"/>
            <a:ext cx="55689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8650" y="4037013"/>
            <a:ext cx="5524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168650" y="4652963"/>
            <a:ext cx="75565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550" y="2852738"/>
            <a:ext cx="936625" cy="144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箭头连接符 8"/>
          <p:cNvCxnSpPr>
            <a:stCxn id="5" idx="1"/>
          </p:cNvCxnSpPr>
          <p:nvPr/>
        </p:nvCxnSpPr>
        <p:spPr>
          <a:xfrm flipH="1" flipV="1">
            <a:off x="1908175" y="2997200"/>
            <a:ext cx="1260475" cy="17637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235825" y="4652963"/>
            <a:ext cx="504825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068638"/>
            <a:ext cx="702786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03575" y="4221163"/>
            <a:ext cx="230505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4438" y="4368800"/>
            <a:ext cx="719137" cy="715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40425" y="4221163"/>
            <a:ext cx="1008063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8625" y="4368800"/>
            <a:ext cx="431800" cy="64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913" y="5516563"/>
            <a:ext cx="5616575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940425" y="4868863"/>
            <a:ext cx="21590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25" y="2205038"/>
            <a:ext cx="705643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58888" y="3500438"/>
            <a:ext cx="6769100" cy="144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92725" y="3500438"/>
            <a:ext cx="647700" cy="144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1785938"/>
            <a:ext cx="49625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25" y="2128838"/>
            <a:ext cx="7416800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188" y="6381750"/>
            <a:ext cx="936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0563" y="1785938"/>
            <a:ext cx="287337" cy="200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1079500" y="5661025"/>
            <a:ext cx="1979613" cy="647700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用</a:t>
            </a:r>
            <a:r>
              <a:rPr lang="en-US" altLang="zh-CN" dirty="0"/>
              <a:t>16</a:t>
            </a:r>
            <a:r>
              <a:rPr lang="zh-CN" altLang="en-US" dirty="0"/>
              <a:t>进制格式显示文件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63" y="1820863"/>
            <a:ext cx="6932612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662113" y="3068638"/>
            <a:ext cx="719137" cy="215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8038" y="3429000"/>
            <a:ext cx="2519362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33650" y="3584575"/>
            <a:ext cx="792163" cy="649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81163" y="2141538"/>
            <a:ext cx="700087" cy="37449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107950" y="2205038"/>
            <a:ext cx="1554163" cy="863600"/>
          </a:xfrm>
          <a:prstGeom prst="wedgeEllipseCallout">
            <a:avLst>
              <a:gd name="adj1" fmla="val 71952"/>
              <a:gd name="adj2" fmla="val 19064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</a:rPr>
              <a:t>文件内偏移地址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863" y="2141538"/>
            <a:ext cx="1512887" cy="37449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7524750" y="2636838"/>
            <a:ext cx="1368425" cy="647700"/>
          </a:xfrm>
          <a:prstGeom prst="wedgeEllipseCallout">
            <a:avLst>
              <a:gd name="adj1" fmla="val -52285"/>
              <a:gd name="adj2" fmla="val 6364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字符形式注释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250825" y="1773238"/>
            <a:ext cx="8642350" cy="4352925"/>
          </a:xfrm>
        </p:spPr>
        <p:txBody>
          <a:bodyPr/>
          <a:lstStyle/>
          <a:p>
            <a:pPr lvl="1"/>
            <a:r>
              <a:rPr lang="zh-CN" altLang="en-US" smtClean="0"/>
              <a:t>实验环境： </a:t>
            </a:r>
            <a:r>
              <a:rPr lang="en-US" altLang="zh-CN" smtClean="0"/>
              <a:t>linux 32</a:t>
            </a:r>
            <a:r>
              <a:rPr lang="zh-CN" altLang="en-US" smtClean="0"/>
              <a:t>位</a:t>
            </a:r>
            <a:endParaRPr lang="en-US" altLang="zh-CN" smtClean="0"/>
          </a:p>
          <a:p>
            <a:pPr lvl="1"/>
            <a:r>
              <a:rPr lang="zh-CN" altLang="en-US" smtClean="0"/>
              <a:t>实验工具： </a:t>
            </a:r>
            <a:r>
              <a:rPr lang="en-US" altLang="zh-CN" smtClean="0"/>
              <a:t>gcc</a:t>
            </a:r>
            <a:r>
              <a:rPr lang="zh-CN" altLang="en-US" smtClean="0"/>
              <a:t>，</a:t>
            </a:r>
            <a:r>
              <a:rPr lang="en-US" altLang="zh-CN" smtClean="0"/>
              <a:t>readelf</a:t>
            </a:r>
            <a:r>
              <a:rPr lang="zh-CN" altLang="en-US" smtClean="0"/>
              <a:t>，</a:t>
            </a:r>
            <a:r>
              <a:rPr lang="en-US" altLang="zh-CN" smtClean="0"/>
              <a:t>objdump vi</a:t>
            </a:r>
          </a:p>
          <a:p>
            <a:pPr lvl="1"/>
            <a:r>
              <a:rPr lang="zh-CN" altLang="en-US" smtClean="0"/>
              <a:t>实验语言：</a:t>
            </a:r>
            <a:r>
              <a:rPr lang="en-US" altLang="zh-CN" smtClean="0"/>
              <a:t>C</a:t>
            </a:r>
            <a:r>
              <a:rPr lang="zh-CN" altLang="en-US" smtClean="0"/>
              <a:t>语言，汇编语言</a:t>
            </a:r>
            <a:endParaRPr lang="en-US" altLang="zh-CN" smtClean="0"/>
          </a:p>
          <a:p>
            <a:pPr lvl="1"/>
            <a:r>
              <a:rPr lang="zh-CN" altLang="en-US" smtClean="0"/>
              <a:t>实验原理：修改</a:t>
            </a:r>
            <a:r>
              <a:rPr lang="en-US" altLang="zh-CN" smtClean="0"/>
              <a:t>.o</a:t>
            </a:r>
            <a:r>
              <a:rPr lang="zh-CN" altLang="en-US" smtClean="0"/>
              <a:t>文件，使链接生成的可执行文件实现指定的行为。</a:t>
            </a:r>
            <a:endParaRPr lang="en-US" altLang="zh-CN" smtClean="0"/>
          </a:p>
          <a:p>
            <a:pPr lvl="1"/>
            <a:r>
              <a:rPr lang="zh-CN" altLang="en-US" smtClean="0"/>
              <a:t>实验目的：掌握</a:t>
            </a:r>
            <a:r>
              <a:rPr lang="en-US" altLang="zh-CN" smtClean="0"/>
              <a:t>ELF</a:t>
            </a:r>
            <a:r>
              <a:rPr lang="zh-CN" altLang="en-US" smtClean="0"/>
              <a:t>文件的基本组成，加深对程序链接的理解</a:t>
            </a:r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128000" y="6237288"/>
            <a:ext cx="1016000" cy="47625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sz="1400">
                <a:solidFill>
                  <a:srgbClr val="0D7157"/>
                </a:solidFill>
                <a:latin typeface="Arial" charset="0"/>
              </a:rPr>
              <a:t> -</a:t>
            </a:r>
            <a:fld id="{0EC5BDEF-21CB-463A-848F-B8CC0B3A5952}" type="slidenum">
              <a:rPr lang="en-US" altLang="zh-CN" sz="1400">
                <a:solidFill>
                  <a:srgbClr val="0D7157"/>
                </a:solidFill>
                <a:latin typeface="Arial" charset="0"/>
              </a:rPr>
              <a:pPr/>
              <a:t>2</a:t>
            </a:fld>
            <a:r>
              <a:rPr lang="en-US" altLang="zh-CN" sz="1400">
                <a:solidFill>
                  <a:srgbClr val="0D7157"/>
                </a:solidFill>
                <a:latin typeface="Arial" charset="0"/>
              </a:rPr>
              <a:t>- </a:t>
            </a:r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320800"/>
            <a:ext cx="708501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46363" y="2924175"/>
            <a:ext cx="2376487" cy="21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550" y="5316538"/>
            <a:ext cx="936625" cy="22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1908175" y="5429250"/>
            <a:ext cx="1800225" cy="879475"/>
          </a:xfrm>
          <a:prstGeom prst="wedgeEllipseCallout">
            <a:avLst>
              <a:gd name="adj1" fmla="val -61015"/>
              <a:gd name="adj2" fmla="val -394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把十六进制转换为二进制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314450"/>
            <a:ext cx="70183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038" y="5676900"/>
            <a:ext cx="65611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62038" y="5373688"/>
            <a:ext cx="341312" cy="16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3488" y="2276475"/>
            <a:ext cx="890587" cy="144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128000" y="6237288"/>
            <a:ext cx="1016000" cy="47625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sz="1400">
                <a:solidFill>
                  <a:srgbClr val="0D7157"/>
                </a:solidFill>
                <a:latin typeface="Arial" charset="0"/>
              </a:rPr>
              <a:t> -</a:t>
            </a:r>
            <a:fld id="{C2B1D6C6-99D8-481F-9369-9261BF811083}" type="slidenum">
              <a:rPr lang="en-US" altLang="zh-CN" sz="1400">
                <a:solidFill>
                  <a:srgbClr val="0D7157"/>
                </a:solidFill>
                <a:latin typeface="Arial" charset="0"/>
              </a:rPr>
              <a:pPr/>
              <a:t>3</a:t>
            </a:fld>
            <a:r>
              <a:rPr lang="en-US" altLang="zh-CN" sz="1400">
                <a:solidFill>
                  <a:srgbClr val="0D7157"/>
                </a:solidFill>
                <a:latin typeface="Arial" charset="0"/>
              </a:rPr>
              <a:t>- </a:t>
            </a:r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实验数据与文件</a:t>
            </a:r>
          </a:p>
        </p:txBody>
      </p:sp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250825" y="1916113"/>
            <a:ext cx="86423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6263" lvl="1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实验数据包：</a:t>
            </a:r>
            <a:r>
              <a:rPr lang="en-US" altLang="zh-CN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 linklab-</a:t>
            </a:r>
            <a:r>
              <a:rPr lang="zh-CN" altLang="en-US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学号</a:t>
            </a:r>
            <a:r>
              <a:rPr lang="en-US" altLang="zh-CN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.tar</a:t>
            </a:r>
          </a:p>
          <a:p>
            <a:pPr marL="576263" lvl="1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解压命令：</a:t>
            </a:r>
            <a:r>
              <a:rPr lang="en-US" altLang="zh-CN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tar xvf linklab-</a:t>
            </a:r>
            <a:r>
              <a:rPr lang="zh-CN" altLang="en-US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学号</a:t>
            </a:r>
            <a:r>
              <a:rPr lang="en-US" altLang="zh-CN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.tar</a:t>
            </a:r>
          </a:p>
          <a:p>
            <a:pPr marL="576263" lvl="1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22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数据包中包含下面文件：</a:t>
            </a:r>
          </a:p>
          <a:p>
            <a:pPr marL="855663" lvl="2" indent="-2286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u"/>
            </a:pPr>
            <a:r>
              <a:rPr lang="en-US" altLang="zh-CN" sz="20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main.o</a:t>
            </a:r>
            <a:r>
              <a:rPr lang="zh-CN" altLang="en-US" sz="20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：主程序的二进制可重定位目标文件（实验中无需修改）</a:t>
            </a:r>
            <a:endParaRPr lang="en-US" altLang="zh-CN" sz="2000" i="0">
              <a:solidFill>
                <a:schemeClr val="tx2"/>
              </a:solidFill>
              <a:latin typeface="Candara" pitchFamily="34" charset="0"/>
              <a:ea typeface="华文楷体" pitchFamily="2" charset="-122"/>
            </a:endParaRPr>
          </a:p>
          <a:p>
            <a:pPr marL="855663" lvl="2" indent="-2286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u"/>
            </a:pPr>
            <a:r>
              <a:rPr lang="en-US" altLang="zh-CN" sz="20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phase1.o, phase2.o, phase3.o, phase4.o, phase5.o</a:t>
            </a:r>
            <a:r>
              <a:rPr lang="zh-CN" altLang="en-US" sz="2000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：各阶段实验所对应的二进制可重定位目标文件，需修改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4437063"/>
            <a:ext cx="8255000" cy="1401762"/>
          </a:xfrm>
        </p:spPr>
        <p:txBody>
          <a:bodyPr rtlCol="0"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b="1" kern="0" dirty="0" smtClean="0"/>
              <a:t>各</a:t>
            </a:r>
            <a:r>
              <a:rPr lang="zh-CN" altLang="en-US" b="1" kern="0" dirty="0"/>
              <a:t>阶段</a:t>
            </a:r>
            <a:r>
              <a:rPr lang="en-US" altLang="zh-CN" kern="0" dirty="0"/>
              <a:t>p</a:t>
            </a:r>
            <a:r>
              <a:rPr lang="en-US" altLang="zh-CN" b="1" kern="0" dirty="0"/>
              <a:t>hase[n].c</a:t>
            </a:r>
            <a:r>
              <a:rPr lang="zh-CN" altLang="en-US" b="1" kern="0" dirty="0"/>
              <a:t>中</a:t>
            </a:r>
            <a:r>
              <a:rPr lang="zh-CN" altLang="en-US" kern="0" dirty="0"/>
              <a:t>的全局函数指针变量</a:t>
            </a:r>
            <a:r>
              <a:rPr lang="en-US" altLang="zh-CN" kern="0" dirty="0"/>
              <a:t>phase</a:t>
            </a:r>
            <a:r>
              <a:rPr lang="zh-CN" altLang="en-US" kern="0" dirty="0"/>
              <a:t>是经初始化的“强”符号</a:t>
            </a:r>
            <a:r>
              <a:rPr lang="zh-CN" altLang="en-US" b="1" kern="0" dirty="0"/>
              <a:t>，在将</a:t>
            </a:r>
            <a:r>
              <a:rPr lang="en-US" altLang="zh-CN" b="1" kern="0" dirty="0"/>
              <a:t>phase[n]</a:t>
            </a:r>
            <a:r>
              <a:rPr lang="en-US" altLang="zh-CN" kern="0" dirty="0"/>
              <a:t>.o</a:t>
            </a:r>
            <a:r>
              <a:rPr lang="zh-CN" altLang="en-US" kern="0" dirty="0"/>
              <a:t>模块与</a:t>
            </a:r>
            <a:r>
              <a:rPr lang="en-US" altLang="zh-CN" kern="0" dirty="0" err="1"/>
              <a:t>main.o</a:t>
            </a:r>
            <a:r>
              <a:rPr lang="zh-CN" altLang="en-US" kern="0" dirty="0"/>
              <a:t>链接后，前者中的</a:t>
            </a:r>
            <a:r>
              <a:rPr lang="en-US" altLang="zh-CN" kern="0" dirty="0"/>
              <a:t>phase</a:t>
            </a:r>
            <a:r>
              <a:rPr lang="zh-CN" altLang="en-US" kern="0" dirty="0"/>
              <a:t>变量定义将取代后者中的同名“弱”</a:t>
            </a:r>
            <a:r>
              <a:rPr lang="zh-CN" altLang="en-US" kern="0" dirty="0" smtClean="0"/>
              <a:t>符号，</a:t>
            </a:r>
            <a:r>
              <a:rPr lang="zh-CN" altLang="en-US" kern="0" dirty="0"/>
              <a:t>因此相应阶段中完成具体功能的</a:t>
            </a:r>
            <a:r>
              <a:rPr lang="en-US" altLang="zh-CN" b="1" kern="0" dirty="0" err="1"/>
              <a:t>do_phase</a:t>
            </a:r>
            <a:r>
              <a:rPr lang="zh-CN" altLang="en-US" b="1" kern="0" dirty="0"/>
              <a:t>函数将被调用执行。</a:t>
            </a:r>
            <a:endParaRPr lang="en-US" altLang="zh-CN" sz="2000" kern="0" dirty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7890" name="标题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8837"/>
          </a:xfrm>
        </p:spPr>
        <p:txBody>
          <a:bodyPr/>
          <a:lstStyle/>
          <a:p>
            <a:r>
              <a:rPr lang="zh-CN" altLang="en-US" smtClean="0"/>
              <a:t>程序框架</a:t>
            </a:r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4078288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 u="sng">
                <a:solidFill>
                  <a:srgbClr val="FF0000"/>
                </a:solidFill>
                <a:latin typeface="Candara" pitchFamily="34" charset="0"/>
                <a:ea typeface="华文楷体" pitchFamily="2" charset="-122"/>
              </a:rPr>
              <a:t>// main.c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void (*phase)();   /*</a:t>
            </a:r>
            <a:r>
              <a:rPr lang="zh-CN" altLang="en-US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初始化为</a:t>
            </a: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0*/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endParaRPr lang="en-US" altLang="zh-CN" sz="1400" b="1" i="0">
              <a:solidFill>
                <a:schemeClr val="tx2"/>
              </a:solidFill>
              <a:latin typeface="Candara" pitchFamily="34" charset="0"/>
              <a:ea typeface="华文楷体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rgbClr val="0000FF"/>
                </a:solidFill>
                <a:latin typeface="Candara" pitchFamily="34" charset="0"/>
                <a:ea typeface="华文楷体" pitchFamily="2" charset="-122"/>
              </a:rPr>
              <a:t>int </a:t>
            </a: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main( </a:t>
            </a:r>
            <a:r>
              <a:rPr lang="en-US" altLang="zh-CN" sz="1400" b="1" i="0">
                <a:solidFill>
                  <a:srgbClr val="0000FF"/>
                </a:solidFill>
                <a:latin typeface="Candara" pitchFamily="34" charset="0"/>
                <a:ea typeface="华文楷体" pitchFamily="2" charset="-122"/>
              </a:rPr>
              <a:t>int </a:t>
            </a: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argc, </a:t>
            </a:r>
            <a:r>
              <a:rPr lang="en-US" altLang="zh-CN" sz="1400" b="1" i="0">
                <a:solidFill>
                  <a:srgbClr val="0000FF"/>
                </a:solidFill>
                <a:latin typeface="Candara" pitchFamily="34" charset="0"/>
                <a:ea typeface="华文楷体" pitchFamily="2" charset="-122"/>
              </a:rPr>
              <a:t>const char</a:t>
            </a: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* argv[] ) {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        </a:t>
            </a:r>
            <a:r>
              <a:rPr lang="en-US" altLang="zh-CN" sz="1400" b="1" i="0">
                <a:solidFill>
                  <a:srgbClr val="0000FF"/>
                </a:solidFill>
                <a:latin typeface="Candara" pitchFamily="34" charset="0"/>
                <a:ea typeface="华文楷体" pitchFamily="2" charset="-122"/>
              </a:rPr>
              <a:t>if</a:t>
            </a:r>
            <a:r>
              <a:rPr lang="en-US" altLang="zh-CN" sz="1400" b="1" i="0">
                <a:solidFill>
                  <a:srgbClr val="00B0F0"/>
                </a:solidFill>
                <a:latin typeface="Candara" pitchFamily="34" charset="0"/>
                <a:ea typeface="华文楷体" pitchFamily="2" charset="-122"/>
              </a:rPr>
              <a:t> </a:t>
            </a: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( phase 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               (*phase)();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        </a:t>
            </a:r>
            <a:r>
              <a:rPr lang="en-US" altLang="zh-CN" sz="1400" b="1" i="0">
                <a:solidFill>
                  <a:srgbClr val="0000FF"/>
                </a:solidFill>
                <a:latin typeface="Candara" pitchFamily="34" charset="0"/>
                <a:ea typeface="华文楷体" pitchFamily="2" charset="-122"/>
              </a:rPr>
              <a:t>else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               printf("To run lab, please link the relevant object module with the main module.\n");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        </a:t>
            </a:r>
            <a:r>
              <a:rPr lang="en-US" altLang="zh-CN" sz="1400" b="1" i="0">
                <a:solidFill>
                  <a:srgbClr val="0000FF"/>
                </a:solidFill>
                <a:latin typeface="Candara" pitchFamily="34" charset="0"/>
                <a:ea typeface="华文楷体" pitchFamily="2" charset="-122"/>
              </a:rPr>
              <a:t>return </a:t>
            </a: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0;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altLang="zh-CN" sz="1400" b="1" i="0">
                <a:solidFill>
                  <a:schemeClr val="tx2"/>
                </a:solidFill>
                <a:latin typeface="Candara" pitchFamily="34" charset="0"/>
                <a:ea typeface="华文楷体" pitchFamily="2" charset="-122"/>
              </a:rPr>
              <a:t>}</a:t>
            </a:r>
            <a:endParaRPr lang="en-US" altLang="zh-CN" sz="1200" i="0">
              <a:solidFill>
                <a:schemeClr val="tx2"/>
              </a:solidFill>
              <a:latin typeface="Candara" pitchFamily="34" charset="0"/>
              <a:ea typeface="华文楷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7900" y="1311275"/>
            <a:ext cx="40782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u="sng" kern="0" dirty="0" smtClean="0">
                <a:solidFill>
                  <a:srgbClr val="FF0000"/>
                </a:solidFill>
              </a:rPr>
              <a:t>// p</a:t>
            </a:r>
            <a:r>
              <a:rPr lang="en-US" altLang="zh-CN" sz="1400" b="1" u="sng" kern="0" dirty="0" smtClean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kern="0" dirty="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kern="0" dirty="0" smtClean="0">
                <a:solidFill>
                  <a:srgbClr val="0000FF"/>
                </a:solidFill>
              </a:rPr>
              <a:t>void</a:t>
            </a:r>
            <a:r>
              <a:rPr lang="en-US" altLang="zh-CN" sz="1400" kern="0" dirty="0" smtClean="0"/>
              <a:t> </a:t>
            </a:r>
            <a:r>
              <a:rPr lang="en-US" altLang="zh-CN" sz="1400" kern="0" dirty="0" err="1"/>
              <a:t>do_phase</a:t>
            </a:r>
            <a:r>
              <a:rPr lang="en-US" altLang="zh-CN" sz="1400" kern="0" dirty="0" smtClean="0"/>
              <a:t>() 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kern="0" dirty="0"/>
              <a:t> </a:t>
            </a:r>
            <a:r>
              <a:rPr lang="en-US" altLang="zh-CN" sz="1400" kern="0" dirty="0" smtClean="0"/>
              <a:t>       … // </a:t>
            </a:r>
            <a:r>
              <a:rPr lang="zh-CN" altLang="en-US" sz="1400" kern="0" dirty="0" smtClean="0"/>
              <a:t>该阶段具体工作</a:t>
            </a:r>
            <a:endParaRPr lang="en-US" altLang="zh-CN" sz="1400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/>
              <a:t>}</a:t>
            </a:r>
            <a:endParaRPr lang="en-US" altLang="zh-CN" sz="1400" b="1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FF"/>
                </a:solidFill>
              </a:rPr>
              <a:t>void</a:t>
            </a:r>
            <a:r>
              <a:rPr lang="en-US" altLang="zh-CN" sz="1400" kern="0" dirty="0"/>
              <a:t> (*phase)() = </a:t>
            </a:r>
            <a:r>
              <a:rPr lang="en-US" altLang="zh-CN" sz="1400" kern="0" dirty="0" err="1"/>
              <a:t>do_phase</a:t>
            </a:r>
            <a:r>
              <a:rPr lang="en-US" altLang="zh-CN" sz="1400" kern="0" dirty="0" smtClean="0"/>
              <a:t>;  </a:t>
            </a:r>
            <a:endParaRPr lang="en-US" altLang="zh-CN" sz="1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42100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 typeface="Symbol" pitchFamily="18" charset="2"/>
              <a:buNone/>
            </a:pPr>
            <a:r>
              <a:rPr lang="zh-CN" altLang="en-US" sz="2200" smtClean="0"/>
              <a:t>每个实验阶段考察</a:t>
            </a:r>
            <a:r>
              <a:rPr lang="en-US" altLang="zh-CN" sz="2200" smtClean="0"/>
              <a:t>ELF</a:t>
            </a:r>
            <a:r>
              <a:rPr lang="zh-CN" altLang="en-US" sz="2200" smtClean="0"/>
              <a:t>文件组成与程序链接过程的不同方面知识。</a:t>
            </a:r>
          </a:p>
          <a:p>
            <a:pPr lvl="1"/>
            <a:r>
              <a:rPr lang="zh-CN" altLang="en-US" smtClean="0"/>
              <a:t>阶段</a:t>
            </a:r>
            <a:r>
              <a:rPr lang="en-US" altLang="zh-CN" smtClean="0"/>
              <a:t>1</a:t>
            </a:r>
            <a:r>
              <a:rPr lang="zh-CN" altLang="en-US" smtClean="0"/>
              <a:t>：全局变量</a:t>
            </a:r>
          </a:p>
          <a:p>
            <a:pPr lvl="1"/>
            <a:r>
              <a:rPr lang="zh-CN" altLang="en-US" smtClean="0"/>
              <a:t>阶段</a:t>
            </a:r>
            <a:r>
              <a:rPr lang="en-US" altLang="zh-CN" smtClean="0"/>
              <a:t>2</a:t>
            </a:r>
            <a:r>
              <a:rPr lang="zh-CN" altLang="en-US" smtClean="0"/>
              <a:t>：指令</a:t>
            </a:r>
            <a:endParaRPr lang="en-US" altLang="zh-CN" smtClean="0"/>
          </a:p>
          <a:p>
            <a:pPr lvl="1"/>
            <a:r>
              <a:rPr lang="zh-CN" altLang="en-US" smtClean="0"/>
              <a:t>阶段</a:t>
            </a:r>
            <a:r>
              <a:rPr lang="en-US" altLang="zh-CN" smtClean="0"/>
              <a:t>3</a:t>
            </a:r>
            <a:r>
              <a:rPr lang="zh-CN" altLang="en-US" smtClean="0"/>
              <a:t>：强弱符号规则</a:t>
            </a:r>
          </a:p>
          <a:p>
            <a:pPr lvl="1"/>
            <a:r>
              <a:rPr lang="zh-CN" altLang="en-US" smtClean="0"/>
              <a:t>阶段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>
                <a:sym typeface="Wingdings" pitchFamily="2" charset="2"/>
              </a:rPr>
              <a:t>switch</a:t>
            </a:r>
            <a:r>
              <a:rPr lang="zh-CN" altLang="en-US" smtClean="0">
                <a:sym typeface="Wingdings" pitchFamily="2" charset="2"/>
              </a:rPr>
              <a:t>语句的跳转表</a:t>
            </a:r>
            <a:endParaRPr lang="en-US" altLang="zh-CN" smtClean="0"/>
          </a:p>
          <a:p>
            <a:pPr lvl="1"/>
            <a:r>
              <a:rPr lang="zh-CN" altLang="en-US" smtClean="0"/>
              <a:t>阶段</a:t>
            </a:r>
            <a:r>
              <a:rPr lang="en-US" altLang="zh-CN" smtClean="0"/>
              <a:t>5</a:t>
            </a:r>
            <a:r>
              <a:rPr lang="zh-CN" altLang="en-US" smtClean="0"/>
              <a:t>：重定位</a:t>
            </a:r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128000" y="6237288"/>
            <a:ext cx="1016000" cy="47625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sz="1400">
                <a:solidFill>
                  <a:srgbClr val="0D7157"/>
                </a:solidFill>
                <a:latin typeface="Arial" charset="0"/>
              </a:rPr>
              <a:t> -</a:t>
            </a:r>
            <a:fld id="{B8B64021-9597-463A-AFA7-DDDBE32E14D8}" type="slidenum">
              <a:rPr lang="en-US" altLang="zh-CN" sz="1400">
                <a:solidFill>
                  <a:srgbClr val="0D7157"/>
                </a:solidFill>
                <a:latin typeface="Arial" charset="0"/>
              </a:rPr>
              <a:pPr/>
              <a:t>5</a:t>
            </a:fld>
            <a:r>
              <a:rPr lang="en-US" altLang="zh-CN" sz="1400">
                <a:solidFill>
                  <a:srgbClr val="0D7157"/>
                </a:solidFill>
                <a:latin typeface="Arial" charset="0"/>
              </a:rPr>
              <a:t>- </a:t>
            </a: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DC7BD89-AEE6-4A2E-B2C0-3EDC3474E143}" type="slidenum">
              <a:rPr lang="en-US" altLang="zh-CN" sz="1000"/>
              <a:pPr algn="r"/>
              <a:t>6</a:t>
            </a:fld>
            <a:endParaRPr lang="en-US" altLang="zh-CN" sz="10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440372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mtClean="0"/>
              <a:t>实验内容：修改</a:t>
            </a:r>
            <a:r>
              <a:rPr lang="en-US" altLang="zh-CN" smtClean="0"/>
              <a:t>phase1.o</a:t>
            </a:r>
            <a:r>
              <a:rPr lang="zh-CN" altLang="en-US" smtClean="0"/>
              <a:t>的</a:t>
            </a:r>
            <a:r>
              <a:rPr lang="en-US" altLang="zh-CN" smtClean="0"/>
              <a:t>.data</a:t>
            </a:r>
            <a:r>
              <a:rPr lang="zh-CN" altLang="en-US" smtClean="0"/>
              <a:t>节内容，使其与</a:t>
            </a:r>
            <a:r>
              <a:rPr lang="en-US" altLang="zh-CN" smtClean="0"/>
              <a:t>main.o</a:t>
            </a:r>
            <a:r>
              <a:rPr lang="zh-CN" altLang="en-US" smtClean="0"/>
              <a:t>链接后运行能够输出自己的学号：</a:t>
            </a:r>
            <a:endParaRPr lang="en-US" altLang="zh-CN" smtClean="0"/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$ gcc -o linkbomb main.o phase1.o</a:t>
            </a:r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$ ./linkbomb</a:t>
            </a:r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$</a:t>
            </a:r>
            <a:r>
              <a:rPr lang="zh-CN" altLang="en-US" smtClean="0"/>
              <a:t>学号 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实验提示：</a:t>
            </a:r>
            <a:endParaRPr lang="en-US" altLang="zh-CN" smtClean="0"/>
          </a:p>
          <a:p>
            <a:pPr marL="914400" lvl="3" indent="0">
              <a:lnSpc>
                <a:spcPct val="150000"/>
              </a:lnSpc>
              <a:buFont typeface="Symbol" pitchFamily="18" charset="2"/>
              <a:buAutoNum type="arabicPeriod"/>
            </a:pPr>
            <a:r>
              <a:rPr lang="zh-CN" altLang="en-US" smtClean="0"/>
              <a:t>检查反汇编代码，获得</a:t>
            </a:r>
            <a:r>
              <a:rPr lang="en-US" altLang="zh-CN" smtClean="0"/>
              <a:t>printf</a:t>
            </a:r>
            <a:r>
              <a:rPr lang="zh-CN" altLang="en-US" smtClean="0"/>
              <a:t>输出函数的调用参数的地址；</a:t>
            </a:r>
            <a:endParaRPr lang="en-US" altLang="zh-CN" smtClean="0"/>
          </a:p>
          <a:p>
            <a:pPr marL="914400" lvl="3" indent="0">
              <a:lnSpc>
                <a:spcPct val="150000"/>
              </a:lnSpc>
              <a:buFont typeface="Symbol" pitchFamily="18" charset="2"/>
              <a:buAutoNum type="arabicPeriod"/>
            </a:pPr>
            <a:r>
              <a:rPr lang="zh-CN" altLang="en-US" smtClean="0"/>
              <a:t>将</a:t>
            </a:r>
            <a:r>
              <a:rPr lang="en-US" altLang="zh-CN" smtClean="0"/>
              <a:t>phase1.o</a:t>
            </a:r>
            <a:r>
              <a:rPr lang="zh-CN" altLang="en-US" smtClean="0"/>
              <a:t>文件数据节中该地址起始的内容修改为期望的输出。</a:t>
            </a:r>
            <a:endParaRPr lang="en-US" altLang="zh-CN" smtClean="0"/>
          </a:p>
          <a:p>
            <a:pPr lvl="1">
              <a:lnSpc>
                <a:spcPct val="150000"/>
              </a:lnSpc>
              <a:buFont typeface="Symbol" pitchFamily="18" charset="2"/>
              <a:buNone/>
            </a:pPr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实验阶段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6D2CE7D-B287-48F8-B617-806338346F7B}" type="slidenum">
              <a:rPr lang="en-US" altLang="zh-CN" sz="1000"/>
              <a:pPr algn="r"/>
              <a:t>7</a:t>
            </a:fld>
            <a:endParaRPr lang="en-US" altLang="zh-CN" sz="10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4403725"/>
          </a:xfrm>
        </p:spPr>
        <p:txBody>
          <a:bodyPr rtlCol="0">
            <a:noAutofit/>
          </a:bodyPr>
          <a:lstStyle/>
          <a:p>
            <a:pPr lvl="1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实验内容：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phase2.o</a:t>
            </a:r>
            <a:r>
              <a:rPr lang="zh-CN" altLang="en-US" dirty="0" smtClean="0"/>
              <a:t>的</a:t>
            </a:r>
            <a:r>
              <a:rPr lang="zh-CN" altLang="en-US" dirty="0"/>
              <a:t>代码节内容，使其与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</a:t>
            </a:r>
            <a:r>
              <a:rPr lang="zh-CN" altLang="en-US" dirty="0" smtClean="0"/>
              <a:t>后</a:t>
            </a:r>
            <a:r>
              <a:rPr lang="zh-CN" altLang="en-US" dirty="0"/>
              <a:t>运行</a:t>
            </a:r>
            <a:r>
              <a:rPr lang="zh-CN" altLang="en-US" dirty="0" smtClean="0"/>
              <a:t>能够输出自己</a:t>
            </a:r>
            <a:r>
              <a:rPr lang="zh-CN" altLang="en-US" dirty="0"/>
              <a:t>的学号：</a:t>
            </a:r>
            <a:endParaRPr lang="en-US" altLang="zh-CN" dirty="0"/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/>
              <a:t>$ </a:t>
            </a: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linkbomb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 phase2.o</a:t>
            </a:r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/>
              <a:t>$ ./</a:t>
            </a:r>
            <a:r>
              <a:rPr lang="en-US" altLang="zh-CN" dirty="0" err="1"/>
              <a:t>linkbomb</a:t>
            </a:r>
            <a:endParaRPr lang="en-US" altLang="zh-CN" dirty="0"/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 smtClean="0"/>
              <a:t>$</a:t>
            </a:r>
            <a:r>
              <a:rPr lang="zh-CN" altLang="en-US" dirty="0" smtClean="0"/>
              <a:t>学</a:t>
            </a:r>
            <a:r>
              <a:rPr lang="zh-CN" altLang="en-US" dirty="0"/>
              <a:t>号 </a:t>
            </a:r>
            <a:endParaRPr lang="en-US" altLang="zh-CN" dirty="0"/>
          </a:p>
          <a:p>
            <a:pPr lvl="1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实验提示：</a:t>
            </a:r>
            <a:endParaRPr lang="en-US" altLang="zh-CN" dirty="0"/>
          </a:p>
          <a:p>
            <a:pPr marL="914400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zh-CN" altLang="en-US" dirty="0" smtClean="0"/>
              <a:t>         修改</a:t>
            </a:r>
            <a:r>
              <a:rPr lang="en-US" altLang="zh-CN" dirty="0" err="1" smtClean="0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中的机器指令（用自己指令替换函数体中的</a:t>
            </a:r>
            <a:r>
              <a:rPr lang="en-US" altLang="zh-CN" dirty="0" err="1"/>
              <a:t>nop</a:t>
            </a:r>
            <a:r>
              <a:rPr lang="zh-CN" altLang="en-US" dirty="0"/>
              <a:t>指令）以获得期望的</a:t>
            </a:r>
            <a:r>
              <a:rPr lang="zh-CN" altLang="en-US" dirty="0" smtClean="0"/>
              <a:t>输出</a:t>
            </a:r>
            <a:endParaRPr lang="en-US" altLang="zh-CN" sz="1000" kern="0" dirty="0">
              <a:solidFill>
                <a:srgbClr val="00B0F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实验阶段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3195C00-AB44-420A-AC4B-C8B10AB1D3F1}" type="slidenum">
              <a:rPr lang="en-US" altLang="zh-CN" sz="1000"/>
              <a:pPr algn="r"/>
              <a:t>8</a:t>
            </a:fld>
            <a:endParaRPr lang="en-US" altLang="zh-CN" sz="10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42350" cy="5051425"/>
          </a:xfrm>
        </p:spPr>
        <p:txBody>
          <a:bodyPr rtlCol="0">
            <a:noAutofit/>
          </a:bodyPr>
          <a:lstStyle/>
          <a:p>
            <a:pPr lvl="1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实验内容：新建一个</a:t>
            </a:r>
            <a:r>
              <a:rPr lang="en-US" altLang="zh-CN" dirty="0" smtClean="0"/>
              <a:t>phase3_patch.o</a:t>
            </a:r>
            <a:r>
              <a:rPr lang="zh-CN" altLang="en-US" dirty="0" smtClean="0"/>
              <a:t>，使其与</a:t>
            </a:r>
            <a:r>
              <a:rPr lang="en-US" altLang="zh-CN" dirty="0" err="1" smtClean="0"/>
              <a:t>main.o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phase3.o</a:t>
            </a:r>
            <a:r>
              <a:rPr lang="zh-CN" altLang="en-US" dirty="0" smtClean="0"/>
              <a:t>链接后，运行输出自己的学号：</a:t>
            </a:r>
            <a:endParaRPr lang="en-US" altLang="zh-CN" dirty="0" smtClean="0"/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linkbomb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phase3.o phase3_patch.o</a:t>
            </a:r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 smtClean="0"/>
              <a:t>$ ./</a:t>
            </a:r>
            <a:r>
              <a:rPr lang="en-US" altLang="zh-CN" dirty="0" err="1" smtClean="0"/>
              <a:t>linkbomb</a:t>
            </a:r>
            <a:endParaRPr lang="en-US" altLang="zh-CN" dirty="0" smtClean="0"/>
          </a:p>
          <a:p>
            <a:pPr marL="915987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/>
              <a:t>$</a:t>
            </a:r>
            <a:r>
              <a:rPr lang="zh-CN" altLang="en-US" dirty="0" smtClean="0"/>
              <a:t>学号 </a:t>
            </a:r>
            <a:endParaRPr lang="en-US" altLang="zh-CN" dirty="0" smtClean="0"/>
          </a:p>
          <a:p>
            <a:pPr lvl="1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实验提示：</a:t>
            </a:r>
            <a:endParaRPr lang="en-US" altLang="zh-CN" dirty="0" smtClean="0"/>
          </a:p>
          <a:p>
            <a:pPr marL="914400" lvl="3" indent="0"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zh-CN" altLang="en-US" dirty="0" smtClean="0"/>
              <a:t>        利用</a:t>
            </a:r>
            <a:r>
              <a:rPr lang="zh-CN" altLang="en-US" dirty="0"/>
              <a:t>符号</a:t>
            </a:r>
            <a:r>
              <a:rPr lang="zh-CN" altLang="en-US" dirty="0" smtClean="0"/>
              <a:t>解析中的强弱</a:t>
            </a:r>
            <a:r>
              <a:rPr lang="zh-CN" altLang="en-US" dirty="0"/>
              <a:t>符号规则。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字符串未初始化，可以利用强弱符号，在</a:t>
            </a:r>
            <a:r>
              <a:rPr lang="en-US" altLang="zh-CN" dirty="0" smtClean="0"/>
              <a:t>phase3_patch.c</a:t>
            </a:r>
            <a:r>
              <a:rPr lang="zh-CN" altLang="en-US" dirty="0" smtClean="0"/>
              <a:t>中定义一个初始化的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字符串。）</a:t>
            </a:r>
            <a:endParaRPr lang="zh-CN" alt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858837"/>
          </a:xfrm>
        </p:spPr>
        <p:txBody>
          <a:bodyPr/>
          <a:lstStyle/>
          <a:p>
            <a:r>
              <a:rPr lang="zh-CN" altLang="en-US" smtClean="0"/>
              <a:t>实验阶段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B189E06-B55B-4CCD-8D5A-46803CFE602D}" type="slidenum">
              <a:rPr lang="en-US" altLang="zh-CN" sz="1000"/>
              <a:pPr algn="r"/>
              <a:t>9</a:t>
            </a:fld>
            <a:endParaRPr lang="en-US" altLang="zh-CN" sz="10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440372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mtClean="0"/>
              <a:t>实验内容：修改</a:t>
            </a:r>
            <a:r>
              <a:rPr lang="en-US" altLang="zh-CN" smtClean="0"/>
              <a:t>phase4.o</a:t>
            </a:r>
            <a:r>
              <a:rPr lang="zh-CN" altLang="en-US" smtClean="0"/>
              <a:t>相应节中的内容，使其与</a:t>
            </a:r>
            <a:r>
              <a:rPr lang="en-US" altLang="zh-CN" smtClean="0"/>
              <a:t>main.o</a:t>
            </a:r>
            <a:r>
              <a:rPr lang="zh-CN" altLang="en-US" smtClean="0"/>
              <a:t>链接后运行能够输出自己的学号：</a:t>
            </a:r>
            <a:endParaRPr lang="en-US" altLang="zh-CN" smtClean="0"/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$ gcc -o linkbomb main.o phase4.o</a:t>
            </a:r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$ ./linkbomb</a:t>
            </a:r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smtClean="0"/>
              <a:t>$</a:t>
            </a:r>
            <a:r>
              <a:rPr lang="zh-CN" altLang="en-US" smtClean="0"/>
              <a:t>学号 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实验提示：</a:t>
            </a:r>
            <a:endParaRPr lang="en-US" altLang="zh-CN" smtClean="0"/>
          </a:p>
          <a:p>
            <a:pPr marL="914400" lvl="3" indent="0">
              <a:lnSpc>
                <a:spcPct val="150000"/>
              </a:lnSpc>
              <a:buFont typeface="Symbol" pitchFamily="18" charset="2"/>
              <a:buNone/>
            </a:pPr>
            <a:r>
              <a:rPr lang="zh-CN" altLang="en-US" smtClean="0"/>
              <a:t>掌握</a:t>
            </a:r>
            <a:r>
              <a:rPr lang="en-US" altLang="zh-CN" smtClean="0"/>
              <a:t>switch</a:t>
            </a:r>
            <a:r>
              <a:rPr lang="zh-CN" altLang="en-US" smtClean="0"/>
              <a:t>语句的机器语言表示及其跳转表的实现。</a:t>
            </a:r>
          </a:p>
          <a:p>
            <a:pPr lvl="1">
              <a:lnSpc>
                <a:spcPct val="150000"/>
              </a:lnSpc>
              <a:buFont typeface="Symbol" pitchFamily="18" charset="2"/>
              <a:buNone/>
            </a:pPr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实验阶段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14031</TotalTime>
  <Words>1244</Words>
  <Application>Microsoft Office PowerPoint</Application>
  <PresentationFormat>全屏显示(4:3)</PresentationFormat>
  <Paragraphs>153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华文细黑</vt:lpstr>
      <vt:lpstr>黑体</vt:lpstr>
      <vt:lpstr>宋体</vt:lpstr>
      <vt:lpstr>微软雅黑</vt:lpstr>
      <vt:lpstr>Candara</vt:lpstr>
      <vt:lpstr>华文新魏</vt:lpstr>
      <vt:lpstr>华文楷体</vt:lpstr>
      <vt:lpstr>Symbol</vt:lpstr>
      <vt:lpstr>Verdana</vt:lpstr>
      <vt:lpstr>Wingdings</vt:lpstr>
      <vt:lpstr>2_nordridesign</vt:lpstr>
      <vt:lpstr>1_nordridesign</vt:lpstr>
      <vt:lpstr>1_波形</vt:lpstr>
      <vt:lpstr>1_nordridesign</vt:lpstr>
      <vt:lpstr>1_nordridesign</vt:lpstr>
      <vt:lpstr>1_nordridesign</vt:lpstr>
      <vt:lpstr>1_波形</vt:lpstr>
      <vt:lpstr>1_波形</vt:lpstr>
      <vt:lpstr>1_波形</vt:lpstr>
      <vt:lpstr>1_波形</vt:lpstr>
      <vt:lpstr>1_波形</vt:lpstr>
      <vt:lpstr>1_波形</vt:lpstr>
      <vt:lpstr>幻灯片 1</vt:lpstr>
      <vt:lpstr>实验介绍</vt:lpstr>
      <vt:lpstr>实验数据与文件</vt:lpstr>
      <vt:lpstr>程序框架</vt:lpstr>
      <vt:lpstr>实验内容</vt:lpstr>
      <vt:lpstr>实验阶段1</vt:lpstr>
      <vt:lpstr>实验阶段2</vt:lpstr>
      <vt:lpstr>实验阶段3</vt:lpstr>
      <vt:lpstr>实验阶段4</vt:lpstr>
      <vt:lpstr>实验阶段5</vt:lpstr>
      <vt:lpstr>phase5.c程序框架</vt:lpstr>
      <vt:lpstr>实验阶段5输出实例</vt:lpstr>
      <vt:lpstr>实验结果提交</vt:lpstr>
      <vt:lpstr>Vi编辑16进制文件</vt:lpstr>
      <vt:lpstr>解题演示（阶段1）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NordriDesign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NordriDesign; wuyan_1103</dc:creator>
  <cp:keywords>ppt幻灯设计/ppt模板设计</cp:keywords>
  <dc:description>nordridesign.com</dc:description>
  <cp:lastModifiedBy>Admin</cp:lastModifiedBy>
  <cp:revision>1007</cp:revision>
  <dcterms:created xsi:type="dcterms:W3CDTF">2009-09-14T03:13:49Z</dcterms:created>
  <dcterms:modified xsi:type="dcterms:W3CDTF">2011-09-18T06:50:29Z</dcterms:modified>
</cp:coreProperties>
</file>