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764" r:id="rId5"/>
  </p:sldMasterIdLst>
  <p:notesMasterIdLst>
    <p:notesMasterId r:id="rId18"/>
  </p:notesMasterIdLst>
  <p:handoutMasterIdLst>
    <p:handoutMasterId r:id="rId19"/>
  </p:handoutMasterIdLst>
  <p:sldIdLst>
    <p:sldId id="2650" r:id="rId6"/>
    <p:sldId id="2729" r:id="rId7"/>
    <p:sldId id="260" r:id="rId8"/>
    <p:sldId id="2730" r:id="rId9"/>
    <p:sldId id="2725" r:id="rId10"/>
    <p:sldId id="2726" r:id="rId11"/>
    <p:sldId id="2721" r:id="rId12"/>
    <p:sldId id="2657" r:id="rId13"/>
    <p:sldId id="2722" r:id="rId14"/>
    <p:sldId id="2728" r:id="rId15"/>
    <p:sldId id="2727" r:id="rId16"/>
    <p:sldId id="2652" r:id="rId17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D0"/>
    <a:srgbClr val="1497D3"/>
    <a:srgbClr val="199BD7"/>
    <a:srgbClr val="0432FF"/>
    <a:srgbClr val="FF978C"/>
    <a:srgbClr val="FF453D"/>
    <a:srgbClr val="06865A"/>
    <a:srgbClr val="FF40FF"/>
    <a:srgbClr val="15865A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2" autoAdjust="0"/>
    <p:restoredTop sz="86122" autoAdjust="0"/>
  </p:normalViewPr>
  <p:slideViewPr>
    <p:cSldViewPr snapToGrid="0" showGuides="1">
      <p:cViewPr varScale="1">
        <p:scale>
          <a:sx n="105" d="100"/>
          <a:sy n="105" d="100"/>
        </p:scale>
        <p:origin x="6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6644077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5/23/23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" y="6644079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8" y="6636895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7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" y="6636895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8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4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solidFill>
          <a:srgbClr val="003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51F02A-39EC-6844-9F0C-07273AF8F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390" y="1905001"/>
            <a:ext cx="5868928" cy="1089529"/>
          </a:xfrm>
          <a:prstGeom prst="rect">
            <a:avLst/>
          </a:prstGeom>
        </p:spPr>
        <p:txBody>
          <a:bodyPr/>
          <a:lstStyle>
            <a:lvl1pPr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603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  <a:prstGeom prst="rect">
            <a:avLst/>
          </a:prstGeo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76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4559-B64D-C24A-87E6-AE748D4A4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9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333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CC879E-632B-B544-8766-EF7C9EC6B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54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0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6C3E4EF-5F92-C348-A6A0-29E71FFAD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14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solidFill>
          <a:srgbClr val="003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51F02A-39EC-6844-9F0C-07273AF8F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390" y="1905001"/>
            <a:ext cx="5868928" cy="1089529"/>
          </a:xfrm>
          <a:prstGeom prst="rect">
            <a:avLst/>
          </a:prstGeom>
        </p:spPr>
        <p:txBody>
          <a:bodyPr/>
          <a:lstStyle>
            <a:lvl1pPr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3190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675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0BCAE-44B7-534D-9439-755BAB605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854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2DC8A7-A019-3345-9D9E-09827E2AE700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ECF44-3E04-5B4F-BE7B-38BF6C6886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23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723CB9-0D84-B549-A7DE-52CF4CA5C6AE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03BD2-1B11-A644-8C13-47D067EF14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BA9CC9-EF31-B547-8D32-7ED2EB2A5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2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AB8C3-EF39-7949-9253-D9F48CD23833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FF744-64D3-C644-910A-6B63F9BCA54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58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8ACEF1-7791-B144-8B71-8BE71956B76B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B1AE8-ECA6-8E4D-B21B-DA02F74F48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C90B289-E7B0-3C43-809C-9F5310696C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276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328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405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7CCB12-6698-4D7C-803A-4FE81BEC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1" y="19351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3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A7B-EEF4-46F2-A128-15A9B29BBC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1" y="177800"/>
            <a:ext cx="1142383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4" y="1291787"/>
            <a:ext cx="11423831" cy="195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235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4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A7B-EEF4-46F2-A128-15A9B29BBC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  <p:sldLayoutId id="2147483786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00" y="1650029"/>
            <a:ext cx="777240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0"/>
            <a:ext cx="3813586" cy="6857999"/>
          </a:xfrm>
          <a:prstGeom prst="rect">
            <a:avLst/>
          </a:prstGeom>
          <a:solidFill>
            <a:srgbClr val="00545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5ABE7-5BA5-844D-BA24-258A060F67A6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11480" y="6473952"/>
            <a:ext cx="1106424" cy="265814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5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0">
          <p15:clr>
            <a:srgbClr val="F26B43"/>
          </p15:clr>
        </p15:guide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192">
          <p15:clr>
            <a:srgbClr val="547EBF"/>
          </p15:clr>
        </p15:guide>
        <p15:guide id="8" pos="7488">
          <p15:clr>
            <a:srgbClr val="9FCC3B"/>
          </p15:clr>
        </p15:guide>
        <p15:guide id="9" orient="horz" pos="192">
          <p15:clr>
            <a:srgbClr val="9FCC3B"/>
          </p15:clr>
        </p15:guide>
        <p15:guide id="10" orient="horz" pos="4128">
          <p15:clr>
            <a:srgbClr val="9FCC3B"/>
          </p15:clr>
        </p15:guide>
        <p15:guide id="11" pos="2592">
          <p15:clr>
            <a:srgbClr val="9FCC3B"/>
          </p15:clr>
        </p15:guide>
        <p15:guide id="12" pos="5040">
          <p15:clr>
            <a:srgbClr val="9FCC3B"/>
          </p15:clr>
        </p15:guide>
        <p15:guide id="13" pos="4374">
          <p15:clr>
            <a:srgbClr val="F26B43"/>
          </p15:clr>
        </p15:guide>
        <p15:guide id="14" pos="3718">
          <p15:clr>
            <a:srgbClr val="F26B43"/>
          </p15:clr>
        </p15:guide>
        <p15:guide id="15" pos="3059">
          <p15:clr>
            <a:srgbClr val="F26B43"/>
          </p15:clr>
        </p15:guide>
        <p15:guide id="16" pos="5696">
          <p15:clr>
            <a:srgbClr val="F26B43"/>
          </p15:clr>
        </p15:guide>
        <p15:guide id="17" pos="6360">
          <p15:clr>
            <a:srgbClr val="F26B43"/>
          </p15:clr>
        </p15:guide>
        <p15:guide id="18" pos="7019">
          <p15:clr>
            <a:srgbClr val="F26B43"/>
          </p15:clr>
        </p15:guide>
        <p15:guide id="19" orient="horz" pos="850">
          <p15:clr>
            <a:srgbClr val="F26B43"/>
          </p15:clr>
        </p15:guide>
        <p15:guide id="20" orient="horz" pos="1502">
          <p15:clr>
            <a:srgbClr val="F26B43"/>
          </p15:clr>
        </p15:guide>
        <p15:guide id="21" orient="horz" pos="2820">
          <p15:clr>
            <a:srgbClr val="F26B43"/>
          </p15:clr>
        </p15:guide>
        <p15:guide id="22" orient="horz" pos="3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51" y="1925675"/>
            <a:ext cx="7795419" cy="97872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High-Throughput Calculations with Thermochemical Library: TC-Python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1" y="3804587"/>
            <a:ext cx="5440514" cy="10661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/>
              <a:t>Sunyong</a:t>
            </a:r>
            <a:r>
              <a:rPr lang="en-US" b="1" dirty="0"/>
              <a:t> Kwon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dirty="0"/>
              <a:t>May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B6D94-4CF0-7664-7D37-F9F648CE48AF}"/>
              </a:ext>
            </a:extLst>
          </p:cNvPr>
          <p:cNvSpPr txBox="1"/>
          <p:nvPr/>
        </p:nvSpPr>
        <p:spPr>
          <a:xfrm>
            <a:off x="301752" y="1101337"/>
            <a:ext cx="561403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DOE Vehicle Technologies Office (VTO)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Powertrain Materials Core Program (PMCP) Consortium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783BC-1D5D-0390-E5A1-00219B0F0367}"/>
              </a:ext>
            </a:extLst>
          </p:cNvPr>
          <p:cNvSpPr txBox="1"/>
          <p:nvPr/>
        </p:nvSpPr>
        <p:spPr>
          <a:xfrm>
            <a:off x="301752" y="4870740"/>
            <a:ext cx="126829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ASM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38ED5-CBBE-8C3A-575E-DC77A5F8AF31}"/>
              </a:ext>
            </a:extLst>
          </p:cNvPr>
          <p:cNvSpPr txBox="1"/>
          <p:nvPr/>
        </p:nvSpPr>
        <p:spPr>
          <a:xfrm>
            <a:off x="13050982" y="4191990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84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800" b="1" dirty="0">
                <a:latin typeface="+mn-lt"/>
              </a:rPr>
              <a:t>Batch equilibrium calculations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02F2A-7B50-D1AF-13BA-3CB21EA4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4" b="20469"/>
          <a:stretch/>
        </p:blipFill>
        <p:spPr>
          <a:xfrm>
            <a:off x="137607" y="1468188"/>
            <a:ext cx="7090747" cy="52989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708296-DAC3-084F-6FD1-E09B8F8CDAB7}"/>
              </a:ext>
            </a:extLst>
          </p:cNvPr>
          <p:cNvSpPr/>
          <p:nvPr/>
        </p:nvSpPr>
        <p:spPr>
          <a:xfrm>
            <a:off x="1484066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31D6-E045-83E8-73A9-C90B47E3023E}"/>
              </a:ext>
            </a:extLst>
          </p:cNvPr>
          <p:cNvSpPr txBox="1"/>
          <p:nvPr/>
        </p:nvSpPr>
        <p:spPr>
          <a:xfrm>
            <a:off x="2131453" y="1043456"/>
            <a:ext cx="37385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Fe-Cr-C phase diagram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C77EAE-22CC-FDEF-BFF2-AFDD992D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7571"/>
              </p:ext>
            </p:extLst>
          </p:nvPr>
        </p:nvGraphicFramePr>
        <p:xfrm>
          <a:off x="6882426" y="1594770"/>
          <a:ext cx="5104716" cy="2522902"/>
        </p:xfrm>
        <a:graphic>
          <a:graphicData uri="http://schemas.openxmlformats.org/drawingml/2006/table">
            <a:tbl>
              <a:tblPr bandCol="1"/>
              <a:tblGrid>
                <a:gridCol w="915592">
                  <a:extLst>
                    <a:ext uri="{9D8B030D-6E8A-4147-A177-3AD203B41FA5}">
                      <a16:colId xmlns:a16="http://schemas.microsoft.com/office/drawing/2014/main" val="1860552951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1117009568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2132006564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3901816201"/>
                    </a:ext>
                  </a:extLst>
                </a:gridCol>
                <a:gridCol w="1033518">
                  <a:extLst>
                    <a:ext uri="{9D8B030D-6E8A-4147-A177-3AD203B41FA5}">
                      <a16:colId xmlns:a16="http://schemas.microsoft.com/office/drawing/2014/main" val="4210707670"/>
                    </a:ext>
                  </a:extLst>
                </a:gridCol>
                <a:gridCol w="867242">
                  <a:extLst>
                    <a:ext uri="{9D8B030D-6E8A-4147-A177-3AD203B41FA5}">
                      <a16:colId xmlns:a16="http://schemas.microsoft.com/office/drawing/2014/main" val="1356371656"/>
                    </a:ext>
                  </a:extLst>
                </a:gridCol>
              </a:tblGrid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42706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1273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98146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1523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6557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1130"/>
                  </a:ext>
                </a:extLst>
              </a:tr>
              <a:tr h="598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78494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20k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166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FF257AC-2D9D-9AEE-41CD-D041DF6E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93" y="4919891"/>
            <a:ext cx="939842" cy="93984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8EB0D03D-798E-EDD3-B759-7879DDC439B5}"/>
              </a:ext>
            </a:extLst>
          </p:cNvPr>
          <p:cNvSpPr/>
          <p:nvPr/>
        </p:nvSpPr>
        <p:spPr>
          <a:xfrm rot="16200000">
            <a:off x="9233024" y="1896800"/>
            <a:ext cx="342104" cy="4901857"/>
          </a:xfrm>
          <a:prstGeom prst="leftBrace">
            <a:avLst>
              <a:gd name="adj1" fmla="val 8333"/>
              <a:gd name="adj2" fmla="val 10693"/>
            </a:avLst>
          </a:prstGeom>
          <a:ln w="285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E9DC55-7174-1A47-3EFB-FF9D55C8B42F}"/>
              </a:ext>
            </a:extLst>
          </p:cNvPr>
          <p:cNvGrpSpPr/>
          <p:nvPr/>
        </p:nvGrpSpPr>
        <p:grpSpPr>
          <a:xfrm>
            <a:off x="8119898" y="4536472"/>
            <a:ext cx="3934495" cy="2241229"/>
            <a:chOff x="7708006" y="2490210"/>
            <a:chExt cx="3625403" cy="224122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4E71A7E-4119-809D-2881-D238410D24EF}"/>
                </a:ext>
              </a:extLst>
            </p:cNvPr>
            <p:cNvSpPr/>
            <p:nvPr/>
          </p:nvSpPr>
          <p:spPr>
            <a:xfrm>
              <a:off x="7708006" y="2490210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multiple NTP conditions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5457969-F48A-F281-58DE-7AD039EEB66B}"/>
                </a:ext>
              </a:extLst>
            </p:cNvPr>
            <p:cNvSpPr/>
            <p:nvPr/>
          </p:nvSpPr>
          <p:spPr>
            <a:xfrm>
              <a:off x="7708006" y="3077242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A1A7A92-F2B0-2C51-6637-41FE07C8CD10}"/>
                </a:ext>
              </a:extLst>
            </p:cNvPr>
            <p:cNvSpPr/>
            <p:nvPr/>
          </p:nvSpPr>
          <p:spPr>
            <a:xfrm>
              <a:off x="7708006" y="3664274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814654-20AD-F174-69C0-B8D215E3C743}"/>
                </a:ext>
              </a:extLst>
            </p:cNvPr>
            <p:cNvSpPr/>
            <p:nvPr/>
          </p:nvSpPr>
          <p:spPr>
            <a:xfrm>
              <a:off x="7708006" y="4251307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33E9CE-8A10-F107-2D6F-C54C2FC23CF7}"/>
              </a:ext>
            </a:extLst>
          </p:cNvPr>
          <p:cNvSpPr txBox="1"/>
          <p:nvPr/>
        </p:nvSpPr>
        <p:spPr>
          <a:xfrm>
            <a:off x="7805812" y="1041998"/>
            <a:ext cx="36038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Multiple NTP conditions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3CACA6-A6ED-BC47-3BB6-A0667F6C89C8}"/>
              </a:ext>
            </a:extLst>
          </p:cNvPr>
          <p:cNvSpPr/>
          <p:nvPr/>
        </p:nvSpPr>
        <p:spPr>
          <a:xfrm>
            <a:off x="2259447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70582-53C5-852D-FC4B-1B1E39D2A101}"/>
              </a:ext>
            </a:extLst>
          </p:cNvPr>
          <p:cNvSpPr/>
          <p:nvPr/>
        </p:nvSpPr>
        <p:spPr>
          <a:xfrm>
            <a:off x="3034828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05CAE3-DBC0-69FB-8BD8-0723AEC7FBFC}"/>
              </a:ext>
            </a:extLst>
          </p:cNvPr>
          <p:cNvSpPr/>
          <p:nvPr/>
        </p:nvSpPr>
        <p:spPr>
          <a:xfrm>
            <a:off x="3810209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CADE37-FE46-092B-0CA2-FD2644F17975}"/>
              </a:ext>
            </a:extLst>
          </p:cNvPr>
          <p:cNvSpPr/>
          <p:nvPr/>
        </p:nvSpPr>
        <p:spPr>
          <a:xfrm>
            <a:off x="4585590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893E38-B98D-236B-47DC-6333DDA89ADC}"/>
              </a:ext>
            </a:extLst>
          </p:cNvPr>
          <p:cNvSpPr/>
          <p:nvPr/>
        </p:nvSpPr>
        <p:spPr>
          <a:xfrm>
            <a:off x="5360971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54C9C-ADB2-D3CC-056F-F74FEE2E2146}"/>
              </a:ext>
            </a:extLst>
          </p:cNvPr>
          <p:cNvSpPr/>
          <p:nvPr/>
        </p:nvSpPr>
        <p:spPr>
          <a:xfrm>
            <a:off x="6136349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8A8A75-799D-770C-9E51-EBD286CC50BF}"/>
              </a:ext>
            </a:extLst>
          </p:cNvPr>
          <p:cNvSpPr/>
          <p:nvPr/>
        </p:nvSpPr>
        <p:spPr>
          <a:xfrm>
            <a:off x="1484066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909C68-4D60-B2BF-434A-D925983F92D9}"/>
              </a:ext>
            </a:extLst>
          </p:cNvPr>
          <p:cNvSpPr/>
          <p:nvPr/>
        </p:nvSpPr>
        <p:spPr>
          <a:xfrm>
            <a:off x="2259447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1D03A9-8D53-3CFA-D99C-5D6895BB5FAD}"/>
              </a:ext>
            </a:extLst>
          </p:cNvPr>
          <p:cNvSpPr/>
          <p:nvPr/>
        </p:nvSpPr>
        <p:spPr>
          <a:xfrm>
            <a:off x="3034828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F37467-2161-3962-87EA-4A29DC71B6E8}"/>
              </a:ext>
            </a:extLst>
          </p:cNvPr>
          <p:cNvSpPr/>
          <p:nvPr/>
        </p:nvSpPr>
        <p:spPr>
          <a:xfrm>
            <a:off x="3810209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FE3157-DC2F-B0DE-5CF6-EAE3A2716385}"/>
              </a:ext>
            </a:extLst>
          </p:cNvPr>
          <p:cNvSpPr/>
          <p:nvPr/>
        </p:nvSpPr>
        <p:spPr>
          <a:xfrm>
            <a:off x="4585590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7EFA8-BBA1-ADC5-F7D7-D131E548390C}"/>
              </a:ext>
            </a:extLst>
          </p:cNvPr>
          <p:cNvSpPr/>
          <p:nvPr/>
        </p:nvSpPr>
        <p:spPr>
          <a:xfrm>
            <a:off x="5360971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CD90D-0D2A-1C29-C760-D0720F877DD0}"/>
              </a:ext>
            </a:extLst>
          </p:cNvPr>
          <p:cNvSpPr/>
          <p:nvPr/>
        </p:nvSpPr>
        <p:spPr>
          <a:xfrm>
            <a:off x="6136349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50CB7D-BFB7-943E-BD17-67DA57DE3539}"/>
              </a:ext>
            </a:extLst>
          </p:cNvPr>
          <p:cNvSpPr/>
          <p:nvPr/>
        </p:nvSpPr>
        <p:spPr>
          <a:xfrm>
            <a:off x="1484066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F05EBA-0B50-DE7E-C5E2-65071B9356F9}"/>
              </a:ext>
            </a:extLst>
          </p:cNvPr>
          <p:cNvSpPr/>
          <p:nvPr/>
        </p:nvSpPr>
        <p:spPr>
          <a:xfrm>
            <a:off x="2259447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E189CC-9A26-A933-4149-CCA6FFBB9ED4}"/>
              </a:ext>
            </a:extLst>
          </p:cNvPr>
          <p:cNvSpPr/>
          <p:nvPr/>
        </p:nvSpPr>
        <p:spPr>
          <a:xfrm>
            <a:off x="3034828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A9983C-8F52-A795-AA26-8E76AA54EEA3}"/>
              </a:ext>
            </a:extLst>
          </p:cNvPr>
          <p:cNvSpPr/>
          <p:nvPr/>
        </p:nvSpPr>
        <p:spPr>
          <a:xfrm>
            <a:off x="3810209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1E5C00-53F1-F20A-2B63-55003C227B0D}"/>
              </a:ext>
            </a:extLst>
          </p:cNvPr>
          <p:cNvSpPr/>
          <p:nvPr/>
        </p:nvSpPr>
        <p:spPr>
          <a:xfrm>
            <a:off x="4585590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BE33-A527-50D2-6249-F084C4DD1AF1}"/>
              </a:ext>
            </a:extLst>
          </p:cNvPr>
          <p:cNvSpPr/>
          <p:nvPr/>
        </p:nvSpPr>
        <p:spPr>
          <a:xfrm>
            <a:off x="5360971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845645-9D76-C1EE-F7BC-CD0A536E33BA}"/>
              </a:ext>
            </a:extLst>
          </p:cNvPr>
          <p:cNvSpPr/>
          <p:nvPr/>
        </p:nvSpPr>
        <p:spPr>
          <a:xfrm>
            <a:off x="6136349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C847E-C2F1-7837-5A63-D35E0D56A69D}"/>
              </a:ext>
            </a:extLst>
          </p:cNvPr>
          <p:cNvSpPr/>
          <p:nvPr/>
        </p:nvSpPr>
        <p:spPr>
          <a:xfrm>
            <a:off x="1484066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E39451-B3F3-3BC0-702F-0DED9634DBF9}"/>
              </a:ext>
            </a:extLst>
          </p:cNvPr>
          <p:cNvSpPr/>
          <p:nvPr/>
        </p:nvSpPr>
        <p:spPr>
          <a:xfrm>
            <a:off x="2259447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B1D405-2B0F-3BC2-ABBA-3BD6EA282ED7}"/>
              </a:ext>
            </a:extLst>
          </p:cNvPr>
          <p:cNvSpPr/>
          <p:nvPr/>
        </p:nvSpPr>
        <p:spPr>
          <a:xfrm>
            <a:off x="3034828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7CECF7-37D8-510A-D377-29CEBCB8F917}"/>
              </a:ext>
            </a:extLst>
          </p:cNvPr>
          <p:cNvSpPr/>
          <p:nvPr/>
        </p:nvSpPr>
        <p:spPr>
          <a:xfrm>
            <a:off x="3810209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A94430-D253-6A6F-ABC1-178ED3CE9565}"/>
              </a:ext>
            </a:extLst>
          </p:cNvPr>
          <p:cNvSpPr/>
          <p:nvPr/>
        </p:nvSpPr>
        <p:spPr>
          <a:xfrm>
            <a:off x="4585590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A5F3A9-482C-D0E1-FF4C-9E088FBA2E91}"/>
              </a:ext>
            </a:extLst>
          </p:cNvPr>
          <p:cNvSpPr/>
          <p:nvPr/>
        </p:nvSpPr>
        <p:spPr>
          <a:xfrm>
            <a:off x="5360971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B0B39F-C21A-3500-E6D9-CCADEF74F7D8}"/>
              </a:ext>
            </a:extLst>
          </p:cNvPr>
          <p:cNvSpPr/>
          <p:nvPr/>
        </p:nvSpPr>
        <p:spPr>
          <a:xfrm>
            <a:off x="6136349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Batch equilibrium calculations with multiple 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BF97-5F97-F5F5-C4F1-6E5B15DC7D08}"/>
              </a:ext>
            </a:extLst>
          </p:cNvPr>
          <p:cNvSpPr txBox="1"/>
          <p:nvPr/>
        </p:nvSpPr>
        <p:spPr>
          <a:xfrm>
            <a:off x="1154347" y="1632984"/>
            <a:ext cx="36038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Multiple NTP conditions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FEA23-475C-C95F-7810-34CECC0E2434}"/>
              </a:ext>
            </a:extLst>
          </p:cNvPr>
          <p:cNvGrpSpPr/>
          <p:nvPr/>
        </p:nvGrpSpPr>
        <p:grpSpPr>
          <a:xfrm>
            <a:off x="8096657" y="2694368"/>
            <a:ext cx="3934495" cy="3016289"/>
            <a:chOff x="7708006" y="2191659"/>
            <a:chExt cx="3625403" cy="301628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46E5D7-1E7A-F323-3191-C7FEEFE09492}"/>
                </a:ext>
              </a:extLst>
            </p:cNvPr>
            <p:cNvSpPr/>
            <p:nvPr/>
          </p:nvSpPr>
          <p:spPr>
            <a:xfrm>
              <a:off x="7708006" y="2191659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multiple NTP conditions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DF74B2A-8F08-EEF4-A356-0164C696B6D9}"/>
                </a:ext>
              </a:extLst>
            </p:cNvPr>
            <p:cNvSpPr/>
            <p:nvPr/>
          </p:nvSpPr>
          <p:spPr>
            <a:xfrm>
              <a:off x="7708006" y="3037045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2EB2F99-3C61-9179-8163-DC9844DFE2FC}"/>
                </a:ext>
              </a:extLst>
            </p:cNvPr>
            <p:cNvSpPr/>
            <p:nvPr/>
          </p:nvSpPr>
          <p:spPr>
            <a:xfrm>
              <a:off x="7708006" y="3882431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2DC9128-AB4B-1580-5AE2-053430750C32}"/>
                </a:ext>
              </a:extLst>
            </p:cNvPr>
            <p:cNvSpPr/>
            <p:nvPr/>
          </p:nvSpPr>
          <p:spPr>
            <a:xfrm>
              <a:off x="7708006" y="4727816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12697F2-1B9D-A299-323C-00451220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61557"/>
              </p:ext>
            </p:extLst>
          </p:nvPr>
        </p:nvGraphicFramePr>
        <p:xfrm>
          <a:off x="397365" y="2267124"/>
          <a:ext cx="5104716" cy="3789874"/>
        </p:xfrm>
        <a:graphic>
          <a:graphicData uri="http://schemas.openxmlformats.org/drawingml/2006/table">
            <a:tbl>
              <a:tblPr bandCol="1"/>
              <a:tblGrid>
                <a:gridCol w="915592">
                  <a:extLst>
                    <a:ext uri="{9D8B030D-6E8A-4147-A177-3AD203B41FA5}">
                      <a16:colId xmlns:a16="http://schemas.microsoft.com/office/drawing/2014/main" val="1860552951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1117009568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2132006564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3901816201"/>
                    </a:ext>
                  </a:extLst>
                </a:gridCol>
                <a:gridCol w="1033518">
                  <a:extLst>
                    <a:ext uri="{9D8B030D-6E8A-4147-A177-3AD203B41FA5}">
                      <a16:colId xmlns:a16="http://schemas.microsoft.com/office/drawing/2014/main" val="4210707670"/>
                    </a:ext>
                  </a:extLst>
                </a:gridCol>
                <a:gridCol w="867242">
                  <a:extLst>
                    <a:ext uri="{9D8B030D-6E8A-4147-A177-3AD203B41FA5}">
                      <a16:colId xmlns:a16="http://schemas.microsoft.com/office/drawing/2014/main" val="1356371656"/>
                    </a:ext>
                  </a:extLst>
                </a:gridCol>
              </a:tblGrid>
              <a:tr h="4469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42706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1273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98146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1523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6557"/>
                  </a:ext>
                </a:extLst>
              </a:tr>
              <a:tr h="513363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1130"/>
                  </a:ext>
                </a:extLst>
              </a:tr>
              <a:tr h="1301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78494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20k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16600"/>
                  </a:ext>
                </a:extLst>
              </a:tr>
            </a:tbl>
          </a:graphicData>
        </a:graphic>
      </p:graphicFrame>
      <p:sp>
        <p:nvSpPr>
          <p:cNvPr id="33" name="Right Brace 32">
            <a:extLst>
              <a:ext uri="{FF2B5EF4-FFF2-40B4-BE49-F238E27FC236}">
                <a16:creationId xmlns:a16="http://schemas.microsoft.com/office/drawing/2014/main" id="{6E8B546E-A587-9FC6-60D3-AD4F4E4563EE}"/>
              </a:ext>
            </a:extLst>
          </p:cNvPr>
          <p:cNvSpPr/>
          <p:nvPr/>
        </p:nvSpPr>
        <p:spPr>
          <a:xfrm>
            <a:off x="5614715" y="2872073"/>
            <a:ext cx="193179" cy="695853"/>
          </a:xfrm>
          <a:prstGeom prst="rightBrace">
            <a:avLst/>
          </a:prstGeom>
          <a:ln w="28575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C387CC9-91E1-EBC3-0E56-78EA01A08A22}"/>
              </a:ext>
            </a:extLst>
          </p:cNvPr>
          <p:cNvSpPr/>
          <p:nvPr/>
        </p:nvSpPr>
        <p:spPr>
          <a:xfrm>
            <a:off x="5614715" y="5122665"/>
            <a:ext cx="193179" cy="695853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2B2F7FE-2F3E-833A-6110-8141D7ECA9DC}"/>
              </a:ext>
            </a:extLst>
          </p:cNvPr>
          <p:cNvSpPr/>
          <p:nvPr/>
        </p:nvSpPr>
        <p:spPr>
          <a:xfrm>
            <a:off x="5617243" y="3718572"/>
            <a:ext cx="193179" cy="695853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829FCDF-7FC5-31AB-5C93-9B34066D8118}"/>
              </a:ext>
            </a:extLst>
          </p:cNvPr>
          <p:cNvSpPr/>
          <p:nvPr/>
        </p:nvSpPr>
        <p:spPr>
          <a:xfrm>
            <a:off x="7632961" y="2872073"/>
            <a:ext cx="342104" cy="2755841"/>
          </a:xfrm>
          <a:prstGeom prst="leftBrace">
            <a:avLst>
              <a:gd name="adj1" fmla="val 8333"/>
              <a:gd name="adj2" fmla="val 12080"/>
            </a:avLst>
          </a:prstGeom>
          <a:ln w="28575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A70E9D-B0FB-7DBA-20F7-6E372D610E5C}"/>
              </a:ext>
            </a:extLst>
          </p:cNvPr>
          <p:cNvSpPr txBox="1"/>
          <p:nvPr/>
        </p:nvSpPr>
        <p:spPr>
          <a:xfrm rot="16200000">
            <a:off x="6408928" y="4677789"/>
            <a:ext cx="535724" cy="458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⋯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DA1561-614B-4898-43A2-ECE9D8F9914F}"/>
              </a:ext>
            </a:extLst>
          </p:cNvPr>
          <p:cNvSpPr txBox="1"/>
          <p:nvPr/>
        </p:nvSpPr>
        <p:spPr>
          <a:xfrm>
            <a:off x="5519519" y="1632984"/>
            <a:ext cx="25651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 processors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273D4-8F79-BC79-963D-355C04566830}"/>
              </a:ext>
            </a:extLst>
          </p:cNvPr>
          <p:cNvSpPr txBox="1"/>
          <p:nvPr/>
        </p:nvSpPr>
        <p:spPr>
          <a:xfrm>
            <a:off x="8781341" y="1632984"/>
            <a:ext cx="24737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Each processor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3000F19-856F-6857-0546-B75E591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2640109"/>
            <a:ext cx="939842" cy="9398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6C6C8B-0C81-325B-EC02-884EBCDC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3647098"/>
            <a:ext cx="939842" cy="9398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D750568-C69D-A183-8CF4-3DACF88A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5189812"/>
            <a:ext cx="939842" cy="939842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26B682-A03A-82DC-A16D-B4ABEB6E5D26}"/>
              </a:ext>
            </a:extLst>
          </p:cNvPr>
          <p:cNvSpPr/>
          <p:nvPr/>
        </p:nvSpPr>
        <p:spPr>
          <a:xfrm>
            <a:off x="397365" y="2721429"/>
            <a:ext cx="5120761" cy="997143"/>
          </a:xfrm>
          <a:prstGeom prst="roundRect">
            <a:avLst/>
          </a:prstGeom>
          <a:noFill/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9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E79E97-2A85-5BD7-E2E1-09EE173FFD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4EA-714A-9099-30E5-550942C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D225D64-35F3-F78E-4003-F8FCC7CE56BB}"/>
              </a:ext>
            </a:extLst>
          </p:cNvPr>
          <p:cNvSpPr txBox="1">
            <a:spLocks/>
          </p:cNvSpPr>
          <p:nvPr/>
        </p:nvSpPr>
        <p:spPr bwMode="auto">
          <a:xfrm>
            <a:off x="429768" y="2542032"/>
            <a:ext cx="11425236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marL="514350" indent="-514350">
              <a:buAutoNum type="arabicPeriod"/>
            </a:pPr>
            <a:r>
              <a:rPr lang="en-US" b="1" dirty="0">
                <a:latin typeface="+mn-lt"/>
              </a:rPr>
              <a:t>Introduction on computational thermodynamics (CALPHAD)</a:t>
            </a:r>
          </a:p>
          <a:p>
            <a:pPr marL="514350" indent="-514350">
              <a:buAutoNum type="arabicPeriod"/>
            </a:pP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2. Application of high-throughput CALPHAD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3. TC-Python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43866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688487" y="1923159"/>
            <a:ext cx="363931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Introduction to CALPHAD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Computational thermodynamics (CALPHAD) provide equilibrium information when NTP are given.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E6A7-EC40-4EC8-4359-3529EB4AF0A2}"/>
              </a:ext>
            </a:extLst>
          </p:cNvPr>
          <p:cNvSpPr txBox="1"/>
          <p:nvPr/>
        </p:nvSpPr>
        <p:spPr>
          <a:xfrm>
            <a:off x="7387549" y="1439991"/>
            <a:ext cx="36503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Final state (equilibrium)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48ED50-1CE8-FB01-53D1-8D6461120681}"/>
              </a:ext>
            </a:extLst>
          </p:cNvPr>
          <p:cNvSpPr/>
          <p:nvPr/>
        </p:nvSpPr>
        <p:spPr>
          <a:xfrm>
            <a:off x="589158" y="1938693"/>
            <a:ext cx="4674431" cy="427419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90997-AEA1-A5DD-14D9-AF34537C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31345"/>
              </p:ext>
            </p:extLst>
          </p:nvPr>
        </p:nvGraphicFramePr>
        <p:xfrm>
          <a:off x="940109" y="2162763"/>
          <a:ext cx="3920069" cy="869901"/>
        </p:xfrm>
        <a:graphic>
          <a:graphicData uri="http://schemas.openxmlformats.org/drawingml/2006/table">
            <a:tbl>
              <a:tblPr/>
              <a:tblGrid>
                <a:gridCol w="924526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734187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667922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  <a:gridCol w="667922">
                  <a:extLst>
                    <a:ext uri="{9D8B030D-6E8A-4147-A177-3AD203B41FA5}">
                      <a16:colId xmlns:a16="http://schemas.microsoft.com/office/drawing/2014/main" val="1996188036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</a:p>
                  </a:txBody>
                  <a:tcPr marL="6936" marR="6936" marT="69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20. 1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B8FEB-F2F3-03D4-A73C-EDCCDE46CEE4}"/>
              </a:ext>
            </a:extLst>
          </p:cNvPr>
          <p:cNvSpPr txBox="1"/>
          <p:nvPr/>
        </p:nvSpPr>
        <p:spPr>
          <a:xfrm>
            <a:off x="2035746" y="1493115"/>
            <a:ext cx="1781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Initial state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CCDB43-D11D-BA7B-0895-3344D06E6B8E}"/>
              </a:ext>
            </a:extLst>
          </p:cNvPr>
          <p:cNvSpPr/>
          <p:nvPr/>
        </p:nvSpPr>
        <p:spPr>
          <a:xfrm>
            <a:off x="6928413" y="1938693"/>
            <a:ext cx="4674431" cy="4274192"/>
          </a:xfrm>
          <a:prstGeom prst="roundRect">
            <a:avLst/>
          </a:prstGeom>
          <a:gradFill flip="none" rotWithShape="1">
            <a:gsLst>
              <a:gs pos="6000">
                <a:srgbClr val="FFC000"/>
              </a:gs>
              <a:gs pos="52000">
                <a:srgbClr val="5A1F18"/>
              </a:gs>
              <a:gs pos="32000">
                <a:schemeClr val="accent4">
                  <a:lumMod val="75000"/>
                </a:schemeClr>
              </a:gs>
              <a:gs pos="67000">
                <a:schemeClr val="tx1"/>
              </a:gs>
              <a:gs pos="9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6B98EB4-6C70-061E-AB68-0EAFC2400467}"/>
              </a:ext>
            </a:extLst>
          </p:cNvPr>
          <p:cNvSpPr/>
          <p:nvPr/>
        </p:nvSpPr>
        <p:spPr>
          <a:xfrm>
            <a:off x="5489882" y="3742030"/>
            <a:ext cx="1158705" cy="57393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83B1EBB9-8750-1FAA-7616-B1C9F18B8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5528" y="385876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FFD595-3A69-01AD-4F47-8E43CB0DE49C}"/>
              </a:ext>
            </a:extLst>
          </p:cNvPr>
          <p:cNvSpPr txBox="1"/>
          <p:nvPr/>
        </p:nvSpPr>
        <p:spPr>
          <a:xfrm>
            <a:off x="8427898" y="3147067"/>
            <a:ext cx="181492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T = 1200 °C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P = 1bar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0076C9-0920-6B04-1C93-D26176B73E62}"/>
              </a:ext>
            </a:extLst>
          </p:cNvPr>
          <p:cNvSpPr/>
          <p:nvPr/>
        </p:nvSpPr>
        <p:spPr>
          <a:xfrm>
            <a:off x="747595" y="3735782"/>
            <a:ext cx="2791895" cy="2074772"/>
          </a:xfrm>
          <a:prstGeom prst="ellipse">
            <a:avLst/>
          </a:prstGeom>
          <a:solidFill>
            <a:schemeClr val="bg2">
              <a:lumMod val="6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2E628C-FFDC-517B-40A2-9DFD40FC1DCB}"/>
              </a:ext>
            </a:extLst>
          </p:cNvPr>
          <p:cNvSpPr/>
          <p:nvPr/>
        </p:nvSpPr>
        <p:spPr>
          <a:xfrm>
            <a:off x="2900144" y="4622198"/>
            <a:ext cx="1711893" cy="1272178"/>
          </a:xfrm>
          <a:prstGeom prst="ellipse">
            <a:avLst/>
          </a:prstGeom>
          <a:solidFill>
            <a:srgbClr val="92D050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632F94-794B-357B-8FB6-8347EA70E39B}"/>
              </a:ext>
            </a:extLst>
          </p:cNvPr>
          <p:cNvSpPr/>
          <p:nvPr/>
        </p:nvSpPr>
        <p:spPr>
          <a:xfrm>
            <a:off x="2784923" y="3511450"/>
            <a:ext cx="1499485" cy="1114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CD2E1A-2381-51AA-656A-ABFC03B82B28}"/>
              </a:ext>
            </a:extLst>
          </p:cNvPr>
          <p:cNvSpPr/>
          <p:nvPr/>
        </p:nvSpPr>
        <p:spPr>
          <a:xfrm>
            <a:off x="1549800" y="3276846"/>
            <a:ext cx="1235123" cy="91787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BF3BF-C00B-C352-2F76-663AED92A4CD}"/>
              </a:ext>
            </a:extLst>
          </p:cNvPr>
          <p:cNvSpPr txBox="1"/>
          <p:nvPr/>
        </p:nvSpPr>
        <p:spPr>
          <a:xfrm>
            <a:off x="1762024" y="4505402"/>
            <a:ext cx="64953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Fe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43890-37EC-E4B6-831A-7DF0EE1280C3}"/>
              </a:ext>
            </a:extLst>
          </p:cNvPr>
          <p:cNvSpPr txBox="1"/>
          <p:nvPr/>
        </p:nvSpPr>
        <p:spPr>
          <a:xfrm>
            <a:off x="3366915" y="4921264"/>
            <a:ext cx="64152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Cr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5994F-4068-BBD4-AF6A-F078F3F44F11}"/>
              </a:ext>
            </a:extLst>
          </p:cNvPr>
          <p:cNvSpPr txBox="1"/>
          <p:nvPr/>
        </p:nvSpPr>
        <p:spPr>
          <a:xfrm>
            <a:off x="3110284" y="3798237"/>
            <a:ext cx="811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Mn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428653-706F-68A4-9E8C-B975BB5A7B4C}"/>
              </a:ext>
            </a:extLst>
          </p:cNvPr>
          <p:cNvSpPr txBox="1"/>
          <p:nvPr/>
        </p:nvSpPr>
        <p:spPr>
          <a:xfrm>
            <a:off x="1801470" y="3419470"/>
            <a:ext cx="83067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2D86C3-4D92-0650-2B00-B2D203C6EB00}"/>
                  </a:ext>
                </a:extLst>
              </p:cNvPr>
              <p:cNvSpPr txBox="1"/>
              <p:nvPr/>
            </p:nvSpPr>
            <p:spPr>
              <a:xfrm>
                <a:off x="5410573" y="4389168"/>
                <a:ext cx="135402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3200" b="0" dirty="0">
                  <a:latin typeface="+mn-lt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2D86C3-4D92-0650-2B00-B2D203C6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73" y="4389168"/>
                <a:ext cx="1354025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8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iangle 33">
            <a:extLst>
              <a:ext uri="{FF2B5EF4-FFF2-40B4-BE49-F238E27FC236}">
                <a16:creationId xmlns:a16="http://schemas.microsoft.com/office/drawing/2014/main" id="{81224648-7EF4-5293-8871-38A4554EA18A}"/>
              </a:ext>
            </a:extLst>
          </p:cNvPr>
          <p:cNvSpPr/>
          <p:nvPr/>
        </p:nvSpPr>
        <p:spPr>
          <a:xfrm rot="10800000">
            <a:off x="7454129" y="2435439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24AA46EF-2FDB-C5BA-8038-5ADB9C36DEB1}"/>
              </a:ext>
            </a:extLst>
          </p:cNvPr>
          <p:cNvSpPr/>
          <p:nvPr/>
        </p:nvSpPr>
        <p:spPr>
          <a:xfrm rot="10800000">
            <a:off x="1645723" y="2435439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710A263A-6D52-2EFF-EAFC-85C46DBBDA95}"/>
              </a:ext>
            </a:extLst>
          </p:cNvPr>
          <p:cNvSpPr/>
          <p:nvPr/>
        </p:nvSpPr>
        <p:spPr>
          <a:xfrm>
            <a:off x="9670904" y="5593102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D3E4899C-A531-92E3-6A2A-274196D82CA9}"/>
              </a:ext>
            </a:extLst>
          </p:cNvPr>
          <p:cNvSpPr/>
          <p:nvPr/>
        </p:nvSpPr>
        <p:spPr>
          <a:xfrm>
            <a:off x="3862498" y="5593102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688487" y="1923159"/>
            <a:ext cx="363931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Introduction to CALPHAD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Computational thermodynamics (CALPHAD) provide equilibrium information when NTP are given.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E6A7-EC40-4EC8-4359-3529EB4AF0A2}"/>
              </a:ext>
            </a:extLst>
          </p:cNvPr>
          <p:cNvSpPr txBox="1"/>
          <p:nvPr/>
        </p:nvSpPr>
        <p:spPr>
          <a:xfrm>
            <a:off x="7908055" y="1280749"/>
            <a:ext cx="24577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In computation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A95260-5C1E-8C34-6BE9-084D3DB6F6D5}"/>
              </a:ext>
            </a:extLst>
          </p:cNvPr>
          <p:cNvGrpSpPr/>
          <p:nvPr/>
        </p:nvGrpSpPr>
        <p:grpSpPr>
          <a:xfrm>
            <a:off x="7074580" y="2559425"/>
            <a:ext cx="3886200" cy="3291251"/>
            <a:chOff x="7222687" y="2286000"/>
            <a:chExt cx="3886200" cy="32912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399C7B8-E22A-494A-CCD6-81AE16A64CCD}"/>
                </a:ext>
              </a:extLst>
            </p:cNvPr>
            <p:cNvSpPr/>
            <p:nvPr/>
          </p:nvSpPr>
          <p:spPr>
            <a:xfrm>
              <a:off x="7222687" y="2286000"/>
              <a:ext cx="3886200" cy="3291251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6BFD16-84D7-9E81-F285-867BD5B9838B}"/>
                </a:ext>
              </a:extLst>
            </p:cNvPr>
            <p:cNvGrpSpPr/>
            <p:nvPr/>
          </p:nvGrpSpPr>
          <p:grpSpPr>
            <a:xfrm>
              <a:off x="7848095" y="3137388"/>
              <a:ext cx="2873859" cy="2286000"/>
              <a:chOff x="8003747" y="2795814"/>
              <a:chExt cx="2873859" cy="2286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6A7D9E2-7C19-3CE1-C6FB-19C371E5EF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060" b="2439"/>
              <a:stretch/>
            </p:blipFill>
            <p:spPr>
              <a:xfrm>
                <a:off x="8003747" y="2795814"/>
                <a:ext cx="2873859" cy="2286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CF3C2B-5A08-F188-2558-029B9EA2B9B8}"/>
                  </a:ext>
                </a:extLst>
              </p:cNvPr>
              <p:cNvSpPr/>
              <p:nvPr/>
            </p:nvSpPr>
            <p:spPr>
              <a:xfrm>
                <a:off x="8153400" y="4646208"/>
                <a:ext cx="849086" cy="422728"/>
              </a:xfrm>
              <a:prstGeom prst="rect">
                <a:avLst/>
              </a:prstGeom>
              <a:solidFill>
                <a:srgbClr val="0E90D0"/>
              </a:solidFill>
              <a:ln w="1905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853652-11C0-1C3E-40D9-AF561D1453DA}"/>
                  </a:ext>
                </a:extLst>
              </p:cNvPr>
              <p:cNvSpPr/>
              <p:nvPr/>
            </p:nvSpPr>
            <p:spPr>
              <a:xfrm rot="5400000">
                <a:off x="7967955" y="2936124"/>
                <a:ext cx="702547" cy="422728"/>
              </a:xfrm>
              <a:prstGeom prst="rect">
                <a:avLst/>
              </a:prstGeom>
              <a:solidFill>
                <a:srgbClr val="0E90D0"/>
              </a:solidFill>
              <a:ln w="1905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6FD95-F8CE-59AA-3E7C-C94F6AE15657}"/>
                </a:ext>
              </a:extLst>
            </p:cNvPr>
            <p:cNvSpPr txBox="1"/>
            <p:nvPr/>
          </p:nvSpPr>
          <p:spPr>
            <a:xfrm>
              <a:off x="7569652" y="2462000"/>
              <a:ext cx="343074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Gibbs energy database</a:t>
              </a:r>
            </a:p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Select phases (default: all)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548803-3D79-E485-1458-0B5B69B2D9C6}"/>
              </a:ext>
            </a:extLst>
          </p:cNvPr>
          <p:cNvGrpSpPr/>
          <p:nvPr/>
        </p:nvGrpSpPr>
        <p:grpSpPr>
          <a:xfrm>
            <a:off x="1427648" y="2559425"/>
            <a:ext cx="3886200" cy="3291251"/>
            <a:chOff x="556836" y="2286000"/>
            <a:chExt cx="3886200" cy="329125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348ED50-1CE8-FB01-53D1-8D6461120681}"/>
                </a:ext>
              </a:extLst>
            </p:cNvPr>
            <p:cNvSpPr/>
            <p:nvPr/>
          </p:nvSpPr>
          <p:spPr>
            <a:xfrm>
              <a:off x="556836" y="2286000"/>
              <a:ext cx="3886200" cy="3291251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2AAC33-1D71-BE85-C6CB-C0EF86E1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582" y="3137388"/>
              <a:ext cx="3051928" cy="2286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8A6426-E189-4BD9-A8DB-3A8C16E9B201}"/>
                </a:ext>
              </a:extLst>
            </p:cNvPr>
            <p:cNvSpPr txBox="1"/>
            <p:nvPr/>
          </p:nvSpPr>
          <p:spPr>
            <a:xfrm>
              <a:off x="1004582" y="2462000"/>
              <a:ext cx="266611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Prepare equipment</a:t>
              </a:r>
            </a:p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Calibration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7364C42-6551-BE1D-3BB3-F9F5ACD0B80F}"/>
              </a:ext>
            </a:extLst>
          </p:cNvPr>
          <p:cNvSpPr txBox="1"/>
          <p:nvPr/>
        </p:nvSpPr>
        <p:spPr>
          <a:xfrm>
            <a:off x="2287387" y="6113448"/>
            <a:ext cx="315022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Output: Equilibrium 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10843D-5073-03BE-172A-E76C54ADC6BE}"/>
              </a:ext>
            </a:extLst>
          </p:cNvPr>
          <p:cNvSpPr txBox="1"/>
          <p:nvPr/>
        </p:nvSpPr>
        <p:spPr>
          <a:xfrm>
            <a:off x="8226834" y="6113448"/>
            <a:ext cx="315022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Output: Equilibrium phases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76D43A-DD10-1858-C3FB-3AB4FDFEB9C6}"/>
              </a:ext>
            </a:extLst>
          </p:cNvPr>
          <p:cNvSpPr txBox="1"/>
          <p:nvPr/>
        </p:nvSpPr>
        <p:spPr>
          <a:xfrm>
            <a:off x="6810424" y="1938693"/>
            <a:ext cx="48894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Input: Composition, Temperature, Pressure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90997-AEA1-A5DD-14D9-AF34537C0680}"/>
              </a:ext>
            </a:extLst>
          </p:cNvPr>
          <p:cNvGraphicFramePr>
            <a:graphicFrameLocks noGrp="1"/>
          </p:cNvGraphicFramePr>
          <p:nvPr/>
        </p:nvGraphicFramePr>
        <p:xfrm>
          <a:off x="492096" y="1427650"/>
          <a:ext cx="3231945" cy="626061"/>
        </p:xfrm>
        <a:graphic>
          <a:graphicData uri="http://schemas.openxmlformats.org/drawingml/2006/table">
            <a:tbl>
              <a:tblPr/>
              <a:tblGrid>
                <a:gridCol w="582451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996188036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185378456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Alloy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4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4EA-714A-9099-30E5-550942C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978729"/>
          </a:xfrm>
        </p:spPr>
        <p:txBody>
          <a:bodyPr/>
          <a:lstStyle/>
          <a:p>
            <a:r>
              <a:rPr lang="en-US" b="1" dirty="0"/>
              <a:t>Challenges in alloy design reside in high dimensionality and multiple mechanisms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C9D2-F159-DA64-C50A-32D8B1A9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96" y="2225802"/>
            <a:ext cx="5486400" cy="821190"/>
          </a:xfrm>
        </p:spPr>
        <p:txBody>
          <a:bodyPr anchor="ctr"/>
          <a:lstStyle/>
          <a:p>
            <a:r>
              <a:rPr lang="en-US" b="1" dirty="0"/>
              <a:t>High dimensional composition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5DA9A-3A9E-AFDB-A39C-F4FE68C4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696" y="2861935"/>
            <a:ext cx="5486400" cy="3813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58FA-2986-BFA8-AE1E-1D76A5F7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4682" y="2225802"/>
            <a:ext cx="5486400" cy="821190"/>
          </a:xfrm>
        </p:spPr>
        <p:txBody>
          <a:bodyPr anchor="ctr"/>
          <a:lstStyle/>
          <a:p>
            <a:r>
              <a:rPr lang="en-US" b="1" dirty="0"/>
              <a:t>Multiple precipitation strengthening phases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69143-6288-868A-E2C8-763F7E40B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4682" y="2866327"/>
            <a:ext cx="5486400" cy="3813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43CB1-8193-0D5E-8E8F-303D52E7D4F4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Application of high-throughput CALPHAD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AE7F4-4F84-F93E-2847-C95F2F3622BE}"/>
              </a:ext>
            </a:extLst>
          </p:cNvPr>
          <p:cNvSpPr txBox="1"/>
          <p:nvPr/>
        </p:nvSpPr>
        <p:spPr>
          <a:xfrm>
            <a:off x="666387" y="3220401"/>
            <a:ext cx="427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AFA alloy chemistry (17 elements)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0CA894-1AF7-40E5-B364-BAE6997F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27791"/>
              </p:ext>
            </p:extLst>
          </p:nvPr>
        </p:nvGraphicFramePr>
        <p:xfrm>
          <a:off x="689467" y="3812342"/>
          <a:ext cx="4988610" cy="574626"/>
        </p:xfrm>
        <a:graphic>
          <a:graphicData uri="http://schemas.openxmlformats.org/drawingml/2006/table">
            <a:tbl>
              <a:tblPr/>
              <a:tblGrid>
                <a:gridCol w="498861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031577097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198750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28410578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95849834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996188036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185378456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%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695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A571D6-3443-30DE-3465-5F067DDA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17626"/>
              </p:ext>
            </p:extLst>
          </p:nvPr>
        </p:nvGraphicFramePr>
        <p:xfrm>
          <a:off x="666387" y="4648704"/>
          <a:ext cx="3990888" cy="574626"/>
        </p:xfrm>
        <a:graphic>
          <a:graphicData uri="http://schemas.openxmlformats.org/drawingml/2006/table">
            <a:tbl>
              <a:tblPr/>
              <a:tblGrid>
                <a:gridCol w="498861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031577097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198750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28410578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95849834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Zr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695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C30F2E-4E8D-F027-4832-D05305CDE516}"/>
              </a:ext>
            </a:extLst>
          </p:cNvPr>
          <p:cNvSpPr txBox="1"/>
          <p:nvPr/>
        </p:nvSpPr>
        <p:spPr>
          <a:xfrm>
            <a:off x="6526914" y="3248101"/>
            <a:ext cx="26068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n-lt"/>
              </a:rPr>
              <a:t>By carbides (MC, M</a:t>
            </a:r>
            <a:r>
              <a:rPr lang="en-US" sz="1600" b="1" baseline="-25000" dirty="0">
                <a:latin typeface="+mn-lt"/>
              </a:rPr>
              <a:t>23</a:t>
            </a:r>
            <a:r>
              <a:rPr lang="en-US" sz="1600" b="1" dirty="0">
                <a:latin typeface="+mn-lt"/>
              </a:rPr>
              <a:t>C</a:t>
            </a:r>
            <a:r>
              <a:rPr lang="en-US" sz="1600" b="1" baseline="-25000" dirty="0">
                <a:latin typeface="+mn-lt"/>
              </a:rPr>
              <a:t>6</a:t>
            </a:r>
            <a:r>
              <a:rPr lang="en-US" sz="1600" b="1" dirty="0">
                <a:latin typeface="+mn-lt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1D2C6B-3242-97DA-3CDA-81793A874303}"/>
              </a:ext>
            </a:extLst>
          </p:cNvPr>
          <p:cNvGrpSpPr/>
          <p:nvPr/>
        </p:nvGrpSpPr>
        <p:grpSpPr>
          <a:xfrm>
            <a:off x="6570492" y="3589733"/>
            <a:ext cx="2542521" cy="1892430"/>
            <a:chOff x="452646" y="2259450"/>
            <a:chExt cx="2542521" cy="18924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B7D6C7-D73C-CF9F-007D-5F6D5DC20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626" t="50720" r="26820" b="102"/>
            <a:stretch/>
          </p:blipFill>
          <p:spPr>
            <a:xfrm>
              <a:off x="452646" y="2259450"/>
              <a:ext cx="2542521" cy="189243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56AE09-0E6F-6A93-0B02-79ACFF8DE6BB}"/>
                </a:ext>
              </a:extLst>
            </p:cNvPr>
            <p:cNvSpPr/>
            <p:nvPr/>
          </p:nvSpPr>
          <p:spPr>
            <a:xfrm>
              <a:off x="463532" y="2270336"/>
              <a:ext cx="346393" cy="266700"/>
            </a:xfrm>
            <a:prstGeom prst="rect">
              <a:avLst/>
            </a:prstGeom>
            <a:solidFill>
              <a:srgbClr val="929292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F7CB16-85BD-23D7-004B-FBA19BC319EB}"/>
              </a:ext>
            </a:extLst>
          </p:cNvPr>
          <p:cNvSpPr txBox="1"/>
          <p:nvPr/>
        </p:nvSpPr>
        <p:spPr>
          <a:xfrm>
            <a:off x="6570491" y="5518108"/>
            <a:ext cx="25425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↑ Fe-14Cr-2.5Al-20Ni-0.9Nb-0.08C base, wt.%</a:t>
            </a:r>
          </a:p>
        </p:txBody>
      </p:sp>
      <p:sp>
        <p:nvSpPr>
          <p:cNvPr id="16" name="Speech Bubble: Rectangle 49">
            <a:extLst>
              <a:ext uri="{FF2B5EF4-FFF2-40B4-BE49-F238E27FC236}">
                <a16:creationId xmlns:a16="http://schemas.microsoft.com/office/drawing/2014/main" id="{8A0B113E-584A-142C-7A0B-8AC30CEB4FD2}"/>
              </a:ext>
            </a:extLst>
          </p:cNvPr>
          <p:cNvSpPr/>
          <p:nvPr/>
        </p:nvSpPr>
        <p:spPr>
          <a:xfrm>
            <a:off x="6821820" y="5072311"/>
            <a:ext cx="1212850" cy="313895"/>
          </a:xfrm>
          <a:prstGeom prst="wedgeRectCallout">
            <a:avLst>
              <a:gd name="adj1" fmla="val 51338"/>
              <a:gd name="adj2" fmla="val -1170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MC(NbC)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33452-9E6A-FF80-2920-AEE32AB40DAD}"/>
              </a:ext>
            </a:extLst>
          </p:cNvPr>
          <p:cNvSpPr txBox="1"/>
          <p:nvPr/>
        </p:nvSpPr>
        <p:spPr>
          <a:xfrm>
            <a:off x="9558676" y="3242173"/>
            <a:ext cx="18517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n-lt"/>
              </a:rPr>
              <a:t>By Laves (Fe</a:t>
            </a:r>
            <a:r>
              <a:rPr lang="en-US" sz="1600" b="1" baseline="-25000" dirty="0">
                <a:latin typeface="+mn-lt"/>
              </a:rPr>
              <a:t>2</a:t>
            </a:r>
            <a:r>
              <a:rPr lang="en-US" sz="1600" b="1" dirty="0">
                <a:latin typeface="+mn-lt"/>
              </a:rPr>
              <a:t>Nb)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F0C044-0B27-FB4E-8D5E-2205ED1D993F}"/>
              </a:ext>
            </a:extLst>
          </p:cNvPr>
          <p:cNvGrpSpPr/>
          <p:nvPr/>
        </p:nvGrpSpPr>
        <p:grpSpPr>
          <a:xfrm>
            <a:off x="9262540" y="3594930"/>
            <a:ext cx="2524371" cy="1881305"/>
            <a:chOff x="3372183" y="2786651"/>
            <a:chExt cx="2524371" cy="18813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647B64-076E-641E-AA49-F645DDC56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902" t="51263" r="1"/>
            <a:stretch/>
          </p:blipFill>
          <p:spPr>
            <a:xfrm>
              <a:off x="3372183" y="2786651"/>
              <a:ext cx="2524371" cy="1881305"/>
            </a:xfrm>
            <a:prstGeom prst="rect">
              <a:avLst/>
            </a:prstGeom>
            <a:solidFill>
              <a:srgbClr val="6B6B6B"/>
            </a:solidFill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8A29C0-15E5-D68D-502B-29A9B73A72D6}"/>
                </a:ext>
              </a:extLst>
            </p:cNvPr>
            <p:cNvSpPr/>
            <p:nvPr/>
          </p:nvSpPr>
          <p:spPr>
            <a:xfrm>
              <a:off x="3372183" y="2786651"/>
              <a:ext cx="346393" cy="266700"/>
            </a:xfrm>
            <a:prstGeom prst="rect">
              <a:avLst/>
            </a:prstGeom>
            <a:solidFill>
              <a:srgbClr val="6B6B6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513125-3681-2406-B59D-B79DF3C35A2A}"/>
              </a:ext>
            </a:extLst>
          </p:cNvPr>
          <p:cNvSpPr txBox="1"/>
          <p:nvPr/>
        </p:nvSpPr>
        <p:spPr>
          <a:xfrm>
            <a:off x="9238591" y="5512180"/>
            <a:ext cx="25243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↑ Fe-18Cr-0Al-31Ni-3.3Nb-0.2Si base, wt.%</a:t>
            </a:r>
          </a:p>
        </p:txBody>
      </p:sp>
      <p:sp>
        <p:nvSpPr>
          <p:cNvPr id="23" name="Speech Bubble: Rectangle 50">
            <a:extLst>
              <a:ext uri="{FF2B5EF4-FFF2-40B4-BE49-F238E27FC236}">
                <a16:creationId xmlns:a16="http://schemas.microsoft.com/office/drawing/2014/main" id="{7C8F0F04-97D6-41F3-6001-FBF71E04622E}"/>
              </a:ext>
            </a:extLst>
          </p:cNvPr>
          <p:cNvSpPr/>
          <p:nvPr/>
        </p:nvSpPr>
        <p:spPr>
          <a:xfrm>
            <a:off x="9375445" y="5066383"/>
            <a:ext cx="1390785" cy="313895"/>
          </a:xfrm>
          <a:prstGeom prst="wedgeRectCallout">
            <a:avLst>
              <a:gd name="adj1" fmla="val 37152"/>
              <a:gd name="adj2" fmla="val -1085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Laves (Fe</a:t>
            </a:r>
            <a:r>
              <a:rPr lang="en-US" sz="1400" b="1" baseline="-25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Nb)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3D8C8-895F-C531-8488-2AE8E77DF7B9}"/>
              </a:ext>
            </a:extLst>
          </p:cNvPr>
          <p:cNvSpPr txBox="1"/>
          <p:nvPr/>
        </p:nvSpPr>
        <p:spPr>
          <a:xfrm>
            <a:off x="429768" y="1280749"/>
            <a:ext cx="1108188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Example: Creep-resistant alumina forming austenitic (AFA) stainless steel 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developed by ORNL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E6AD5-7858-E9CF-053D-AF8FDB572454}"/>
              </a:ext>
            </a:extLst>
          </p:cNvPr>
          <p:cNvSpPr txBox="1"/>
          <p:nvPr/>
        </p:nvSpPr>
        <p:spPr>
          <a:xfrm>
            <a:off x="8615317" y="6309270"/>
            <a:ext cx="34131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>
                <a:latin typeface="+mn-lt"/>
              </a:rPr>
              <a:t>Yamamoto et al., Met. Mat. Trans. A (2011) 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latin typeface="+mn-lt"/>
              </a:rPr>
              <a:t>Yamamoto et al., Intermetallics (2008)</a:t>
            </a:r>
          </a:p>
        </p:txBody>
      </p:sp>
    </p:spTree>
    <p:extLst>
      <p:ext uri="{BB962C8B-B14F-4D97-AF65-F5344CB8AC3E}">
        <p14:creationId xmlns:p14="http://schemas.microsoft.com/office/powerpoint/2010/main" val="8443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A415DAD-16A3-244F-57C6-4D37839474CA}"/>
              </a:ext>
            </a:extLst>
          </p:cNvPr>
          <p:cNvSpPr/>
          <p:nvPr/>
        </p:nvSpPr>
        <p:spPr>
          <a:xfrm>
            <a:off x="7395209" y="1874345"/>
            <a:ext cx="4126451" cy="6733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A3BC6-CCD7-BBBD-2070-22D8A85D44CC}"/>
              </a:ext>
            </a:extLst>
          </p:cNvPr>
          <p:cNvSpPr/>
          <p:nvPr/>
        </p:nvSpPr>
        <p:spPr>
          <a:xfrm>
            <a:off x="2801014" y="1874345"/>
            <a:ext cx="3843460" cy="6733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F935B-9909-8A4E-84CE-44918198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02336"/>
            <a:ext cx="11647638" cy="97872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Designing AFA alloy requires in-depth understanding of thermochemical properties and kinetics.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2F7B-F91B-EDAE-93D7-C97F3FDE09C0}"/>
              </a:ext>
            </a:extLst>
          </p:cNvPr>
          <p:cNvSpPr txBox="1"/>
          <p:nvPr/>
        </p:nvSpPr>
        <p:spPr>
          <a:xfrm>
            <a:off x="2783312" y="1887211"/>
            <a:ext cx="3843460" cy="3416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Fe, Cr, Mn, Ni, Si, Nb , </a:t>
            </a:r>
            <a:r>
              <a:rPr lang="en-US" dirty="0" err="1">
                <a:latin typeface="+mn-lt"/>
              </a:rPr>
              <a:t>Ti</a:t>
            </a:r>
            <a:r>
              <a:rPr lang="en-US" dirty="0">
                <a:latin typeface="+mn-lt"/>
              </a:rPr>
              <a:t>, Mo, C,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55A66-2C98-2440-D13A-A6D426852894}"/>
              </a:ext>
            </a:extLst>
          </p:cNvPr>
          <p:cNvSpPr txBox="1"/>
          <p:nvPr/>
        </p:nvSpPr>
        <p:spPr>
          <a:xfrm>
            <a:off x="237422" y="2020690"/>
            <a:ext cx="24048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High dimension (17)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180C1-B451-1923-DF25-5F278A5F83AD}"/>
              </a:ext>
            </a:extLst>
          </p:cNvPr>
          <p:cNvSpPr txBox="1"/>
          <p:nvPr/>
        </p:nvSpPr>
        <p:spPr>
          <a:xfrm>
            <a:off x="2783312" y="2693200"/>
            <a:ext cx="4475128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Thermodynamics (Equilibrium)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0A993-CF1A-ABB7-E982-A3ADFDC6E9FD}"/>
              </a:ext>
            </a:extLst>
          </p:cNvPr>
          <p:cNvSpPr txBox="1"/>
          <p:nvPr/>
        </p:nvSpPr>
        <p:spPr>
          <a:xfrm>
            <a:off x="7363405" y="2693200"/>
            <a:ext cx="4714001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Kinetics (microstructure evolution)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89A0A1-934B-9FDF-F0EC-11ECAE497F5D}"/>
              </a:ext>
            </a:extLst>
          </p:cNvPr>
          <p:cNvSpPr txBox="1"/>
          <p:nvPr/>
        </p:nvSpPr>
        <p:spPr>
          <a:xfrm>
            <a:off x="237422" y="2888740"/>
            <a:ext cx="254589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Multiple mechanisms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C6D1-C040-5217-EEBB-B2A55F10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57"/>
          <a:stretch/>
        </p:blipFill>
        <p:spPr>
          <a:xfrm>
            <a:off x="2713014" y="5311679"/>
            <a:ext cx="9364393" cy="1088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A94A8-876F-E58F-6D75-73E08124E579}"/>
              </a:ext>
            </a:extLst>
          </p:cNvPr>
          <p:cNvSpPr txBox="1"/>
          <p:nvPr/>
        </p:nvSpPr>
        <p:spPr>
          <a:xfrm>
            <a:off x="2762531" y="3189090"/>
            <a:ext cx="2540314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Phase fraction(Vol%)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9306-70A0-EC90-5187-36A601E78FA9}"/>
              </a:ext>
            </a:extLst>
          </p:cNvPr>
          <p:cNvSpPr txBox="1"/>
          <p:nvPr/>
        </p:nvSpPr>
        <p:spPr>
          <a:xfrm>
            <a:off x="5384854" y="3189090"/>
            <a:ext cx="1873586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Solubility(</a:t>
            </a:r>
            <a:r>
              <a:rPr lang="en-US" dirty="0" err="1">
                <a:latin typeface="+mn-lt"/>
              </a:rPr>
              <a:t>Fe_X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26734-541F-14B1-9F28-6FCA3FA54334}"/>
              </a:ext>
            </a:extLst>
          </p:cNvPr>
          <p:cNvSpPr txBox="1"/>
          <p:nvPr/>
        </p:nvSpPr>
        <p:spPr>
          <a:xfrm>
            <a:off x="7380429" y="3189090"/>
            <a:ext cx="2773506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Supersaturation(</a:t>
            </a:r>
            <a:r>
              <a:rPr lang="en-US" dirty="0" err="1">
                <a:latin typeface="+mn-lt"/>
              </a:rPr>
              <a:t>dVol</a:t>
            </a:r>
            <a:r>
              <a:rPr lang="en-US" dirty="0">
                <a:latin typeface="+mn-lt"/>
              </a:rPr>
              <a:t>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21B1-CEE1-BFE5-E14C-832888746123}"/>
              </a:ext>
            </a:extLst>
          </p:cNvPr>
          <p:cNvSpPr txBox="1"/>
          <p:nvPr/>
        </p:nvSpPr>
        <p:spPr>
          <a:xfrm>
            <a:off x="8133217" y="1887211"/>
            <a:ext cx="2388628" cy="3416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Al, Cu, V, W, Y, Zr, 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BE19B-3549-B313-6F32-B9C7617299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879" t="56422" r="-133" b="2674"/>
          <a:stretch/>
        </p:blipFill>
        <p:spPr>
          <a:xfrm>
            <a:off x="7883004" y="3736242"/>
            <a:ext cx="3638656" cy="1571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C5417A-C2BC-EE41-264B-36B35C87DE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25" t="56417" r="39447"/>
          <a:stretch/>
        </p:blipFill>
        <p:spPr>
          <a:xfrm>
            <a:off x="2713014" y="3774874"/>
            <a:ext cx="5139523" cy="1611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0C4C0C-0201-06D2-7D00-2387ED6F2D8F}"/>
              </a:ext>
            </a:extLst>
          </p:cNvPr>
          <p:cNvSpPr txBox="1"/>
          <p:nvPr/>
        </p:nvSpPr>
        <p:spPr>
          <a:xfrm>
            <a:off x="10186458" y="3189090"/>
            <a:ext cx="1890949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Microstructure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6D70A-91A3-F30D-45AE-A0C080D2539E}"/>
              </a:ext>
            </a:extLst>
          </p:cNvPr>
          <p:cNvSpPr txBox="1"/>
          <p:nvPr/>
        </p:nvSpPr>
        <p:spPr>
          <a:xfrm>
            <a:off x="3128328" y="2217462"/>
            <a:ext cx="31534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Major elements in 3xx steel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27F4-916F-849B-850A-EA4EDD56FE28}"/>
              </a:ext>
            </a:extLst>
          </p:cNvPr>
          <p:cNvSpPr txBox="1"/>
          <p:nvPr/>
        </p:nvSpPr>
        <p:spPr>
          <a:xfrm>
            <a:off x="7363405" y="2242281"/>
            <a:ext cx="41264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Elements for property improvement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846DFC-8F0B-2B5E-F093-87CDBAA0E184}"/>
              </a:ext>
            </a:extLst>
          </p:cNvPr>
          <p:cNvSpPr txBox="1"/>
          <p:nvPr/>
        </p:nvSpPr>
        <p:spPr>
          <a:xfrm>
            <a:off x="237422" y="5418218"/>
            <a:ext cx="22525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Multiple properties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A924D8C8-F35B-DDCF-F212-50A2188805D9}"/>
              </a:ext>
            </a:extLst>
          </p:cNvPr>
          <p:cNvSpPr/>
          <p:nvPr/>
        </p:nvSpPr>
        <p:spPr>
          <a:xfrm>
            <a:off x="2713015" y="3128414"/>
            <a:ext cx="7440920" cy="456037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6719F7F4-CD2D-4F63-0ADC-3D19A9492664}"/>
              </a:ext>
            </a:extLst>
          </p:cNvPr>
          <p:cNvSpPr/>
          <p:nvPr/>
        </p:nvSpPr>
        <p:spPr>
          <a:xfrm>
            <a:off x="2737007" y="3656913"/>
            <a:ext cx="5093757" cy="1650388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825BD72F-6567-A75A-6178-E77187EFF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1012" y="3489882"/>
            <a:ext cx="914400" cy="914400"/>
          </a:xfrm>
          <a:prstGeom prst="rect">
            <a:avLst/>
          </a:prstGeom>
        </p:spPr>
      </p:pic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9C7AB13C-0C0F-0533-BF48-D9132621A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1012" y="452177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109AC3-301F-6CAC-D07A-7D52AD90E0A0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Application of high-throughput CALPHAD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063E88B-CAB1-092F-EF0D-3BA3CA9CDFA5}"/>
              </a:ext>
            </a:extLst>
          </p:cNvPr>
          <p:cNvSpPr/>
          <p:nvPr/>
        </p:nvSpPr>
        <p:spPr>
          <a:xfrm>
            <a:off x="7880544" y="3656913"/>
            <a:ext cx="3364400" cy="427604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7ED7E6-2A35-F3AB-8103-F0CDA4B83D37}"/>
              </a:ext>
            </a:extLst>
          </p:cNvPr>
          <p:cNvGrpSpPr/>
          <p:nvPr/>
        </p:nvGrpSpPr>
        <p:grpSpPr>
          <a:xfrm>
            <a:off x="304801" y="3415818"/>
            <a:ext cx="2107327" cy="1816954"/>
            <a:chOff x="304801" y="2973339"/>
            <a:chExt cx="2107327" cy="1816954"/>
          </a:xfrm>
        </p:grpSpPr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BFA4A2E2-22AB-BA99-2D44-71330F28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81" y="2973339"/>
              <a:ext cx="1258768" cy="125037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A1EAB4-E949-1F25-DA2F-256000FCF8A0}"/>
                </a:ext>
              </a:extLst>
            </p:cNvPr>
            <p:cNvSpPr txBox="1"/>
            <p:nvPr/>
          </p:nvSpPr>
          <p:spPr>
            <a:xfrm>
              <a:off x="304801" y="4199362"/>
              <a:ext cx="210732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Helvetica" pitchFamily="2" charset="0"/>
                </a:rPr>
                <a:t>Computational thermodynamics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F2140B8-B525-21AA-0F36-E3D24CCF8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9851" y="2220251"/>
            <a:ext cx="5413933" cy="4210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BA59C-C1AC-B64B-970A-88EBF673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33224"/>
            <a:ext cx="11843798" cy="97872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Massive calculations (&gt;1million) are required to rapidly explore alloy chemistries by machine learning models.</a:t>
            </a:r>
            <a:endParaRPr lang="en-US" sz="3200" b="1" dirty="0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8AFD88-35F8-5C34-5BAE-F710C5B2CA6E}"/>
              </a:ext>
            </a:extLst>
          </p:cNvPr>
          <p:cNvSpPr txBox="1"/>
          <p:nvPr/>
        </p:nvSpPr>
        <p:spPr>
          <a:xfrm>
            <a:off x="8105861" y="2562015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Surrogate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AI/ML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pic>
        <p:nvPicPr>
          <p:cNvPr id="86" name="Picture 85" descr="Logo&#10;&#10;Description automatically generated">
            <a:extLst>
              <a:ext uri="{FF2B5EF4-FFF2-40B4-BE49-F238E27FC236}">
                <a16:creationId xmlns:a16="http://schemas.microsoft.com/office/drawing/2014/main" id="{F87C25BD-6411-D697-18C3-92B73408E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0" y="4344416"/>
            <a:ext cx="1258768" cy="125037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3F511B5-1B8A-8DEC-EB6E-B28205B01F4C}"/>
              </a:ext>
            </a:extLst>
          </p:cNvPr>
          <p:cNvSpPr txBox="1"/>
          <p:nvPr/>
        </p:nvSpPr>
        <p:spPr>
          <a:xfrm>
            <a:off x="365110" y="5570439"/>
            <a:ext cx="21073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Computational thermodynamics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A7C37CE-93C0-6427-5865-400366055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6" y="2220251"/>
            <a:ext cx="1971611" cy="164303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35C0B48-86BC-4C04-F439-185B5E5BB330}"/>
              </a:ext>
            </a:extLst>
          </p:cNvPr>
          <p:cNvSpPr txBox="1"/>
          <p:nvPr/>
        </p:nvSpPr>
        <p:spPr>
          <a:xfrm>
            <a:off x="3242043" y="4502599"/>
            <a:ext cx="2482954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Phase fraction, Vol%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831A3-D968-13E1-1E7B-77E80CFA28A6}"/>
              </a:ext>
            </a:extLst>
          </p:cNvPr>
          <p:cNvSpPr txBox="1"/>
          <p:nvPr/>
        </p:nvSpPr>
        <p:spPr>
          <a:xfrm>
            <a:off x="3242043" y="2411630"/>
            <a:ext cx="2101954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Alloy Composition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069811-3667-8000-D420-C0156D842A49}"/>
              </a:ext>
            </a:extLst>
          </p:cNvPr>
          <p:cNvSpPr txBox="1"/>
          <p:nvPr/>
        </p:nvSpPr>
        <p:spPr>
          <a:xfrm>
            <a:off x="3242043" y="2806243"/>
            <a:ext cx="1812580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Testing Stress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49E023-F1CB-531F-D4A1-FADB78A3B528}"/>
              </a:ext>
            </a:extLst>
          </p:cNvPr>
          <p:cNvSpPr txBox="1"/>
          <p:nvPr/>
        </p:nvSpPr>
        <p:spPr>
          <a:xfrm>
            <a:off x="3242043" y="3595469"/>
            <a:ext cx="3335400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Helvetica" pitchFamily="2" charset="0"/>
              </a:rPr>
              <a:t>Solutionizing</a:t>
            </a:r>
            <a:r>
              <a:rPr lang="en-US" dirty="0">
                <a:latin typeface="Helvetica" pitchFamily="2" charset="0"/>
              </a:rPr>
              <a:t> Temperature (T1)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4E1973-E91A-E618-4846-4C60DADECBBA}"/>
              </a:ext>
            </a:extLst>
          </p:cNvPr>
          <p:cNvSpPr txBox="1"/>
          <p:nvPr/>
        </p:nvSpPr>
        <p:spPr>
          <a:xfrm>
            <a:off x="3242043" y="5294606"/>
            <a:ext cx="2101954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Solubility, </a:t>
            </a:r>
            <a:r>
              <a:rPr lang="en-US" dirty="0" err="1">
                <a:latin typeface="Helvetica" pitchFamily="2" charset="0"/>
              </a:rPr>
              <a:t>Fe_X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441342-70E0-D4EE-B235-BD6537110ED4}"/>
              </a:ext>
            </a:extLst>
          </p:cNvPr>
          <p:cNvSpPr txBox="1"/>
          <p:nvPr/>
        </p:nvSpPr>
        <p:spPr>
          <a:xfrm>
            <a:off x="3242043" y="5780196"/>
            <a:ext cx="3467809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Supersaturation, </a:t>
            </a:r>
            <a:r>
              <a:rPr lang="en-US" dirty="0" err="1">
                <a:latin typeface="Helvetica" pitchFamily="2" charset="0"/>
              </a:rPr>
              <a:t>ΔVol</a:t>
            </a:r>
            <a:r>
              <a:rPr lang="en-US" dirty="0">
                <a:latin typeface="Helvetica" pitchFamily="2" charset="0"/>
              </a:rPr>
              <a:t>% (T2-T1)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30EDD1-9569-44C9-2FCE-CFAB497B3B19}"/>
              </a:ext>
            </a:extLst>
          </p:cNvPr>
          <p:cNvSpPr txBox="1"/>
          <p:nvPr/>
        </p:nvSpPr>
        <p:spPr>
          <a:xfrm>
            <a:off x="3078814" y="1893599"/>
            <a:ext cx="3354371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Helvetica" pitchFamily="2" charset="0"/>
              </a:rPr>
              <a:t>Input feature type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C74ED7-80B5-F93B-460E-0E5FD3890F15}"/>
              </a:ext>
            </a:extLst>
          </p:cNvPr>
          <p:cNvSpPr txBox="1"/>
          <p:nvPr/>
        </p:nvSpPr>
        <p:spPr>
          <a:xfrm>
            <a:off x="3242043" y="3200856"/>
            <a:ext cx="2750704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Testing Temperature (T2)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BE5D3C-55F5-C5D5-1378-77957B6E99D9}"/>
              </a:ext>
            </a:extLst>
          </p:cNvPr>
          <p:cNvSpPr txBox="1"/>
          <p:nvPr/>
        </p:nvSpPr>
        <p:spPr>
          <a:xfrm rot="16200000">
            <a:off x="1692884" y="2977764"/>
            <a:ext cx="2044149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Experimental data</a:t>
            </a:r>
          </a:p>
        </p:txBody>
      </p:sp>
      <p:sp>
        <p:nvSpPr>
          <p:cNvPr id="110" name="Pentagon 109">
            <a:extLst>
              <a:ext uri="{FF2B5EF4-FFF2-40B4-BE49-F238E27FC236}">
                <a16:creationId xmlns:a16="http://schemas.microsoft.com/office/drawing/2014/main" id="{0FF94BF2-323D-5490-DC3C-5DC10F01AFAB}"/>
              </a:ext>
            </a:extLst>
          </p:cNvPr>
          <p:cNvSpPr/>
          <p:nvPr/>
        </p:nvSpPr>
        <p:spPr>
          <a:xfrm>
            <a:off x="627496" y="1414069"/>
            <a:ext cx="6263640" cy="420624"/>
          </a:xfrm>
          <a:prstGeom prst="homePlate">
            <a:avLst/>
          </a:prstGeom>
          <a:solidFill>
            <a:srgbClr val="C0504D"/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Coupling Physics (Input)*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C7196A-3A01-92ED-7A94-476EC8AD42DA}"/>
              </a:ext>
            </a:extLst>
          </p:cNvPr>
          <p:cNvGrpSpPr/>
          <p:nvPr/>
        </p:nvGrpSpPr>
        <p:grpSpPr>
          <a:xfrm>
            <a:off x="6925985" y="1419024"/>
            <a:ext cx="5041685" cy="434987"/>
            <a:chOff x="7057656" y="1945900"/>
            <a:chExt cx="4896672" cy="4349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40F0996-E86D-5236-2D3E-B5DAE45B4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911" y="1954197"/>
              <a:ext cx="4650417" cy="426690"/>
            </a:xfrm>
            <a:prstGeom prst="rect">
              <a:avLst/>
            </a:prstGeom>
            <a:solidFill>
              <a:srgbClr val="457E5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Chevron 110">
              <a:extLst>
                <a:ext uri="{FF2B5EF4-FFF2-40B4-BE49-F238E27FC236}">
                  <a16:creationId xmlns:a16="http://schemas.microsoft.com/office/drawing/2014/main" id="{F00720BC-6E54-6CF1-73A2-62A670FBB348}"/>
                </a:ext>
              </a:extLst>
            </p:cNvPr>
            <p:cNvSpPr/>
            <p:nvPr/>
          </p:nvSpPr>
          <p:spPr>
            <a:xfrm>
              <a:off x="7057656" y="1945900"/>
              <a:ext cx="4864608" cy="420624"/>
            </a:xfrm>
            <a:prstGeom prst="chevron">
              <a:avLst/>
            </a:prstGeom>
            <a:solidFill>
              <a:srgbClr val="457E5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Machine Learning Modeling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B566C8-D460-E56D-8A84-8683D2CF9737}"/>
              </a:ext>
            </a:extLst>
          </p:cNvPr>
          <p:cNvSpPr txBox="1"/>
          <p:nvPr/>
        </p:nvSpPr>
        <p:spPr>
          <a:xfrm>
            <a:off x="8746761" y="6544068"/>
            <a:ext cx="344523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*Shin et al., </a:t>
            </a:r>
            <a:r>
              <a:rPr lang="en-US" sz="1600" i="1" dirty="0">
                <a:latin typeface="+mn-lt"/>
              </a:rPr>
              <a:t>Acta </a:t>
            </a:r>
            <a:r>
              <a:rPr lang="en-US" sz="1600" i="1" dirty="0" err="1">
                <a:latin typeface="+mn-lt"/>
              </a:rPr>
              <a:t>Materialia</a:t>
            </a:r>
            <a:r>
              <a:rPr lang="en-US" sz="1600" dirty="0">
                <a:latin typeface="+mn-lt"/>
              </a:rPr>
              <a:t>, 2019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8AA690-2166-3DC0-6435-76F230EA8496}"/>
              </a:ext>
            </a:extLst>
          </p:cNvPr>
          <p:cNvSpPr/>
          <p:nvPr/>
        </p:nvSpPr>
        <p:spPr>
          <a:xfrm>
            <a:off x="2939795" y="2562015"/>
            <a:ext cx="278038" cy="156064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50BEF-90F6-3EC4-E1AA-6699774DC2B6}"/>
              </a:ext>
            </a:extLst>
          </p:cNvPr>
          <p:cNvSpPr txBox="1"/>
          <p:nvPr/>
        </p:nvSpPr>
        <p:spPr>
          <a:xfrm>
            <a:off x="3242043" y="3990083"/>
            <a:ext cx="2416046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Creep property (LMP)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093DDB5-751B-8D52-1908-2A90E34029EF}"/>
              </a:ext>
            </a:extLst>
          </p:cNvPr>
          <p:cNvSpPr/>
          <p:nvPr/>
        </p:nvSpPr>
        <p:spPr>
          <a:xfrm>
            <a:off x="2939795" y="4627635"/>
            <a:ext cx="278038" cy="86193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58857E7-8745-41CB-C775-FF191F1ACB34}"/>
              </a:ext>
            </a:extLst>
          </p:cNvPr>
          <p:cNvSpPr/>
          <p:nvPr/>
        </p:nvSpPr>
        <p:spPr>
          <a:xfrm>
            <a:off x="2939795" y="5926004"/>
            <a:ext cx="278038" cy="440302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54C60-11F3-E012-7258-6C0F656B835F}"/>
              </a:ext>
            </a:extLst>
          </p:cNvPr>
          <p:cNvSpPr txBox="1"/>
          <p:nvPr/>
        </p:nvSpPr>
        <p:spPr>
          <a:xfrm>
            <a:off x="3242043" y="6176455"/>
            <a:ext cx="256802" cy="342530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⋮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F16BE-1B64-DC29-8ECE-0E821242547A}"/>
              </a:ext>
            </a:extLst>
          </p:cNvPr>
          <p:cNvSpPr txBox="1"/>
          <p:nvPr/>
        </p:nvSpPr>
        <p:spPr>
          <a:xfrm>
            <a:off x="3242043" y="4898859"/>
            <a:ext cx="256802" cy="342530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5E37-E81E-3232-3336-53602ED9FB4B}"/>
              </a:ext>
            </a:extLst>
          </p:cNvPr>
          <p:cNvSpPr txBox="1"/>
          <p:nvPr/>
        </p:nvSpPr>
        <p:spPr>
          <a:xfrm rot="16200000">
            <a:off x="2051956" y="4803125"/>
            <a:ext cx="132600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Equilibrium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B6007-9F93-A2ED-F87D-51A139E5B1A1}"/>
              </a:ext>
            </a:extLst>
          </p:cNvPr>
          <p:cNvSpPr txBox="1"/>
          <p:nvPr/>
        </p:nvSpPr>
        <p:spPr>
          <a:xfrm rot="16200000">
            <a:off x="2218670" y="6033223"/>
            <a:ext cx="992579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Kinetics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D38C0-C8B7-9956-6C80-1E72409C4021}"/>
              </a:ext>
            </a:extLst>
          </p:cNvPr>
          <p:cNvSpPr txBox="1"/>
          <p:nvPr/>
        </p:nvSpPr>
        <p:spPr>
          <a:xfrm>
            <a:off x="365110" y="3881559"/>
            <a:ext cx="2107327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Raw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4B8AA-003A-C613-09CD-CFF47F2FC220}"/>
              </a:ext>
            </a:extLst>
          </p:cNvPr>
          <p:cNvSpPr/>
          <p:nvPr/>
        </p:nvSpPr>
        <p:spPr>
          <a:xfrm>
            <a:off x="365110" y="4382886"/>
            <a:ext cx="6402738" cy="2371364"/>
          </a:xfrm>
          <a:prstGeom prst="roundRect">
            <a:avLst/>
          </a:prstGeom>
          <a:noFill/>
          <a:ln w="28575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00E9-09DF-CB48-C623-D7D0254A2159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Application of high-throughput CALPHAD</a:t>
            </a:r>
          </a:p>
        </p:txBody>
      </p:sp>
    </p:spTree>
    <p:extLst>
      <p:ext uri="{BB962C8B-B14F-4D97-AF65-F5344CB8AC3E}">
        <p14:creationId xmlns:p14="http://schemas.microsoft.com/office/powerpoint/2010/main" val="178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3849-100F-2E42-9F77-922A1320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61" y="1814058"/>
            <a:ext cx="10045321" cy="840230"/>
          </a:xfrm>
        </p:spPr>
        <p:txBody>
          <a:bodyPr/>
          <a:lstStyle/>
          <a:p>
            <a:pPr algn="ctr"/>
            <a:r>
              <a:rPr lang="en-US" sz="5400" b="1" dirty="0"/>
              <a:t>TC-Python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5C5AE-6C89-4040-AB52-EBA47239197F}"/>
              </a:ext>
            </a:extLst>
          </p:cNvPr>
          <p:cNvSpPr txBox="1"/>
          <p:nvPr/>
        </p:nvSpPr>
        <p:spPr>
          <a:xfrm>
            <a:off x="1300766" y="3741313"/>
            <a:ext cx="9895658" cy="1949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Simple equilibrium calculation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Batch equilibrium calculations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Batch equilibrium calculations with multiple processors</a:t>
            </a:r>
          </a:p>
        </p:txBody>
      </p:sp>
    </p:spTree>
    <p:extLst>
      <p:ext uri="{BB962C8B-B14F-4D97-AF65-F5344CB8AC3E}">
        <p14:creationId xmlns:p14="http://schemas.microsoft.com/office/powerpoint/2010/main" val="25692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Simple equilibrium calculation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F7EB2D-DE0F-DC91-52A5-6F2F1B011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4" b="20469"/>
          <a:stretch/>
        </p:blipFill>
        <p:spPr>
          <a:xfrm>
            <a:off x="137607" y="1468188"/>
            <a:ext cx="7090747" cy="529896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1971482-2733-FAC8-47F3-852AC780849A}"/>
              </a:ext>
            </a:extLst>
          </p:cNvPr>
          <p:cNvSpPr/>
          <p:nvPr/>
        </p:nvSpPr>
        <p:spPr>
          <a:xfrm>
            <a:off x="2344037" y="3135886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742FA-E753-43E8-5042-767A4765227D}"/>
              </a:ext>
            </a:extLst>
          </p:cNvPr>
          <p:cNvSpPr txBox="1"/>
          <p:nvPr/>
        </p:nvSpPr>
        <p:spPr>
          <a:xfrm>
            <a:off x="2131453" y="1043456"/>
            <a:ext cx="37385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Fe-Cr-C phase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BF5B7-3B44-27DF-41D3-BE98D96714A0}"/>
              </a:ext>
            </a:extLst>
          </p:cNvPr>
          <p:cNvSpPr txBox="1"/>
          <p:nvPr/>
        </p:nvSpPr>
        <p:spPr>
          <a:xfrm>
            <a:off x="2215165" y="3476081"/>
            <a:ext cx="20906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Bulk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C855-522A-328E-1FFA-0BE23DFC1C05}"/>
              </a:ext>
            </a:extLst>
          </p:cNvPr>
          <p:cNvSpPr txBox="1"/>
          <p:nvPr/>
        </p:nvSpPr>
        <p:spPr>
          <a:xfrm>
            <a:off x="8796270" y="1043456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Procedure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7BA34-BA00-35F4-9BF1-27CE8F118E01}"/>
              </a:ext>
            </a:extLst>
          </p:cNvPr>
          <p:cNvGrpSpPr/>
          <p:nvPr/>
        </p:nvGrpSpPr>
        <p:grpSpPr>
          <a:xfrm>
            <a:off x="7708006" y="1937612"/>
            <a:ext cx="3625403" cy="3941594"/>
            <a:chOff x="7708006" y="1937612"/>
            <a:chExt cx="3625403" cy="394159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6F5C9C-76FE-4AFA-91D3-E48F9C938E37}"/>
                </a:ext>
              </a:extLst>
            </p:cNvPr>
            <p:cNvSpPr/>
            <p:nvPr/>
          </p:nvSpPr>
          <p:spPr>
            <a:xfrm>
              <a:off x="7708006" y="1937612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a NTP condition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DE7125-BA76-3066-B010-246D2F385D64}"/>
                </a:ext>
              </a:extLst>
            </p:cNvPr>
            <p:cNvSpPr/>
            <p:nvPr/>
          </p:nvSpPr>
          <p:spPr>
            <a:xfrm>
              <a:off x="7708006" y="3020486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DC0E884-E83B-AE44-68E1-0B613444A66D}"/>
                </a:ext>
              </a:extLst>
            </p:cNvPr>
            <p:cNvSpPr/>
            <p:nvPr/>
          </p:nvSpPr>
          <p:spPr>
            <a:xfrm>
              <a:off x="7708006" y="4103360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A71DD0-E21B-2B00-2D6C-A9773FACD1F9}"/>
                </a:ext>
              </a:extLst>
            </p:cNvPr>
            <p:cNvSpPr/>
            <p:nvPr/>
          </p:nvSpPr>
          <p:spPr>
            <a:xfrm>
              <a:off x="7708006" y="5186234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51890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1_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EBD3169-E858-5843-A124-6A6A98C74E8B}" vid="{2EFA210F-D4B1-584F-9970-651656A5BE78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693</Words>
  <Application>Microsoft Macintosh PowerPoint</Application>
  <PresentationFormat>Widescreen</PresentationFormat>
  <Paragraphs>280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Century Gothic</vt:lpstr>
      <vt:lpstr>Helvetica</vt:lpstr>
      <vt:lpstr>ORNL</vt:lpstr>
      <vt:lpstr>1_ORNL</vt:lpstr>
      <vt:lpstr>High-Throughput Calculations with Thermochemical Library: TC-Python</vt:lpstr>
      <vt:lpstr>Agenda</vt:lpstr>
      <vt:lpstr>PowerPoint Presentation</vt:lpstr>
      <vt:lpstr>PowerPoint Presentation</vt:lpstr>
      <vt:lpstr>Challenges in alloy design reside in high dimensionality and multiple mechanisms </vt:lpstr>
      <vt:lpstr>Designing AFA alloy requires in-depth understanding of thermochemical properties and kinetics.</vt:lpstr>
      <vt:lpstr>Massive calculations (&gt;1million) are required to rapidly explore alloy chemistries by machine learning models.</vt:lpstr>
      <vt:lpstr>TC-Python tutorial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Peng, Jian</dc:creator>
  <cp:keywords/>
  <dc:description/>
  <cp:lastModifiedBy/>
  <cp:revision>1</cp:revision>
  <cp:lastPrinted>2020-02-21T16:23:18Z</cp:lastPrinted>
  <dcterms:created xsi:type="dcterms:W3CDTF">2020-02-11T01:26:03Z</dcterms:created>
  <dcterms:modified xsi:type="dcterms:W3CDTF">2023-05-24T04:04:19Z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