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69" r:id="rId7"/>
    <p:sldId id="262" r:id="rId8"/>
    <p:sldId id="268" r:id="rId9"/>
    <p:sldId id="267" r:id="rId10"/>
    <p:sldId id="270" r:id="rId11"/>
    <p:sldId id="271" r:id="rId12"/>
    <p:sldId id="273" r:id="rId13"/>
    <p:sldId id="274" r:id="rId14"/>
    <p:sldId id="275" r:id="rId15"/>
    <p:sldId id="272" r:id="rId16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9B9D"/>
    <a:srgbClr val="AEB0AF"/>
    <a:srgbClr val="CEC7C1"/>
    <a:srgbClr val="8C8D90"/>
    <a:srgbClr val="D25350"/>
    <a:srgbClr val="808184"/>
    <a:srgbClr val="75767A"/>
    <a:srgbClr val="4E4F54"/>
    <a:srgbClr val="84888B"/>
    <a:srgbClr val="A04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4" autoAdjust="0"/>
    <p:restoredTop sz="95161" autoAdjust="0"/>
  </p:normalViewPr>
  <p:slideViewPr>
    <p:cSldViewPr snapToGrid="0" showGuides="1">
      <p:cViewPr varScale="1">
        <p:scale>
          <a:sx n="152" d="100"/>
          <a:sy n="152" d="100"/>
        </p:scale>
        <p:origin x="192" y="14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>
        <p:scale>
          <a:sx n="50" d="100"/>
          <a:sy n="50" d="100"/>
        </p:scale>
        <p:origin x="5664" y="1674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33024-10F1-4BC3-BAA5-CB28D8F9B6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8810624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4A39D-78C5-4FF5-94A2-BCBFAF602A34}" type="datetimeFigureOut">
              <a:rPr lang="en-US" smtClean="0">
                <a:latin typeface="+mn-lt"/>
              </a:rPr>
              <a:t>5/12/23</a:t>
            </a:fld>
            <a:endParaRPr lang="en-US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2005F-34EB-4228-A469-9DA7EF685E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0" y="8810626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fld id="{C75DCF9F-B5D2-4E17-BF72-5579017E6EA3}" type="slidenum">
              <a:rPr lang="en-US" smtClean="0">
                <a:latin typeface="+mn-lt"/>
              </a:rPr>
              <a:pPr algn="l"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575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lt"/>
              </a:defRPr>
            </a:lvl1pPr>
          </a:lstStyle>
          <a:p>
            <a:fld id="{D7992059-949A-4D84-A84D-82EB5F97947B}" type="datetimeFigureOut">
              <a:rPr lang="en-US" smtClean="0"/>
              <a:pPr/>
              <a:t>5/12/23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7"/>
            <a:ext cx="5607050" cy="36607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n-lt"/>
              </a:defRPr>
            </a:lvl1pPr>
          </a:lstStyle>
          <a:p>
            <a:fld id="{DBFF095A-F86B-4B29-8A9F-DF3D3D1F3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8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A5D040-4FD6-4BA1-AC81-B5CFF26CC6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321" y="1074420"/>
            <a:ext cx="11334582" cy="4233245"/>
          </a:xfrm>
          <a:prstGeom prst="rect">
            <a:avLst/>
          </a:prstGeom>
        </p:spPr>
      </p:pic>
      <p:sp>
        <p:nvSpPr>
          <p:cNvPr id="15" name="Freeform 7">
            <a:extLst>
              <a:ext uri="{FF2B5EF4-FFF2-40B4-BE49-F238E27FC236}">
                <a16:creationId xmlns:a16="http://schemas.microsoft.com/office/drawing/2014/main" id="{454A96CC-B6D3-471D-892D-1DBFEFBD0D12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0494F7A-66DD-4829-9AF4-30A3A0F241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576" y="5392850"/>
            <a:ext cx="1644776" cy="40263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337BA4A-B024-42C0-AEE3-721B228F8259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9E6EA7-E7F1-42F0-95B8-1B1A5A465AF6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67160" y="5343835"/>
            <a:ext cx="5384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tx1"/>
                </a:solidFill>
                <a:latin typeface="Century Gothic" panose="020B0502020202020204" pitchFamily="34" charset="0"/>
              </a:rPr>
              <a:t>ORNL is managed by UT-Battelle LLC 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28736" y="1388962"/>
            <a:ext cx="8678194" cy="978729"/>
          </a:xfrm>
        </p:spPr>
        <p:txBody>
          <a:bodyPr/>
          <a:lstStyle>
            <a:lvl1pPr algn="l">
              <a:defRPr sz="3200" b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47481" y="3013455"/>
            <a:ext cx="5440514" cy="2028101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E99884-2636-4794-A093-0F9256951E0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82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7" y="1083755"/>
            <a:ext cx="5486764" cy="421929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4221671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439C5-4231-ED43-91B8-86779195C116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C7DBBE-95AC-E843-979A-A1A45836011E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29C1BABE-6AB9-4F04-A1D6-C28E4287362E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325F85-B4F1-4C5D-855D-1BE9D9C179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0" name="Line 5">
            <a:extLst>
              <a:ext uri="{FF2B5EF4-FFF2-40B4-BE49-F238E27FC236}">
                <a16:creationId xmlns:a16="http://schemas.microsoft.com/office/drawing/2014/main" id="{1F888CF4-3F65-4925-A47B-614AFCDC055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Line 6">
            <a:extLst>
              <a:ext uri="{FF2B5EF4-FFF2-40B4-BE49-F238E27FC236}">
                <a16:creationId xmlns:a16="http://schemas.microsoft.com/office/drawing/2014/main" id="{4CFFE01C-81C8-4437-B6F5-7BAAEE5FC29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1B955FFA-B6F5-4CDD-940A-DB05FD68B7CA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CA5F7EA9-E5C6-4376-AC5D-CA0B1DA0A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8079" y="2453317"/>
            <a:ext cx="5512904" cy="2690184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4149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6" y="1078992"/>
            <a:ext cx="5487073" cy="4224052"/>
          </a:xfrm>
          <a:noFill/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5779008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453316"/>
            <a:ext cx="5512904" cy="4163291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6" name="Freeform 7">
            <a:extLst>
              <a:ext uri="{FF2B5EF4-FFF2-40B4-BE49-F238E27FC236}">
                <a16:creationId xmlns:a16="http://schemas.microsoft.com/office/drawing/2014/main" id="{2A500EEB-73EC-4C16-8273-4ED5425DD64C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302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k green picture layou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20595" y="1078989"/>
            <a:ext cx="7464186" cy="422600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1" y="1078991"/>
            <a:ext cx="3846274" cy="5779007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079" y="1275788"/>
            <a:ext cx="3576228" cy="97969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800350"/>
            <a:ext cx="3541945" cy="3816258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E0FFF716-AFC7-4054-A1F8-2C39C30731D0}"/>
              </a:ext>
            </a:extLst>
          </p:cNvPr>
          <p:cNvSpPr>
            <a:spLocks/>
          </p:cNvSpPr>
          <p:nvPr userDrawn="1"/>
        </p:nvSpPr>
        <p:spPr bwMode="auto">
          <a:xfrm>
            <a:off x="4120595" y="1"/>
            <a:ext cx="8071405" cy="6857998"/>
          </a:xfrm>
          <a:custGeom>
            <a:avLst/>
            <a:gdLst>
              <a:gd name="T0" fmla="*/ 4151 w 4490"/>
              <a:gd name="T1" fmla="*/ 0 h 3815"/>
              <a:gd name="T2" fmla="*/ 4151 w 4490"/>
              <a:gd name="T3" fmla="*/ 2951 h 3815"/>
              <a:gd name="T4" fmla="*/ 0 w 4490"/>
              <a:gd name="T5" fmla="*/ 2951 h 3815"/>
              <a:gd name="T6" fmla="*/ 0 w 4490"/>
              <a:gd name="T7" fmla="*/ 3815 h 3815"/>
              <a:gd name="T8" fmla="*/ 4490 w 4490"/>
              <a:gd name="T9" fmla="*/ 3815 h 3815"/>
              <a:gd name="T10" fmla="*/ 4490 w 4490"/>
              <a:gd name="T11" fmla="*/ 2969 h 3815"/>
              <a:gd name="T12" fmla="*/ 4490 w 4490"/>
              <a:gd name="T13" fmla="*/ 2951 h 3815"/>
              <a:gd name="T14" fmla="*/ 4490 w 4490"/>
              <a:gd name="T15" fmla="*/ 0 h 3815"/>
              <a:gd name="T16" fmla="*/ 4151 w 4490"/>
              <a:gd name="T17" fmla="*/ 0 h 3815"/>
              <a:gd name="T18" fmla="*/ 4151 w 4490"/>
              <a:gd name="T19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90" h="3815">
                <a:moveTo>
                  <a:pt x="4151" y="0"/>
                </a:moveTo>
                <a:lnTo>
                  <a:pt x="4151" y="2951"/>
                </a:lnTo>
                <a:lnTo>
                  <a:pt x="0" y="2951"/>
                </a:lnTo>
                <a:lnTo>
                  <a:pt x="0" y="3815"/>
                </a:lnTo>
                <a:lnTo>
                  <a:pt x="4490" y="3815"/>
                </a:lnTo>
                <a:lnTo>
                  <a:pt x="4490" y="2969"/>
                </a:lnTo>
                <a:lnTo>
                  <a:pt x="4490" y="2951"/>
                </a:lnTo>
                <a:lnTo>
                  <a:pt x="4490" y="0"/>
                </a:lnTo>
                <a:lnTo>
                  <a:pt x="4151" y="0"/>
                </a:lnTo>
                <a:lnTo>
                  <a:pt x="4151" y="0"/>
                </a:lnTo>
                <a:close/>
              </a:path>
            </a:pathLst>
          </a:custGeom>
          <a:solidFill>
            <a:srgbClr val="4C88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2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" y="2381"/>
            <a:ext cx="11312843" cy="6342021"/>
          </a:xfrm>
          <a:noFill/>
          <a:ln>
            <a:noFill/>
          </a:ln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9" y="274320"/>
            <a:ext cx="11000232" cy="53553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Rectangle 256">
            <a:extLst>
              <a:ext uri="{FF2B5EF4-FFF2-40B4-BE49-F238E27FC236}">
                <a16:creationId xmlns:a16="http://schemas.microsoft.com/office/drawing/2014/main" id="{50787286-CD5D-43D9-B8DA-70C3358DC82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3" y="647700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 </a:t>
            </a:r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D938724D-E109-43B4-9560-1552E26DB04A}"/>
              </a:ext>
            </a:extLst>
          </p:cNvPr>
          <p:cNvSpPr>
            <a:spLocks/>
          </p:cNvSpPr>
          <p:nvPr userDrawn="1"/>
        </p:nvSpPr>
        <p:spPr bwMode="auto">
          <a:xfrm>
            <a:off x="6026150" y="0"/>
            <a:ext cx="6165850" cy="6858000"/>
          </a:xfrm>
          <a:custGeom>
            <a:avLst/>
            <a:gdLst>
              <a:gd name="T0" fmla="*/ 3502 w 3884"/>
              <a:gd name="T1" fmla="*/ 0 h 4320"/>
              <a:gd name="T2" fmla="*/ 3502 w 3884"/>
              <a:gd name="T3" fmla="*/ 3998 h 4320"/>
              <a:gd name="T4" fmla="*/ 0 w 3884"/>
              <a:gd name="T5" fmla="*/ 3998 h 4320"/>
              <a:gd name="T6" fmla="*/ 0 w 3884"/>
              <a:gd name="T7" fmla="*/ 4320 h 4320"/>
              <a:gd name="T8" fmla="*/ 3502 w 3884"/>
              <a:gd name="T9" fmla="*/ 4320 h 4320"/>
              <a:gd name="T10" fmla="*/ 3884 w 3884"/>
              <a:gd name="T11" fmla="*/ 4320 h 4320"/>
              <a:gd name="T12" fmla="*/ 3884 w 3884"/>
              <a:gd name="T13" fmla="*/ 3998 h 4320"/>
              <a:gd name="T14" fmla="*/ 3884 w 3884"/>
              <a:gd name="T15" fmla="*/ 0 h 4320"/>
              <a:gd name="T16" fmla="*/ 3502 w 3884"/>
              <a:gd name="T1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84" h="4320">
                <a:moveTo>
                  <a:pt x="3502" y="0"/>
                </a:moveTo>
                <a:lnTo>
                  <a:pt x="3502" y="3998"/>
                </a:lnTo>
                <a:lnTo>
                  <a:pt x="0" y="3998"/>
                </a:lnTo>
                <a:lnTo>
                  <a:pt x="0" y="4320"/>
                </a:lnTo>
                <a:lnTo>
                  <a:pt x="3502" y="4320"/>
                </a:lnTo>
                <a:lnTo>
                  <a:pt x="3884" y="4320"/>
                </a:lnTo>
                <a:lnTo>
                  <a:pt x="3884" y="3998"/>
                </a:lnTo>
                <a:lnTo>
                  <a:pt x="3884" y="0"/>
                </a:lnTo>
                <a:lnTo>
                  <a:pt x="3502" y="0"/>
                </a:lnTo>
                <a:close/>
              </a:path>
            </a:pathLst>
          </a:custGeom>
          <a:solidFill>
            <a:srgbClr val="4087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00E375-D0D6-466C-A383-E914B5C8AE5A}"/>
              </a:ext>
            </a:extLst>
          </p:cNvPr>
          <p:cNvSpPr/>
          <p:nvPr userDrawn="1"/>
        </p:nvSpPr>
        <p:spPr>
          <a:xfrm>
            <a:off x="0" y="6344402"/>
            <a:ext cx="274320" cy="510909"/>
          </a:xfrm>
          <a:prstGeom prst="rect">
            <a:avLst/>
          </a:prstGeom>
          <a:solidFill>
            <a:srgbClr val="397D5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D090841D-81E2-4E83-8067-E18C5C3AF8FF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AF918D-9DED-D44A-9D8C-455EA11CD9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644" y="6452482"/>
            <a:ext cx="1626108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07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2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12106"/>
            <a:ext cx="5840589" cy="52934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6351411" y="1412106"/>
            <a:ext cx="5840589" cy="52934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19" y="948037"/>
            <a:ext cx="5840589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6351411" y="948037"/>
            <a:ext cx="5840589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4318" y="1005840"/>
            <a:ext cx="5821682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312234" y="1527048"/>
            <a:ext cx="5783766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6351410" y="1005840"/>
            <a:ext cx="5840589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6351411" y="1527048"/>
            <a:ext cx="5785575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8" y="365857"/>
            <a:ext cx="10363317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649F31-1D58-F243-85FD-74506880A336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038521-D276-4049-A4BA-98C27C6D8256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F2F0951-0E05-43D4-AB3F-73E5681F4301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7EC139F-C616-4896-A830-8F9FC5B2C2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3" name="Rectangle 256">
            <a:extLst>
              <a:ext uri="{FF2B5EF4-FFF2-40B4-BE49-F238E27FC236}">
                <a16:creationId xmlns:a16="http://schemas.microsoft.com/office/drawing/2014/main" id="{D8ACAAE2-A531-47BE-8F4F-FFC18507ED0B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3747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12106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4299090" y="1412106"/>
            <a:ext cx="3867912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8323860" y="1412106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3866758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4299089" y="948037"/>
            <a:ext cx="3867912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8323860" y="948037"/>
            <a:ext cx="3885931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0178" y="1005840"/>
            <a:ext cx="3870672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312234" y="1527048"/>
            <a:ext cx="3791415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4297709" y="1005840"/>
            <a:ext cx="3866758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4295175" y="1527048"/>
            <a:ext cx="3860800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19718" y="1005840"/>
            <a:ext cx="3885931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8319719" y="1527048"/>
            <a:ext cx="3768204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8" y="365857"/>
            <a:ext cx="10418329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6" name="Rectangle 256">
            <a:extLst>
              <a:ext uri="{FF2B5EF4-FFF2-40B4-BE49-F238E27FC236}">
                <a16:creationId xmlns:a16="http://schemas.microsoft.com/office/drawing/2014/main" id="{7312AC61-61BF-4F96-99DC-555BD73A05FA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2881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19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328861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3288610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630290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6302901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5F09E4-91A6-437A-BED4-ED7995D473E7}"/>
              </a:ext>
            </a:extLst>
          </p:cNvPr>
          <p:cNvSpPr/>
          <p:nvPr userDrawn="1"/>
        </p:nvSpPr>
        <p:spPr>
          <a:xfrm>
            <a:off x="9317192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92D3D3-2A2D-4482-B3F5-B0CBCD39D93A}"/>
              </a:ext>
            </a:extLst>
          </p:cNvPr>
          <p:cNvSpPr/>
          <p:nvPr userDrawn="1"/>
        </p:nvSpPr>
        <p:spPr>
          <a:xfrm>
            <a:off x="9317193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4319" y="1005840"/>
            <a:ext cx="2861458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74318" y="1527048"/>
            <a:ext cx="2861459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3288609" y="1005840"/>
            <a:ext cx="2874807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3288609" y="1527048"/>
            <a:ext cx="287480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6312952" y="1005840"/>
            <a:ext cx="2864755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6312952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9" y="365857"/>
            <a:ext cx="10418330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757D323C-D2DD-42C4-81D6-6224EE035EE4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9317190" y="1005840"/>
            <a:ext cx="2864755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D6262AB-5413-4C3B-B769-39B07A6E5626}"/>
              </a:ext>
            </a:extLst>
          </p:cNvPr>
          <p:cNvSpPr>
            <a:spLocks noGrp="1"/>
          </p:cNvSpPr>
          <p:nvPr userDrawn="1">
            <p:ph sz="quarter" idx="13"/>
          </p:nvPr>
        </p:nvSpPr>
        <p:spPr>
          <a:xfrm>
            <a:off x="9317190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5E4A85E-2D34-4FC1-90CE-1459D5681F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4" y="441571"/>
            <a:ext cx="1093661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6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9496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5" y="1653735"/>
            <a:ext cx="11430000" cy="4047778"/>
          </a:xfrm>
        </p:spPr>
        <p:txBody>
          <a:bodyPr/>
          <a:lstStyle>
            <a:lvl1pPr marL="288925" indent="-288925">
              <a:spcBef>
                <a:spcPts val="1800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>
                <a:latin typeface="+mn-lt"/>
                <a:cs typeface="Arial" panose="020B0604020202020204" pitchFamily="34" charset="0"/>
              </a:defRPr>
            </a:lvl2pPr>
            <a:lvl3pPr marL="1031875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745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7DAB3A-4154-42CC-B73A-07DD412DD1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01" b="-1"/>
          <a:stretch/>
        </p:blipFill>
        <p:spPr>
          <a:xfrm>
            <a:off x="6095998" y="1078992"/>
            <a:ext cx="5535025" cy="42286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79D6E9-7CB6-4816-BA71-A98C108727C8}"/>
              </a:ext>
            </a:extLst>
          </p:cNvPr>
          <p:cNvSpPr/>
          <p:nvPr userDrawn="1"/>
        </p:nvSpPr>
        <p:spPr>
          <a:xfrm>
            <a:off x="274320" y="1078992"/>
            <a:ext cx="5821680" cy="4228673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352479"/>
            <a:ext cx="5413469" cy="110078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068FB31-3CF5-496E-BC0D-61D682234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2217" y="2891883"/>
            <a:ext cx="5431021" cy="2252546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buClr>
                <a:schemeClr val="tx1"/>
              </a:buClr>
              <a:buFont typeface="Century Gothic" panose="020B0502020202020204" pitchFamily="34" charset="0"/>
              <a:buChar char="–"/>
              <a:defRPr sz="1800">
                <a:latin typeface="Century Gothic" panose="020B0502020202020204" pitchFamily="34" charset="0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ACC93F-6123-3F49-8C15-4A811AF8B7BB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756F41-5AD0-C346-AE90-A0206E07D1B9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E79036-1F33-40EB-AB47-F9529E5C3C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2" name="Freeform 7">
            <a:extLst>
              <a:ext uri="{FF2B5EF4-FFF2-40B4-BE49-F238E27FC236}">
                <a16:creationId xmlns:a16="http://schemas.microsoft.com/office/drawing/2014/main" id="{3E861E90-11A2-4A0B-85EB-1A2865C9A48F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67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5" y="1444753"/>
            <a:ext cx="5507832" cy="4203944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1493" y="1444753"/>
            <a:ext cx="5504688" cy="4203944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Century Gothic" panose="020B0502020202020204" pitchFamily="34" charset="0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05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135" y="1444752"/>
            <a:ext cx="5507832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5" y="2275467"/>
            <a:ext cx="5507832" cy="3373229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1493" y="1444752"/>
            <a:ext cx="5504688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1493" y="2275467"/>
            <a:ext cx="5504688" cy="3373229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Century Gothic" panose="020B0502020202020204" pitchFamily="34" charset="0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993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425236" cy="535531"/>
          </a:xfrm>
        </p:spPr>
        <p:txBody>
          <a:bodyPr/>
          <a:lstStyle>
            <a:lvl1pPr>
              <a:lnSpc>
                <a:spcPct val="90000"/>
              </a:lnSpc>
              <a:defRPr sz="3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8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idebar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57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696" y="1387602"/>
            <a:ext cx="54864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696" y="2208792"/>
            <a:ext cx="54864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6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4682" y="1387602"/>
            <a:ext cx="54864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84682" y="2213184"/>
            <a:ext cx="54864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100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3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696" y="1387602"/>
            <a:ext cx="361047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696" y="2208792"/>
            <a:ext cx="361047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6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3659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3659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9D91D4C-0C90-4594-94C2-E939B6EF5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48562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1A87D9D-30BD-4BC1-AB79-1F900F8718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48562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049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29768" y="274320"/>
            <a:ext cx="114300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1614" y="1650029"/>
            <a:ext cx="11419468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B0D07-6BED-A646-84B4-4749F06D6579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832D77F-AA48-5846-ACCE-C0EB6A92350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16607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Rectangle 256">
            <a:extLst>
              <a:ext uri="{FF2B5EF4-FFF2-40B4-BE49-F238E27FC236}">
                <a16:creationId xmlns:a16="http://schemas.microsoft.com/office/drawing/2014/main" id="{323F2AC7-81B7-4181-8965-07F2D3F8B684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Open slide master to edit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F31812-5ADD-804D-A206-DF866C539C33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405644" y="6452482"/>
            <a:ext cx="1626108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5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32" r:id="rId2"/>
    <p:sldLayoutId id="2147483716" r:id="rId3"/>
    <p:sldLayoutId id="2147483663" r:id="rId4"/>
    <p:sldLayoutId id="2147483758" r:id="rId5"/>
    <p:sldLayoutId id="2147483736" r:id="rId6"/>
    <p:sldLayoutId id="2147483759" r:id="rId7"/>
    <p:sldLayoutId id="2147483685" r:id="rId8"/>
    <p:sldLayoutId id="2147483757" r:id="rId9"/>
    <p:sldLayoutId id="2147483667" r:id="rId10"/>
    <p:sldLayoutId id="2147483725" r:id="rId11"/>
    <p:sldLayoutId id="2147483756" r:id="rId12"/>
    <p:sldLayoutId id="2147483678" r:id="rId13"/>
    <p:sldLayoutId id="2147483760" r:id="rId14"/>
    <p:sldLayoutId id="2147483761" r:id="rId15"/>
    <p:sldLayoutId id="2147483762" r:id="rId1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87338" indent="-28733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8975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–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030288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EF93-DE48-5442-870D-943F37571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736" y="1388962"/>
            <a:ext cx="8678194" cy="978729"/>
          </a:xfrm>
        </p:spPr>
        <p:txBody>
          <a:bodyPr/>
          <a:lstStyle/>
          <a:p>
            <a:r>
              <a:rPr lang="en-US" dirty="0"/>
              <a:t>Basics of python and applications to neutron scattering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73FE8-692F-1E45-8F88-6FBEEB088B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43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22C3-4EE2-6FEE-911F-1DC7AA380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977" y="2470054"/>
            <a:ext cx="7028046" cy="923330"/>
          </a:xfrm>
        </p:spPr>
        <p:txBody>
          <a:bodyPr/>
          <a:lstStyle/>
          <a:p>
            <a:pPr algn="ctr"/>
            <a:r>
              <a:rPr lang="en-US" sz="6000" dirty="0"/>
              <a:t>Workspace</a:t>
            </a:r>
          </a:p>
        </p:txBody>
      </p:sp>
    </p:spTree>
    <p:extLst>
      <p:ext uri="{BB962C8B-B14F-4D97-AF65-F5344CB8AC3E}">
        <p14:creationId xmlns:p14="http://schemas.microsoft.com/office/powerpoint/2010/main" val="2074018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22C3-4EE2-6FEE-911F-1DC7AA380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977" y="2470054"/>
            <a:ext cx="7028046" cy="923330"/>
          </a:xfrm>
        </p:spPr>
        <p:txBody>
          <a:bodyPr/>
          <a:lstStyle/>
          <a:p>
            <a:pPr algn="ctr"/>
            <a:r>
              <a:rPr lang="en-US" sz="6000"/>
              <a:t>Python scripting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392248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9E26-590C-4B67-555C-254E8565F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1DF64-382C-F55B-2929-DC188EDD3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4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B49A-4669-684D-9A32-2B28B4FE2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24B80-B782-AA44-93E9-14ED2F1AA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767" y="1273591"/>
            <a:ext cx="11430000" cy="40477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At its core, Python is a tool for telling a computer what to do through a series of instructions. Python's syntax is designed to be readable and easy to understand, making it a good choice for beginners to programming.”</a:t>
            </a:r>
          </a:p>
          <a:p>
            <a:pPr marL="0" indent="0">
              <a:buNone/>
            </a:pPr>
            <a:r>
              <a:rPr lang="en-US" dirty="0">
                <a:solidFill>
                  <a:srgbClr val="374151"/>
                </a:solidFill>
                <a:latin typeface="Söhne"/>
              </a:rPr>
              <a:t>“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Python is particularly well-suited to scientific computing because of its extensive libraries. These libraries provide a wide range of functions and tools.”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“Python also supports interactive computing, which allows scientists to work with their data in real time and quickly iterate on their analysis.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”</a:t>
            </a:r>
          </a:p>
          <a:p>
            <a:pPr marL="0" indent="0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374151"/>
                </a:solidFill>
                <a:latin typeface="Söhne"/>
              </a:rPr>
              <a:t>-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ChatGPT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047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0EEA-60B7-D126-6EE2-3267EB22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B8C7B-9244-8699-0E71-06F57FDF1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basics: a practical guide to accessing scientific libraries in python</a:t>
            </a:r>
          </a:p>
          <a:p>
            <a:pPr lvl="1"/>
            <a:r>
              <a:rPr lang="en-US" dirty="0"/>
              <a:t>the python ecosystem</a:t>
            </a:r>
          </a:p>
          <a:p>
            <a:pPr lvl="1"/>
            <a:r>
              <a:rPr lang="en-US" dirty="0"/>
              <a:t>repositories (git and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conda</a:t>
            </a:r>
            <a:r>
              <a:rPr lang="en-US" dirty="0"/>
              <a:t> environments</a:t>
            </a:r>
          </a:p>
          <a:p>
            <a:r>
              <a:rPr lang="en-US" dirty="0"/>
              <a:t>an example: the Mantid package for </a:t>
            </a:r>
            <a:r>
              <a:rPr lang="en-US" dirty="0" err="1"/>
              <a:t>analysing</a:t>
            </a:r>
            <a:r>
              <a:rPr lang="en-US" dirty="0"/>
              <a:t> and visualizing neutron data.</a:t>
            </a:r>
          </a:p>
          <a:p>
            <a:r>
              <a:rPr lang="en-US" dirty="0"/>
              <a:t>Material science application: </a:t>
            </a:r>
            <a:r>
              <a:rPr lang="en-US" dirty="0" err="1"/>
              <a:t>analysing</a:t>
            </a:r>
            <a:r>
              <a:rPr lang="en-US" dirty="0"/>
              <a:t> diffraction data using python and mantid. </a:t>
            </a:r>
          </a:p>
        </p:txBody>
      </p:sp>
    </p:spTree>
    <p:extLst>
      <p:ext uri="{BB962C8B-B14F-4D97-AF65-F5344CB8AC3E}">
        <p14:creationId xmlns:p14="http://schemas.microsoft.com/office/powerpoint/2010/main" val="277117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0325C-8924-CB8D-EB4C-EB275E98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python scientific ecosystem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0A94D-AA6C-6DDF-DAE2-14E357172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python modules and packages for almost any application</a:t>
            </a:r>
          </a:p>
          <a:p>
            <a:pPr lvl="1"/>
            <a:r>
              <a:rPr lang="en-US" dirty="0"/>
              <a:t>core numeric libraries: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, matplotlib,…</a:t>
            </a:r>
          </a:p>
          <a:p>
            <a:pPr lvl="1"/>
            <a:r>
              <a:rPr lang="en-US" dirty="0"/>
              <a:t>domain specific: pandas, seaborn (statistics), </a:t>
            </a:r>
            <a:r>
              <a:rPr lang="en-US" dirty="0" err="1"/>
              <a:t>sympy</a:t>
            </a:r>
            <a:r>
              <a:rPr lang="en-US" dirty="0"/>
              <a:t> (symbolic computing), scikit-image (image processing)</a:t>
            </a:r>
          </a:p>
          <a:p>
            <a:r>
              <a:rPr lang="en-US" dirty="0"/>
              <a:t>Many applications built around python or have python API that enable them to be scripted.</a:t>
            </a:r>
          </a:p>
        </p:txBody>
      </p:sp>
    </p:spTree>
    <p:extLst>
      <p:ext uri="{BB962C8B-B14F-4D97-AF65-F5344CB8AC3E}">
        <p14:creationId xmlns:p14="http://schemas.microsoft.com/office/powerpoint/2010/main" val="3850832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51535-46E1-1457-5B02-25703A4B1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5531"/>
          </a:xfrm>
        </p:spPr>
        <p:txBody>
          <a:bodyPr/>
          <a:lstStyle/>
          <a:p>
            <a:r>
              <a:rPr lang="en-US" dirty="0"/>
              <a:t>Installing code: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980D3-34C1-F606-38F2-4F844191C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code is developed, maintained and distributed in a repository</a:t>
            </a:r>
          </a:p>
          <a:p>
            <a:r>
              <a:rPr lang="en-US" dirty="0"/>
              <a:t>git is a tool that provides version control for repositories</a:t>
            </a:r>
          </a:p>
          <a:p>
            <a:pPr lvl="1"/>
            <a:r>
              <a:rPr lang="en-US" dirty="0"/>
              <a:t>manage, track and revert changes</a:t>
            </a:r>
          </a:p>
          <a:p>
            <a:pPr lvl="1"/>
            <a:r>
              <a:rPr lang="en-US" dirty="0"/>
              <a:t>create separate branches to develop new features</a:t>
            </a:r>
          </a:p>
          <a:p>
            <a:pPr lvl="1"/>
            <a:r>
              <a:rPr lang="en-US" dirty="0"/>
              <a:t>maintain </a:t>
            </a:r>
            <a:r>
              <a:rPr lang="en-US" dirty="0" err="1"/>
              <a:t>dev,qa</a:t>
            </a:r>
            <a:r>
              <a:rPr lang="en-US" dirty="0"/>
              <a:t> and production branches</a:t>
            </a:r>
          </a:p>
          <a:p>
            <a:r>
              <a:rPr lang="en-US" dirty="0" err="1"/>
              <a:t>github</a:t>
            </a:r>
            <a:r>
              <a:rPr lang="en-US" dirty="0"/>
              <a:t> is a hosting site for git repositories</a:t>
            </a:r>
          </a:p>
          <a:p>
            <a:pPr lvl="1"/>
            <a:r>
              <a:rPr lang="en-US" dirty="0"/>
              <a:t>extremely popular (&gt; 372M)</a:t>
            </a:r>
          </a:p>
          <a:p>
            <a:pPr lvl="1"/>
            <a:r>
              <a:rPr lang="en-US" dirty="0"/>
              <a:t>many useful features for code development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418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0325C-8924-CB8D-EB4C-EB275E986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5531"/>
          </a:xfrm>
        </p:spPr>
        <p:txBody>
          <a:bodyPr/>
          <a:lstStyle/>
          <a:p>
            <a:r>
              <a:rPr lang="en-US" dirty="0"/>
              <a:t>Managing your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0A94D-AA6C-6DDF-DAE2-14E357172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and packages constantly evolve</a:t>
            </a:r>
          </a:p>
          <a:p>
            <a:r>
              <a:rPr lang="en-US" dirty="0"/>
              <a:t>Software with multiple dependencies are vulnerable to conflicts when versions change.</a:t>
            </a:r>
          </a:p>
          <a:p>
            <a:r>
              <a:rPr lang="en-US" dirty="0"/>
              <a:t>Environment management systems, such as anaconda, solve this problem.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922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E6229-604E-2532-1873-FB2ECCD8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978729"/>
          </a:xfrm>
        </p:spPr>
        <p:txBody>
          <a:bodyPr/>
          <a:lstStyle/>
          <a:p>
            <a:r>
              <a:rPr lang="en-US" dirty="0"/>
              <a:t>Mantid (Manipulation and Analysis Toolkit for Instrument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59C28-4857-DE83-C89D-8A8873A28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scope includes:</a:t>
            </a:r>
          </a:p>
          <a:p>
            <a:pPr lvl="1"/>
            <a:r>
              <a:rPr lang="en-US" dirty="0"/>
              <a:t>many neutron-specific algorithms</a:t>
            </a:r>
          </a:p>
          <a:p>
            <a:pPr lvl="1"/>
            <a:r>
              <a:rPr lang="en-US" dirty="0"/>
              <a:t>a user interface (supporting scripting, visualization, GUIs for algorithms, fitting tools…)</a:t>
            </a:r>
          </a:p>
          <a:p>
            <a:r>
              <a:rPr lang="en-US" dirty="0"/>
              <a:t>Current version 6.6.0</a:t>
            </a:r>
          </a:p>
          <a:p>
            <a:pPr lvl="1"/>
            <a:r>
              <a:rPr lang="en-US" dirty="0"/>
              <a:t>install via bundles for mac, </a:t>
            </a:r>
            <a:r>
              <a:rPr lang="en-US" dirty="0" err="1"/>
              <a:t>PC,Linux</a:t>
            </a:r>
            <a:endParaRPr lang="en-US" dirty="0"/>
          </a:p>
          <a:p>
            <a:pPr lvl="1"/>
            <a:r>
              <a:rPr lang="en-US" dirty="0"/>
              <a:t>or via </a:t>
            </a:r>
            <a:r>
              <a:rPr lang="en-US" dirty="0" err="1"/>
              <a:t>conda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339CFF-FDD7-6724-BDB4-20092FC90C2A}"/>
              </a:ext>
            </a:extLst>
          </p:cNvPr>
          <p:cNvSpPr txBox="1"/>
          <p:nvPr/>
        </p:nvSpPr>
        <p:spPr>
          <a:xfrm>
            <a:off x="7605445" y="6488668"/>
            <a:ext cx="6107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doi.org</a:t>
            </a:r>
            <a:r>
              <a:rPr lang="en-US" dirty="0"/>
              <a:t>/10.1016/j.nima.2014.07.029</a:t>
            </a:r>
          </a:p>
        </p:txBody>
      </p:sp>
      <p:pic>
        <p:nvPicPr>
          <p:cNvPr id="1026" name="Picture 2" descr="Workbench">
            <a:extLst>
              <a:ext uri="{FF2B5EF4-FFF2-40B4-BE49-F238E27FC236}">
                <a16:creationId xmlns:a16="http://schemas.microsoft.com/office/drawing/2014/main" id="{72A08CF4-E4E0-A9A1-85D6-D879886AA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692" y="3208316"/>
            <a:ext cx="5331159" cy="29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603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22C3-4EE2-6FEE-911F-1DC7AA380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977" y="2470054"/>
            <a:ext cx="7028046" cy="1754326"/>
          </a:xfrm>
        </p:spPr>
        <p:txBody>
          <a:bodyPr/>
          <a:lstStyle/>
          <a:p>
            <a:pPr algn="ctr"/>
            <a:r>
              <a:rPr lang="en-US" sz="6000" dirty="0" err="1"/>
              <a:t>mantidworkbench</a:t>
            </a:r>
            <a:r>
              <a:rPr lang="en-US" sz="6000" dirty="0"/>
              <a:t> GUI</a:t>
            </a:r>
          </a:p>
        </p:txBody>
      </p:sp>
    </p:spTree>
    <p:extLst>
      <p:ext uri="{BB962C8B-B14F-4D97-AF65-F5344CB8AC3E}">
        <p14:creationId xmlns:p14="http://schemas.microsoft.com/office/powerpoint/2010/main" val="3267870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22C3-4EE2-6FEE-911F-1DC7AA380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977" y="2470054"/>
            <a:ext cx="7028046" cy="923330"/>
          </a:xfrm>
        </p:spPr>
        <p:txBody>
          <a:bodyPr/>
          <a:lstStyle/>
          <a:p>
            <a:pPr algn="ctr"/>
            <a:r>
              <a:rPr lang="en-US" sz="6000" dirty="0"/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304233184"/>
      </p:ext>
    </p:extLst>
  </p:cSld>
  <p:clrMapOvr>
    <a:masterClrMapping/>
  </p:clrMapOvr>
</p:sld>
</file>

<file path=ppt/theme/theme1.xml><?xml version="1.0" encoding="utf-8"?>
<a:theme xmlns:a="http://schemas.openxmlformats.org/drawingml/2006/main" name="ORNL">
  <a:themeElements>
    <a:clrScheme name="ORNL theme colors 180717 final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3BA2AD"/>
      </a:accent1>
      <a:accent2>
        <a:srgbClr val="8FBB55"/>
      </a:accent2>
      <a:accent3>
        <a:srgbClr val="5785B7"/>
      </a:accent3>
      <a:accent4>
        <a:srgbClr val="E5A940"/>
      </a:accent4>
      <a:accent5>
        <a:srgbClr val="919785"/>
      </a:accent5>
      <a:accent6>
        <a:srgbClr val="CB4D3D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accent1">
              <a:lumMod val="50000"/>
            </a:schemeClr>
          </a:solidFill>
          <a:miter lim="800000"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8" id="{27614BCB-6872-1C4D-94C2-566A1165D93D}" vid="{FC2EE5E8-A08D-E540-9B37-CA9E89E73775}"/>
    </a:ext>
  </a:extLst>
</a:theme>
</file>

<file path=ppt/theme/theme2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6BFB3AB80EA044897B163D651BE7CF" ma:contentTypeVersion="12" ma:contentTypeDescription="Create a new document." ma:contentTypeScope="" ma:versionID="5ccae34aae965e24db62e9729d4dd5e4">
  <xsd:schema xmlns:xsd="http://www.w3.org/2001/XMLSchema" xmlns:xs="http://www.w3.org/2001/XMLSchema" xmlns:p="http://schemas.microsoft.com/office/2006/metadata/properties" xmlns:ns2="38e4deb0-de08-4adb-aafc-d8ff02544178" targetNamespace="http://schemas.microsoft.com/office/2006/metadata/properties" ma:root="true" ma:fieldsID="73e7bd080f35e63ea4fc24c5765ee755" ns2:_="">
    <xsd:import namespace="38e4deb0-de08-4adb-aafc-d8ff025441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4deb0-de08-4adb-aafc-d8ff025441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A20C22-D077-412B-81BA-8B2541026FAD}">
  <ds:schemaRefs>
    <ds:schemaRef ds:uri="http://www.w3.org/XML/1998/namespace"/>
    <ds:schemaRef ds:uri="http://schemas.microsoft.com/office/2006/documentManagement/types"/>
    <ds:schemaRef ds:uri="http://purl.org/dc/terms/"/>
    <ds:schemaRef ds:uri="38e4deb0-de08-4adb-aafc-d8ff02544178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8EF5AA9-B8DF-4DC7-90A1-A91BA595B6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4deb0-de08-4adb-aafc-d8ff025441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14FB6BD-000C-41AF-9DE8-4264F777F3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ORNL</Template>
  <TotalTime>11501</TotalTime>
  <Words>376</Words>
  <Application>Microsoft Macintosh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Century Gothic</vt:lpstr>
      <vt:lpstr>Söhne</vt:lpstr>
      <vt:lpstr>ORNL</vt:lpstr>
      <vt:lpstr>Basics of python and applications to neutron scattering</vt:lpstr>
      <vt:lpstr>Python</vt:lpstr>
      <vt:lpstr>Overview</vt:lpstr>
      <vt:lpstr>The python scientific ecosystem </vt:lpstr>
      <vt:lpstr>Installing code: repositories</vt:lpstr>
      <vt:lpstr>Managing your environment</vt:lpstr>
      <vt:lpstr>Mantid (Manipulation and Analysis Toolkit for Instrument Data)</vt:lpstr>
      <vt:lpstr>mantidworkbench GUI</vt:lpstr>
      <vt:lpstr>Algorithms</vt:lpstr>
      <vt:lpstr>Workspace</vt:lpstr>
      <vt:lpstr>Python scripting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python and applications to neutron scattering</dc:title>
  <dc:subject/>
  <dc:creator>Guthrie, Malcolm</dc:creator>
  <cp:keywords/>
  <dc:description/>
  <cp:lastModifiedBy>Guthrie, Malcolm</cp:lastModifiedBy>
  <cp:revision>10</cp:revision>
  <dcterms:created xsi:type="dcterms:W3CDTF">2023-05-01T15:29:12Z</dcterms:created>
  <dcterms:modified xsi:type="dcterms:W3CDTF">2023-05-18T15:06:43Z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0x010100436BFB3AB80EA044897B163D651BE7CF</vt:lpwstr>
  </property>
  <property fmtid="{D5CDD505-2E9C-101B-9397-08002B2CF9AE}" pid="3" name="Order">
    <vt:r8>18100</vt:r8>
  </property>
  <property fmtid="{D5CDD505-2E9C-101B-9397-08002B2CF9AE}" pid="4" name="GUID">
    <vt:lpwstr>42b6f0ba-36c8-4301-8891-17ebf0c53400</vt:lpwstr>
  </property>
</Properties>
</file>