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490" r:id="rId5"/>
    <p:sldId id="476" r:id="rId6"/>
    <p:sldId id="548" r:id="rId7"/>
    <p:sldId id="550" r:id="rId8"/>
    <p:sldId id="549" r:id="rId9"/>
    <p:sldId id="551" r:id="rId10"/>
    <p:sldId id="553" r:id="rId11"/>
    <p:sldId id="552" r:id="rId12"/>
    <p:sldId id="554" r:id="rId13"/>
    <p:sldId id="555" r:id="rId14"/>
    <p:sldId id="518" r:id="rId15"/>
    <p:sldId id="519" r:id="rId16"/>
    <p:sldId id="520" r:id="rId17"/>
    <p:sldId id="521" r:id="rId18"/>
    <p:sldId id="546" r:id="rId19"/>
    <p:sldId id="542" r:id="rId20"/>
    <p:sldId id="523" r:id="rId21"/>
    <p:sldId id="536" r:id="rId22"/>
    <p:sldId id="537" r:id="rId23"/>
    <p:sldId id="449" r:id="rId24"/>
    <p:sldId id="465" r:id="rId25"/>
    <p:sldId id="547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861"/>
    <a:srgbClr val="9A9B9D"/>
    <a:srgbClr val="AEB0AF"/>
    <a:srgbClr val="CEC7C1"/>
    <a:srgbClr val="8C8D90"/>
    <a:srgbClr val="D25350"/>
    <a:srgbClr val="808184"/>
    <a:srgbClr val="75767A"/>
    <a:srgbClr val="4E4F54"/>
    <a:srgbClr val="848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" autoAdjust="0"/>
    <p:restoredTop sz="95667" autoAdjust="0"/>
  </p:normalViewPr>
  <p:slideViewPr>
    <p:cSldViewPr snapToGrid="0" showGuides="1">
      <p:cViewPr varScale="1">
        <p:scale>
          <a:sx n="253" d="100"/>
          <a:sy n="253" d="100"/>
        </p:scale>
        <p:origin x="192" y="1080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5/15/23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how we </a:t>
            </a:r>
            <a:r>
              <a:rPr lang="en-US" dirty="0" err="1"/>
              <a:t>gonna</a:t>
            </a:r>
            <a:r>
              <a:rPr lang="en-US" dirty="0"/>
              <a:t> spent the next 45 minutes.</a:t>
            </a:r>
          </a:p>
          <a:p>
            <a:endParaRPr lang="en-US" dirty="0"/>
          </a:p>
          <a:p>
            <a:r>
              <a:rPr lang="en-US" dirty="0"/>
              <a:t>I will start by showing you what I have been doing before joining the imaging team. </a:t>
            </a:r>
          </a:p>
          <a:p>
            <a:r>
              <a:rPr lang="en-US" dirty="0"/>
              <a:t>Then in the first part  I will describe my work as an imaging software developer</a:t>
            </a:r>
          </a:p>
          <a:p>
            <a:r>
              <a:rPr lang="en-US" dirty="0"/>
              <a:t>In the second part, I will talk about my work as Embedded imaging software developer and you will see how much the *embedded* word is important.</a:t>
            </a:r>
          </a:p>
          <a:p>
            <a:r>
              <a:rPr lang="en-US" dirty="0"/>
              <a:t>Finally I will give my vision of the CIS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0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of what they are, how to get them, and to run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4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how we </a:t>
            </a:r>
            <a:r>
              <a:rPr lang="en-US" dirty="0" err="1"/>
              <a:t>gonna</a:t>
            </a:r>
            <a:r>
              <a:rPr lang="en-US" dirty="0"/>
              <a:t> spent the next 45 minutes.</a:t>
            </a:r>
          </a:p>
          <a:p>
            <a:endParaRPr lang="en-US" dirty="0"/>
          </a:p>
          <a:p>
            <a:r>
              <a:rPr lang="en-US" dirty="0"/>
              <a:t>I will start by showing you what I have been doing before joining the imaging team. </a:t>
            </a:r>
          </a:p>
          <a:p>
            <a:r>
              <a:rPr lang="en-US" dirty="0"/>
              <a:t>Then in the first part  I will describe my work as an imaging software developer</a:t>
            </a:r>
          </a:p>
          <a:p>
            <a:r>
              <a:rPr lang="en-US" dirty="0"/>
              <a:t>In the second part, I will talk about my work as Embedded imaging software developer and you will see how much the *embedded* word is important.</a:t>
            </a:r>
          </a:p>
          <a:p>
            <a:r>
              <a:rPr lang="en-US" dirty="0"/>
              <a:t>Finally I will give my vision of the CIS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5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LDRD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6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31D8B-25E9-D440-A0B7-53853A82E645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98622-4D3C-4849-B0FA-4101271A784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CA6817-BFFA-75CB-9AA6-41D1E84730C5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1354440" y="6021263"/>
            <a:ext cx="757269" cy="7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D0A2A-0355-AA49-9A3F-AB977E14FC3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F833AF-F2DD-B245-B5D3-AAD481D0655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BAAAD4-FBA9-4334-AA6C-9B74AC2A8370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62842F-612F-3641-9908-4224FD3698B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ideo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ideo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ideo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tronimaging.pages.ornl.go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ideo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first_slide" descr="Background_first_slide">
            <a:hlinkClick r:id="" action="ppaction://media"/>
            <a:extLst>
              <a:ext uri="{FF2B5EF4-FFF2-40B4-BE49-F238E27FC236}">
                <a16:creationId xmlns:a16="http://schemas.microsoft.com/office/drawing/2014/main" id="{BA8164BC-4559-D146-A441-398B60731FB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7938" y="4763"/>
            <a:ext cx="12192000" cy="6853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875520" cy="480131"/>
          </a:xfrm>
        </p:spPr>
        <p:txBody>
          <a:bodyPr/>
          <a:lstStyle/>
          <a:p>
            <a:r>
              <a:rPr lang="en-US" sz="2800" dirty="0" err="1"/>
              <a:t>Jupyter</a:t>
            </a:r>
            <a:r>
              <a:rPr lang="en-US" sz="2800" dirty="0"/>
              <a:t> notebooks and their widgets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6212626" cy="1131825"/>
          </a:xfrm>
        </p:spPr>
        <p:txBody>
          <a:bodyPr/>
          <a:lstStyle/>
          <a:p>
            <a:r>
              <a:rPr lang="en-US" b="1" dirty="0"/>
              <a:t>Jean </a:t>
            </a:r>
            <a:r>
              <a:rPr lang="en-US" b="1" dirty="0" err="1"/>
              <a:t>Bilheux</a:t>
            </a:r>
            <a:endParaRPr lang="en-US" b="1" dirty="0"/>
          </a:p>
          <a:p>
            <a:r>
              <a:rPr lang="en-US" dirty="0"/>
              <a:t>Neutron Imaging Computer Instrument Scientist</a:t>
            </a:r>
          </a:p>
          <a:p>
            <a:endParaRPr lang="en-US" dirty="0"/>
          </a:p>
          <a:p>
            <a:r>
              <a:rPr lang="en-US" dirty="0"/>
              <a:t>Materials Engineering Group</a:t>
            </a:r>
          </a:p>
          <a:p>
            <a:r>
              <a:rPr lang="en-US" dirty="0"/>
              <a:t>Neutron Scattering Division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ADE81-E82A-2245-87B6-F282A1EC4217}"/>
              </a:ext>
            </a:extLst>
          </p:cNvPr>
          <p:cNvSpPr/>
          <p:nvPr/>
        </p:nvSpPr>
        <p:spPr>
          <a:xfrm>
            <a:off x="12840300" y="1093739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CE0CB0-D775-EBCB-5278-D568A8D59073}"/>
              </a:ext>
            </a:extLst>
          </p:cNvPr>
          <p:cNvSpPr txBox="1">
            <a:spLocks/>
          </p:cNvSpPr>
          <p:nvPr/>
        </p:nvSpPr>
        <p:spPr bwMode="auto">
          <a:xfrm>
            <a:off x="6908800" y="4781730"/>
            <a:ext cx="4558117" cy="4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ASM - 2023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E41301-AADC-E05E-520D-E0C816994D2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609213" y="62418"/>
            <a:ext cx="912712" cy="9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7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200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E130-D6F4-1514-3957-0DE9E33A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573-6EB9-E07F-7333-0A7384C6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2FE7-DB56-16C0-E9CC-3A34174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26" y="0"/>
            <a:ext cx="11430000" cy="539496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9" name="Picture 8" descr="A loaf of bread with text&#10;&#10;Description automatically generated with low confidence">
            <a:extLst>
              <a:ext uri="{FF2B5EF4-FFF2-40B4-BE49-F238E27FC236}">
                <a16:creationId xmlns:a16="http://schemas.microsoft.com/office/drawing/2014/main" id="{99FB4686-C82D-031A-CA8C-2E3E22EF103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693489" y="232794"/>
            <a:ext cx="5812132" cy="3386968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5CF7E33-521A-A803-C1A6-73EB9A1C6EA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484408" y="3737810"/>
            <a:ext cx="4779197" cy="2815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3D11E-EB0F-A5B8-8F7D-9A9F368FAC7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8923" y="1160650"/>
            <a:ext cx="4947441" cy="4918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20426FE1-5FF1-9472-2AE8-20738F9B6774}"/>
              </a:ext>
            </a:extLst>
          </p:cNvPr>
          <p:cNvSpPr/>
          <p:nvPr/>
        </p:nvSpPr>
        <p:spPr>
          <a:xfrm rot="3151422">
            <a:off x="5418925" y="391022"/>
            <a:ext cx="458363" cy="1382070"/>
          </a:xfrm>
          <a:prstGeom prst="downArrow">
            <a:avLst/>
          </a:prstGeom>
          <a:solidFill>
            <a:schemeClr val="accent3"/>
          </a:solidFill>
          <a:ln w="38100">
            <a:noFill/>
            <a:miter lim="800000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FA24F-82D5-DD4B-86FC-33EC81416EC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07134" y="1003465"/>
            <a:ext cx="7275266" cy="523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6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CA17F-E813-9DBE-7280-328165647BDC}"/>
              </a:ext>
            </a:extLst>
          </p:cNvPr>
          <p:cNvSpPr txBox="1">
            <a:spLocks/>
          </p:cNvSpPr>
          <p:nvPr/>
        </p:nvSpPr>
        <p:spPr bwMode="auto">
          <a:xfrm>
            <a:off x="273408" y="0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EE278D-FC52-0664-B5D2-BF8CC16293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269748"/>
            <a:ext cx="1420907" cy="1222398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AC8504-248A-3E96-2E50-F81B1492C8D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1696369"/>
            <a:ext cx="1420907" cy="80220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F82407D-D4F0-6585-054B-AA72008EFCD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3709470"/>
            <a:ext cx="1420907" cy="34080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F19FBA8-16AA-023B-5DD5-964818C3568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4428076"/>
            <a:ext cx="1420907" cy="447612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D19EC3-6637-1774-AEEB-224AD32B3CB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4951294"/>
            <a:ext cx="1438004" cy="504097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18AA86-BD62-DA37-F168-8B941DCFFA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5870180"/>
            <a:ext cx="1438003" cy="370075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746F42-EDF2-C2F1-892F-F066E43A261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61538" y="1054003"/>
            <a:ext cx="1804984" cy="1043471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5CAD18-EDAD-2368-B1EC-1C900627BA9D}"/>
              </a:ext>
            </a:extLst>
          </p:cNvPr>
          <p:cNvCxnSpPr>
            <a:endCxn id="8" idx="1"/>
          </p:cNvCxnSpPr>
          <p:nvPr/>
        </p:nvCxnSpPr>
        <p:spPr>
          <a:xfrm>
            <a:off x="2661538" y="880947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FBC72AB-0DB4-CB8E-7AE3-2123DF7583AA}"/>
              </a:ext>
            </a:extLst>
          </p:cNvPr>
          <p:cNvCxnSpPr>
            <a:endCxn id="12" idx="1"/>
          </p:cNvCxnSpPr>
          <p:nvPr/>
        </p:nvCxnSpPr>
        <p:spPr>
          <a:xfrm flipV="1">
            <a:off x="2589637" y="3879874"/>
            <a:ext cx="1876885" cy="315198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E8C38-B118-E988-AD63-2AE54D314209}"/>
              </a:ext>
            </a:extLst>
          </p:cNvPr>
          <p:cNvCxnSpPr>
            <a:endCxn id="14" idx="1"/>
          </p:cNvCxnSpPr>
          <p:nvPr/>
        </p:nvCxnSpPr>
        <p:spPr>
          <a:xfrm>
            <a:off x="2661538" y="4651882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F3D0FB3-92E2-6DCA-B27F-F28C91E03E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89637" y="4841125"/>
            <a:ext cx="1859789" cy="362218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CE50A75-5614-2BAB-EDDA-5A68F0D468A1}"/>
              </a:ext>
            </a:extLst>
          </p:cNvPr>
          <p:cNvCxnSpPr>
            <a:endCxn id="18" idx="1"/>
          </p:cNvCxnSpPr>
          <p:nvPr/>
        </p:nvCxnSpPr>
        <p:spPr>
          <a:xfrm>
            <a:off x="2589637" y="5297936"/>
            <a:ext cx="1859789" cy="757282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8C3F14-25DC-89AE-8D6D-F54DA07C95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16072" y="617743"/>
            <a:ext cx="1645466" cy="5622513"/>
          </a:xfrm>
          <a:prstGeom prst="rect">
            <a:avLst/>
          </a:prstGeom>
        </p:spPr>
      </p:pic>
      <p:pic>
        <p:nvPicPr>
          <p:cNvPr id="35" name="demo_of_extract_evenly_spaced_files" descr="demo_of_extract_evenly_spaced_files">
            <a:hlinkClick r:id="" action="ppaction://media"/>
            <a:extLst>
              <a:ext uri="{FF2B5EF4-FFF2-40B4-BE49-F238E27FC236}">
                <a16:creationId xmlns:a16="http://schemas.microsoft.com/office/drawing/2014/main" id="{235AD065-A25A-87E2-70AC-568A40EE7E7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6111988" y="0"/>
            <a:ext cx="5935663" cy="6858000"/>
          </a:xfrm>
          <a:prstGeom prst="rect">
            <a:avLst/>
          </a:prstGeom>
        </p:spPr>
      </p:pic>
      <p:sp>
        <p:nvSpPr>
          <p:cNvPr id="36" name="Frame 35">
            <a:extLst>
              <a:ext uri="{FF2B5EF4-FFF2-40B4-BE49-F238E27FC236}">
                <a16:creationId xmlns:a16="http://schemas.microsoft.com/office/drawing/2014/main" id="{72AC1AE5-429A-B252-D5AC-94284CC330D0}"/>
              </a:ext>
            </a:extLst>
          </p:cNvPr>
          <p:cNvSpPr/>
          <p:nvPr/>
        </p:nvSpPr>
        <p:spPr>
          <a:xfrm>
            <a:off x="1016072" y="1347169"/>
            <a:ext cx="1645466" cy="228569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098AF542-963E-EF42-C06F-1E91082B6D88}"/>
              </a:ext>
            </a:extLst>
          </p:cNvPr>
          <p:cNvSpPr/>
          <p:nvPr/>
        </p:nvSpPr>
        <p:spPr>
          <a:xfrm>
            <a:off x="4449426" y="5226822"/>
            <a:ext cx="1420907" cy="228569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8" name="radial_profile" descr="radial_profile">
            <a:hlinkClick r:id="" action="ppaction://media"/>
            <a:extLst>
              <a:ext uri="{FF2B5EF4-FFF2-40B4-BE49-F238E27FC236}">
                <a16:creationId xmlns:a16="http://schemas.microsoft.com/office/drawing/2014/main" id="{5F83F2F5-399B-B296-C8AB-53F45FD9D44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6111987" y="0"/>
            <a:ext cx="592455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F72F9-5AC5-F85F-F236-A6317FE11D69}"/>
              </a:ext>
            </a:extLst>
          </p:cNvPr>
          <p:cNvSpPr txBox="1"/>
          <p:nvPr/>
        </p:nvSpPr>
        <p:spPr>
          <a:xfrm>
            <a:off x="3460911" y="6588252"/>
            <a:ext cx="2619103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latin typeface="+mn-lt"/>
              </a:rPr>
              <a:t>Courtesy of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Hongyu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Zhou.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9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00966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6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5490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6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53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CA17F-E813-9DBE-7280-328165647BDC}"/>
              </a:ext>
            </a:extLst>
          </p:cNvPr>
          <p:cNvSpPr txBox="1">
            <a:spLocks/>
          </p:cNvSpPr>
          <p:nvPr/>
        </p:nvSpPr>
        <p:spPr bwMode="auto">
          <a:xfrm>
            <a:off x="273408" y="0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EE278D-FC52-0664-B5D2-BF8CC16293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269748"/>
            <a:ext cx="1420907" cy="1222398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AC8504-248A-3E96-2E50-F81B1492C8D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1696369"/>
            <a:ext cx="1420907" cy="80220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F82407D-D4F0-6585-054B-AA72008EFCD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3709470"/>
            <a:ext cx="1420907" cy="34080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F19FBA8-16AA-023B-5DD5-964818C3568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4428076"/>
            <a:ext cx="1420907" cy="447612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D19EC3-6637-1774-AEEB-224AD32B3CB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4951294"/>
            <a:ext cx="1438004" cy="504097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18AA86-BD62-DA37-F168-8B941DCFFA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5870180"/>
            <a:ext cx="1438003" cy="370075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746F42-EDF2-C2F1-892F-F066E43A261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61538" y="1054003"/>
            <a:ext cx="1804984" cy="1043471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5CAD18-EDAD-2368-B1EC-1C900627BA9D}"/>
              </a:ext>
            </a:extLst>
          </p:cNvPr>
          <p:cNvCxnSpPr>
            <a:endCxn id="8" idx="1"/>
          </p:cNvCxnSpPr>
          <p:nvPr/>
        </p:nvCxnSpPr>
        <p:spPr>
          <a:xfrm>
            <a:off x="2661538" y="880947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FBC72AB-0DB4-CB8E-7AE3-2123DF7583AA}"/>
              </a:ext>
            </a:extLst>
          </p:cNvPr>
          <p:cNvCxnSpPr>
            <a:endCxn id="12" idx="1"/>
          </p:cNvCxnSpPr>
          <p:nvPr/>
        </p:nvCxnSpPr>
        <p:spPr>
          <a:xfrm flipV="1">
            <a:off x="2589637" y="3879874"/>
            <a:ext cx="1876885" cy="315198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E8C38-B118-E988-AD63-2AE54D314209}"/>
              </a:ext>
            </a:extLst>
          </p:cNvPr>
          <p:cNvCxnSpPr>
            <a:endCxn id="14" idx="1"/>
          </p:cNvCxnSpPr>
          <p:nvPr/>
        </p:nvCxnSpPr>
        <p:spPr>
          <a:xfrm>
            <a:off x="2661538" y="4651882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F3D0FB3-92E2-6DCA-B27F-F28C91E03E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89637" y="4841125"/>
            <a:ext cx="1859789" cy="362218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CE50A75-5614-2BAB-EDDA-5A68F0D468A1}"/>
              </a:ext>
            </a:extLst>
          </p:cNvPr>
          <p:cNvCxnSpPr>
            <a:endCxn id="18" idx="1"/>
          </p:cNvCxnSpPr>
          <p:nvPr/>
        </p:nvCxnSpPr>
        <p:spPr>
          <a:xfrm>
            <a:off x="2589637" y="5297936"/>
            <a:ext cx="1859789" cy="757282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8C3F14-25DC-89AE-8D6D-F54DA07C95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16072" y="617743"/>
            <a:ext cx="1645466" cy="5622513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0892267B-64D7-E719-A47A-7F7144D8163C}"/>
              </a:ext>
            </a:extLst>
          </p:cNvPr>
          <p:cNvSpPr/>
          <p:nvPr/>
        </p:nvSpPr>
        <p:spPr>
          <a:xfrm>
            <a:off x="1016072" y="1788306"/>
            <a:ext cx="1645466" cy="309165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39E9E-570A-A9FB-9099-AB97D90DEFD4}"/>
              </a:ext>
            </a:extLst>
          </p:cNvPr>
          <p:cNvSpPr txBox="1"/>
          <p:nvPr/>
        </p:nvSpPr>
        <p:spPr>
          <a:xfrm>
            <a:off x="6477583" y="163758"/>
            <a:ext cx="5332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Sort images according to a couple of metadata values (motor positions)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Group images and combine images with same metadata values within the same group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Generate excel file, used by grating software Angel to run in batch mode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D23132-C169-615E-5363-C7561A0BC22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37313" y="2690734"/>
            <a:ext cx="4226553" cy="1835909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42B1620-0336-ECA5-1C10-4193B1E4593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14415" y="3571350"/>
            <a:ext cx="4226554" cy="19105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AF27F-99E1-6A41-AA4C-DAB9D2CA9C8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37313" y="4687212"/>
            <a:ext cx="5700440" cy="2007030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2F451071-871E-2678-C2B2-53A7FCA4F1FF}"/>
              </a:ext>
            </a:extLst>
          </p:cNvPr>
          <p:cNvSpPr/>
          <p:nvPr/>
        </p:nvSpPr>
        <p:spPr>
          <a:xfrm>
            <a:off x="1016072" y="5803997"/>
            <a:ext cx="1645466" cy="251129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 descr="A picture containing text, wall, screenshot&#10;&#10;Description automatically generated">
            <a:extLst>
              <a:ext uri="{FF2B5EF4-FFF2-40B4-BE49-F238E27FC236}">
                <a16:creationId xmlns:a16="http://schemas.microsoft.com/office/drawing/2014/main" id="{47EA43F8-6FE9-AC4B-8BA7-7BD5B60FA0B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548132" y="15438"/>
            <a:ext cx="5078802" cy="4687212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78774654-D8D2-847D-1723-E72A16A370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066999" y="4050278"/>
            <a:ext cx="3976245" cy="29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CA17F-E813-9DBE-7280-328165647BDC}"/>
              </a:ext>
            </a:extLst>
          </p:cNvPr>
          <p:cNvSpPr txBox="1">
            <a:spLocks/>
          </p:cNvSpPr>
          <p:nvPr/>
        </p:nvSpPr>
        <p:spPr bwMode="auto">
          <a:xfrm>
            <a:off x="273408" y="0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EE278D-FC52-0664-B5D2-BF8CC16293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269748"/>
            <a:ext cx="1420907" cy="1222398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AC8504-248A-3E96-2E50-F81B1492C8D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1696369"/>
            <a:ext cx="1420907" cy="80220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F82407D-D4F0-6585-054B-AA72008EFCD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3709470"/>
            <a:ext cx="1420907" cy="34080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F19FBA8-16AA-023B-5DD5-964818C3568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4428076"/>
            <a:ext cx="1420907" cy="447612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D19EC3-6637-1774-AEEB-224AD32B3CB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4951294"/>
            <a:ext cx="1438004" cy="504097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18AA86-BD62-DA37-F168-8B941DCFFA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5870180"/>
            <a:ext cx="1438003" cy="370075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746F42-EDF2-C2F1-892F-F066E43A261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61538" y="1054003"/>
            <a:ext cx="1804984" cy="1043471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5CAD18-EDAD-2368-B1EC-1C900627BA9D}"/>
              </a:ext>
            </a:extLst>
          </p:cNvPr>
          <p:cNvCxnSpPr>
            <a:endCxn id="8" idx="1"/>
          </p:cNvCxnSpPr>
          <p:nvPr/>
        </p:nvCxnSpPr>
        <p:spPr>
          <a:xfrm>
            <a:off x="2661538" y="880947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FBC72AB-0DB4-CB8E-7AE3-2123DF7583AA}"/>
              </a:ext>
            </a:extLst>
          </p:cNvPr>
          <p:cNvCxnSpPr>
            <a:endCxn id="12" idx="1"/>
          </p:cNvCxnSpPr>
          <p:nvPr/>
        </p:nvCxnSpPr>
        <p:spPr>
          <a:xfrm flipV="1">
            <a:off x="2589637" y="3879874"/>
            <a:ext cx="1876885" cy="315198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E8C38-B118-E988-AD63-2AE54D314209}"/>
              </a:ext>
            </a:extLst>
          </p:cNvPr>
          <p:cNvCxnSpPr>
            <a:endCxn id="14" idx="1"/>
          </p:cNvCxnSpPr>
          <p:nvPr/>
        </p:nvCxnSpPr>
        <p:spPr>
          <a:xfrm>
            <a:off x="2661538" y="4651882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F3D0FB3-92E2-6DCA-B27F-F28C91E03E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89637" y="4841125"/>
            <a:ext cx="1859789" cy="362218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CE50A75-5614-2BAB-EDDA-5A68F0D468A1}"/>
              </a:ext>
            </a:extLst>
          </p:cNvPr>
          <p:cNvCxnSpPr>
            <a:endCxn id="18" idx="1"/>
          </p:cNvCxnSpPr>
          <p:nvPr/>
        </p:nvCxnSpPr>
        <p:spPr>
          <a:xfrm>
            <a:off x="2589637" y="5297936"/>
            <a:ext cx="1859789" cy="757282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8C3F14-25DC-89AE-8D6D-F54DA07C95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16072" y="617743"/>
            <a:ext cx="1645466" cy="562251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C2D6E3-8E9E-DB0C-F4AE-8D3132883733}"/>
              </a:ext>
            </a:extLst>
          </p:cNvPr>
          <p:cNvSpPr/>
          <p:nvPr/>
        </p:nvSpPr>
        <p:spPr>
          <a:xfrm>
            <a:off x="1016072" y="2281647"/>
            <a:ext cx="1645466" cy="309165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F361B6D7-BF85-8544-484D-36BD8980349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94762" y="472432"/>
            <a:ext cx="6071940" cy="18762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D0E868-D777-19D0-8FA1-B16EC1A15F9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111988" y="2590812"/>
            <a:ext cx="5837489" cy="38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CA17F-E813-9DBE-7280-328165647BDC}"/>
              </a:ext>
            </a:extLst>
          </p:cNvPr>
          <p:cNvSpPr txBox="1">
            <a:spLocks/>
          </p:cNvSpPr>
          <p:nvPr/>
        </p:nvSpPr>
        <p:spPr bwMode="auto">
          <a:xfrm>
            <a:off x="273408" y="0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EE278D-FC52-0664-B5D2-BF8CC16293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269748"/>
            <a:ext cx="1420907" cy="1222398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AC8504-248A-3E96-2E50-F81B1492C8D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1696369"/>
            <a:ext cx="1420907" cy="80220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F82407D-D4F0-6585-054B-AA72008EFCD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3709470"/>
            <a:ext cx="1420907" cy="34080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F19FBA8-16AA-023B-5DD5-964818C3568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6522" y="4428076"/>
            <a:ext cx="1420907" cy="447612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D19EC3-6637-1774-AEEB-224AD32B3CB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4951294"/>
            <a:ext cx="1438004" cy="504097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18AA86-BD62-DA37-F168-8B941DCFFA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49426" y="5870180"/>
            <a:ext cx="1438003" cy="370075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746F42-EDF2-C2F1-892F-F066E43A261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61538" y="1054003"/>
            <a:ext cx="1804984" cy="1043471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5CAD18-EDAD-2368-B1EC-1C900627BA9D}"/>
              </a:ext>
            </a:extLst>
          </p:cNvPr>
          <p:cNvCxnSpPr>
            <a:endCxn id="8" idx="1"/>
          </p:cNvCxnSpPr>
          <p:nvPr/>
        </p:nvCxnSpPr>
        <p:spPr>
          <a:xfrm>
            <a:off x="2661538" y="880947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FBC72AB-0DB4-CB8E-7AE3-2123DF7583AA}"/>
              </a:ext>
            </a:extLst>
          </p:cNvPr>
          <p:cNvCxnSpPr>
            <a:endCxn id="12" idx="1"/>
          </p:cNvCxnSpPr>
          <p:nvPr/>
        </p:nvCxnSpPr>
        <p:spPr>
          <a:xfrm flipV="1">
            <a:off x="2589637" y="3879874"/>
            <a:ext cx="1876885" cy="315198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E8C38-B118-E988-AD63-2AE54D314209}"/>
              </a:ext>
            </a:extLst>
          </p:cNvPr>
          <p:cNvCxnSpPr>
            <a:endCxn id="14" idx="1"/>
          </p:cNvCxnSpPr>
          <p:nvPr/>
        </p:nvCxnSpPr>
        <p:spPr>
          <a:xfrm>
            <a:off x="2661538" y="4651882"/>
            <a:ext cx="1804984" cy="0"/>
          </a:xfrm>
          <a:prstGeom prst="line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F3D0FB3-92E2-6DCA-B27F-F28C91E03E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89637" y="4841125"/>
            <a:ext cx="1859789" cy="362218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CE50A75-5614-2BAB-EDDA-5A68F0D468A1}"/>
              </a:ext>
            </a:extLst>
          </p:cNvPr>
          <p:cNvCxnSpPr>
            <a:endCxn id="18" idx="1"/>
          </p:cNvCxnSpPr>
          <p:nvPr/>
        </p:nvCxnSpPr>
        <p:spPr>
          <a:xfrm>
            <a:off x="2589637" y="5297936"/>
            <a:ext cx="1859789" cy="757282"/>
          </a:xfrm>
          <a:prstGeom prst="bentConnector3">
            <a:avLst/>
          </a:prstGeom>
          <a:ln w="254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8C3F14-25DC-89AE-8D6D-F54DA07C95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16072" y="617743"/>
            <a:ext cx="1645466" cy="562251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C2D6E3-8E9E-DB0C-F4AE-8D3132883733}"/>
              </a:ext>
            </a:extLst>
          </p:cNvPr>
          <p:cNvSpPr/>
          <p:nvPr/>
        </p:nvSpPr>
        <p:spPr>
          <a:xfrm>
            <a:off x="1016072" y="4841125"/>
            <a:ext cx="1645466" cy="309165"/>
          </a:xfrm>
          <a:prstGeom prst="frame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registration_demo" descr="registration_demo">
            <a:hlinkClick r:id="" action="ppaction://media"/>
            <a:extLst>
              <a:ext uri="{FF2B5EF4-FFF2-40B4-BE49-F238E27FC236}">
                <a16:creationId xmlns:a16="http://schemas.microsoft.com/office/drawing/2014/main" id="{063E2D84-A272-DA4C-AAE4-810708D478B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6022991" y="981591"/>
            <a:ext cx="5928431" cy="46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72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09" y="0"/>
            <a:ext cx="11430000" cy="539496"/>
          </a:xfrm>
        </p:spPr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60" y="711926"/>
            <a:ext cx="11430000" cy="5002741"/>
          </a:xfrm>
        </p:spPr>
        <p:txBody>
          <a:bodyPr/>
          <a:lstStyle/>
          <a:p>
            <a:r>
              <a:rPr lang="en-US" sz="2000" dirty="0"/>
              <a:t>General tools</a:t>
            </a:r>
          </a:p>
          <a:p>
            <a:pPr lvl="1"/>
            <a:r>
              <a:rPr lang="en-US" sz="1800" dirty="0" err="1"/>
              <a:t>Jupyter</a:t>
            </a:r>
            <a:r>
              <a:rPr lang="en-US" sz="1800" dirty="0"/>
              <a:t> Notebooks</a:t>
            </a:r>
          </a:p>
          <a:p>
            <a:r>
              <a:rPr lang="en-US" sz="2000" b="1" dirty="0"/>
              <a:t>Strain mapping</a:t>
            </a:r>
          </a:p>
          <a:p>
            <a:pPr lvl="1"/>
            <a:r>
              <a:rPr lang="en-US" sz="1800" b="1" dirty="0"/>
              <a:t>Notebook</a:t>
            </a:r>
          </a:p>
          <a:p>
            <a:pPr lvl="1"/>
            <a:r>
              <a:rPr lang="en-US" sz="1800" b="1" dirty="0" err="1"/>
              <a:t>iBeatles</a:t>
            </a:r>
            <a:endParaRPr lang="en-US" sz="1800" b="1" dirty="0"/>
          </a:p>
          <a:p>
            <a:r>
              <a:rPr lang="en-US" sz="2000" dirty="0"/>
              <a:t>Grating Interferometry</a:t>
            </a:r>
            <a:endParaRPr lang="en-US" sz="1800" dirty="0"/>
          </a:p>
          <a:p>
            <a:pPr lvl="1"/>
            <a:r>
              <a:rPr lang="en-US" sz="1800" dirty="0"/>
              <a:t>Angel</a:t>
            </a:r>
          </a:p>
          <a:p>
            <a:pPr lvl="1"/>
            <a:r>
              <a:rPr lang="en-US" sz="1800" dirty="0"/>
              <a:t>Maverick</a:t>
            </a:r>
          </a:p>
          <a:p>
            <a:r>
              <a:rPr lang="en-US" sz="2000" dirty="0"/>
              <a:t>CT reconstruction</a:t>
            </a:r>
          </a:p>
          <a:p>
            <a:pPr lvl="1"/>
            <a:r>
              <a:rPr lang="en-US" sz="1800" dirty="0" err="1"/>
              <a:t>Rockit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pyMBIR</a:t>
            </a:r>
            <a:endParaRPr lang="en-US" sz="1800" dirty="0"/>
          </a:p>
          <a:p>
            <a:pPr lvl="1"/>
            <a:r>
              <a:rPr lang="en-US" sz="1800" dirty="0"/>
              <a:t>ASUI</a:t>
            </a:r>
          </a:p>
          <a:p>
            <a:r>
              <a:rPr lang="en-US" sz="2200" dirty="0"/>
              <a:t>Software support and tutorial</a:t>
            </a:r>
            <a:br>
              <a:rPr lang="en-US" sz="2200" dirty="0"/>
            </a:br>
            <a:r>
              <a:rPr lang="en-US" sz="2200" dirty="0"/>
              <a:t>		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AFA2-4512-E7C7-694C-39545511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71" y="-17729"/>
            <a:ext cx="11430000" cy="539496"/>
          </a:xfrm>
        </p:spPr>
        <p:txBody>
          <a:bodyPr/>
          <a:lstStyle/>
          <a:p>
            <a:r>
              <a:rPr lang="en-US" b="1" dirty="0"/>
              <a:t>Strain mapping – notebook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4EEA4B68-2EA5-29DA-230E-BEB2464A460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133241" y="230955"/>
            <a:ext cx="1509080" cy="539496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E3484F26-6D63-2A8A-8DCB-338283FB4AB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88456" y="187590"/>
            <a:ext cx="1217446" cy="626226"/>
          </a:xfrm>
          <a:prstGeom prst="rect">
            <a:avLst/>
          </a:prstGeom>
        </p:spPr>
      </p:pic>
      <p:pic>
        <p:nvPicPr>
          <p:cNvPr id="6" name="bragg_notebook" descr="bragg_notebook">
            <a:hlinkClick r:id="" action="ppaction://media"/>
            <a:extLst>
              <a:ext uri="{FF2B5EF4-FFF2-40B4-BE49-F238E27FC236}">
                <a16:creationId xmlns:a16="http://schemas.microsoft.com/office/drawing/2014/main" id="{A792DD63-CB43-5647-5860-768EB6EC9D0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765603" y="900546"/>
            <a:ext cx="10944768" cy="5289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E263E0-170D-4D8E-F090-E2FAB270919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1542" y="603418"/>
            <a:ext cx="3763072" cy="3563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D4595-D186-843B-3220-FD716D02D16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36480" y="1284394"/>
            <a:ext cx="3651893" cy="3480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5EF39-CD56-46FC-A9F3-3EAC227BA8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45392" y="2061287"/>
            <a:ext cx="3966566" cy="2790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E62E9-569F-DF19-D831-6DFC917F9F0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30562" y="2760451"/>
            <a:ext cx="5129508" cy="3021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6CB5EA-6CF3-D64D-88EB-93441B0B1B7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12244" y="3289073"/>
            <a:ext cx="5730240" cy="3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ing_web_site.gif">
            <a:extLst>
              <a:ext uri="{FF2B5EF4-FFF2-40B4-BE49-F238E27FC236}">
                <a16:creationId xmlns:a16="http://schemas.microsoft.com/office/drawing/2014/main" id="{E35BE0BF-4D37-C567-1801-72D234FD84A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3317" y="1759230"/>
            <a:ext cx="5314949" cy="4090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B720E-FD35-9A63-AA14-783854419B2E}"/>
              </a:ext>
            </a:extLst>
          </p:cNvPr>
          <p:cNvSpPr txBox="1"/>
          <p:nvPr/>
        </p:nvSpPr>
        <p:spPr>
          <a:xfrm>
            <a:off x="1598758" y="1334398"/>
            <a:ext cx="354406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  <a:cs typeface="Arial"/>
              </a:rPr>
              <a:t>neutronimaging.ornl.gov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B8183-CD58-054C-57DE-EC64C1A196A7}"/>
              </a:ext>
            </a:extLst>
          </p:cNvPr>
          <p:cNvSpPr txBox="1"/>
          <p:nvPr/>
        </p:nvSpPr>
        <p:spPr>
          <a:xfrm>
            <a:off x="7835899" y="1305982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  <a:cs typeface="Arial"/>
              </a:rPr>
              <a:t>neuit.sns.gov</a:t>
            </a:r>
            <a:endParaRPr lang="en-US" dirty="0"/>
          </a:p>
        </p:txBody>
      </p:sp>
      <p:pic>
        <p:nvPicPr>
          <p:cNvPr id="7" name="Picture 7" descr="neuit.gif">
            <a:extLst>
              <a:ext uri="{FF2B5EF4-FFF2-40B4-BE49-F238E27FC236}">
                <a16:creationId xmlns:a16="http://schemas.microsoft.com/office/drawing/2014/main" id="{865C42FB-B3AE-2E0F-3CB4-66F05AD49B5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676189" y="1760531"/>
            <a:ext cx="4975725" cy="409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C0AAA8-DA5C-39EF-CB0F-95148BFDF05F}"/>
              </a:ext>
            </a:extLst>
          </p:cNvPr>
          <p:cNvSpPr txBox="1">
            <a:spLocks/>
          </p:cNvSpPr>
          <p:nvPr/>
        </p:nvSpPr>
        <p:spPr bwMode="auto">
          <a:xfrm>
            <a:off x="280371" y="-17729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/>
              <a:t>Software Support and Tutorial</a:t>
            </a:r>
          </a:p>
        </p:txBody>
      </p:sp>
    </p:spTree>
    <p:extLst>
      <p:ext uri="{BB962C8B-B14F-4D97-AF65-F5344CB8AC3E}">
        <p14:creationId xmlns:p14="http://schemas.microsoft.com/office/powerpoint/2010/main" val="682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notebooks.png">
            <a:extLst>
              <a:ext uri="{FF2B5EF4-FFF2-40B4-BE49-F238E27FC236}">
                <a16:creationId xmlns:a16="http://schemas.microsoft.com/office/drawing/2014/main" id="{1CBAD2C3-4D38-9E58-C999-52894745E97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9874" y="804041"/>
            <a:ext cx="4601410" cy="3913075"/>
          </a:xfrm>
          <a:prstGeom prst="rect">
            <a:avLst/>
          </a:prstGeom>
        </p:spPr>
      </p:pic>
      <p:pic>
        <p:nvPicPr>
          <p:cNvPr id="5" name="Picture 5" descr="ibeatles.png">
            <a:extLst>
              <a:ext uri="{FF2B5EF4-FFF2-40B4-BE49-F238E27FC236}">
                <a16:creationId xmlns:a16="http://schemas.microsoft.com/office/drawing/2014/main" id="{E819A4D8-3B64-7D32-F746-51CE419EE1E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23454" y="1352147"/>
            <a:ext cx="4641516" cy="3913077"/>
          </a:xfrm>
          <a:prstGeom prst="rect">
            <a:avLst/>
          </a:prstGeom>
        </p:spPr>
      </p:pic>
      <p:pic>
        <p:nvPicPr>
          <p:cNvPr id="6" name="Picture 6" descr="maverick.png">
            <a:extLst>
              <a:ext uri="{FF2B5EF4-FFF2-40B4-BE49-F238E27FC236}">
                <a16:creationId xmlns:a16="http://schemas.microsoft.com/office/drawing/2014/main" id="{CA38570E-90A0-39FB-4A9B-C8459E2A65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80611" y="1900251"/>
            <a:ext cx="4641515" cy="3953180"/>
          </a:xfrm>
          <a:prstGeom prst="rect">
            <a:avLst/>
          </a:prstGeom>
        </p:spPr>
      </p:pic>
      <p:pic>
        <p:nvPicPr>
          <p:cNvPr id="7" name="Picture 7" descr="asui.png">
            <a:extLst>
              <a:ext uri="{FF2B5EF4-FFF2-40B4-BE49-F238E27FC236}">
                <a16:creationId xmlns:a16="http://schemas.microsoft.com/office/drawing/2014/main" id="{7E243A62-B332-4EFC-607F-0AC874D4D05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831347" y="2074041"/>
            <a:ext cx="5029199" cy="4274023"/>
          </a:xfrm>
          <a:prstGeom prst="rect">
            <a:avLst/>
          </a:prstGeom>
        </p:spPr>
      </p:pic>
      <p:pic>
        <p:nvPicPr>
          <p:cNvPr id="8" name="Picture 8" descr="mcp detector correction.png">
            <a:extLst>
              <a:ext uri="{FF2B5EF4-FFF2-40B4-BE49-F238E27FC236}">
                <a16:creationId xmlns:a16="http://schemas.microsoft.com/office/drawing/2014/main" id="{C8ED6DB4-637E-10B9-E3CC-07272AEA3E1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542506" y="2354778"/>
            <a:ext cx="5243095" cy="4434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BD2B2-5EFA-B527-92CB-18050AE8661D}"/>
              </a:ext>
            </a:extLst>
          </p:cNvPr>
          <p:cNvSpPr txBox="1"/>
          <p:nvPr/>
        </p:nvSpPr>
        <p:spPr>
          <a:xfrm>
            <a:off x="5592209" y="433722"/>
            <a:ext cx="4160252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latin typeface="+mn-lt"/>
                <a:cs typeface="Arial"/>
              </a:rPr>
              <a:t>github.com</a:t>
            </a:r>
            <a:r>
              <a:rPr lang="en-US" dirty="0">
                <a:latin typeface="+mn-lt"/>
                <a:cs typeface="Arial"/>
              </a:rPr>
              <a:t>/</a:t>
            </a:r>
            <a:r>
              <a:rPr lang="en-US" dirty="0" err="1">
                <a:latin typeface="+mn-lt"/>
                <a:cs typeface="Arial"/>
              </a:rPr>
              <a:t>neutronimaging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D301F-6DD9-266E-3651-7B70CCD48D0F}"/>
              </a:ext>
            </a:extLst>
          </p:cNvPr>
          <p:cNvSpPr txBox="1"/>
          <p:nvPr/>
        </p:nvSpPr>
        <p:spPr>
          <a:xfrm>
            <a:off x="6822333" y="1081077"/>
            <a:ext cx="399664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  <a:cs typeface="Arial"/>
              </a:rPr>
              <a:t>github.com/</a:t>
            </a:r>
            <a:r>
              <a:rPr lang="en-US" dirty="0" err="1">
                <a:latin typeface="+mn-lt"/>
                <a:cs typeface="Arial"/>
              </a:rPr>
              <a:t>ornlneutronimaging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F7CD4-6EDB-330F-0FE8-AFA45B7C0313}"/>
              </a:ext>
            </a:extLst>
          </p:cNvPr>
          <p:cNvSpPr txBox="1"/>
          <p:nvPr/>
        </p:nvSpPr>
        <p:spPr>
          <a:xfrm>
            <a:off x="8980905" y="1696761"/>
            <a:ext cx="311751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  <a:cs typeface="Arial"/>
              </a:rPr>
              <a:t>github.com/scikit-beam</a:t>
            </a:r>
            <a:endParaRPr lang="en-US" dirty="0" err="1"/>
          </a:p>
        </p:txBody>
      </p:sp>
      <p:pic>
        <p:nvPicPr>
          <p:cNvPr id="12" name="Picture 12" descr="github_logo.png">
            <a:extLst>
              <a:ext uri="{FF2B5EF4-FFF2-40B4-BE49-F238E27FC236}">
                <a16:creationId xmlns:a16="http://schemas.microsoft.com/office/drawing/2014/main" id="{F371F0E0-93FA-6392-8AE2-E3B990B439D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539663" y="588"/>
            <a:ext cx="1633622" cy="9212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28FEF0-7FD4-4E5E-7B11-08788173C558}"/>
              </a:ext>
            </a:extLst>
          </p:cNvPr>
          <p:cNvSpPr txBox="1">
            <a:spLocks/>
          </p:cNvSpPr>
          <p:nvPr/>
        </p:nvSpPr>
        <p:spPr bwMode="auto">
          <a:xfrm>
            <a:off x="280371" y="-17729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/>
              <a:t>Free Stuff</a:t>
            </a:r>
          </a:p>
        </p:txBody>
      </p:sp>
    </p:spTree>
    <p:extLst>
      <p:ext uri="{BB962C8B-B14F-4D97-AF65-F5344CB8AC3E}">
        <p14:creationId xmlns:p14="http://schemas.microsoft.com/office/powerpoint/2010/main" val="2172466029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09" y="0"/>
            <a:ext cx="11430000" cy="539496"/>
          </a:xfrm>
        </p:spPr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60" y="711926"/>
            <a:ext cx="11430000" cy="5002741"/>
          </a:xfrm>
        </p:spPr>
        <p:txBody>
          <a:bodyPr/>
          <a:lstStyle/>
          <a:p>
            <a:r>
              <a:rPr lang="en-US" sz="2200" dirty="0"/>
              <a:t>Neutron imaging technique</a:t>
            </a:r>
          </a:p>
          <a:p>
            <a:r>
              <a:rPr lang="en-US" sz="2200" dirty="0" err="1"/>
              <a:t>Jupyter</a:t>
            </a:r>
            <a:r>
              <a:rPr lang="en-US" sz="2200" dirty="0"/>
              <a:t> notebooks</a:t>
            </a:r>
          </a:p>
          <a:p>
            <a:r>
              <a:rPr lang="en-US" sz="2200" dirty="0"/>
              <a:t>Hands on using simple </a:t>
            </a:r>
            <a:r>
              <a:rPr lang="en-US" sz="2200" dirty="0" err="1"/>
              <a:t>jupyter</a:t>
            </a:r>
            <a:r>
              <a:rPr lang="en-US" sz="2200" dirty="0"/>
              <a:t> notebooks</a:t>
            </a:r>
          </a:p>
          <a:p>
            <a:r>
              <a:rPr lang="en-US" sz="2200" dirty="0"/>
              <a:t>Make a </a:t>
            </a:r>
            <a:r>
              <a:rPr lang="en-US" sz="2200" dirty="0" err="1"/>
              <a:t>Jupyter</a:t>
            </a:r>
            <a:r>
              <a:rPr lang="en-US" sz="2200" dirty="0"/>
              <a:t> notebook interactive</a:t>
            </a:r>
          </a:p>
          <a:p>
            <a:r>
              <a:rPr lang="en-US" sz="2200" dirty="0"/>
              <a:t>Demo of notebooks with widgets</a:t>
            </a:r>
          </a:p>
          <a:p>
            <a:r>
              <a:rPr lang="en-US" sz="2200" dirty="0"/>
              <a:t>Integrating a full user interface with a </a:t>
            </a:r>
            <a:r>
              <a:rPr lang="en-US" sz="2200" dirty="0" err="1"/>
              <a:t>Jupyter</a:t>
            </a:r>
            <a:r>
              <a:rPr lang="en-US" sz="2200" dirty="0"/>
              <a:t> notebook</a:t>
            </a:r>
            <a:br>
              <a:rPr lang="en-US" sz="2200" dirty="0"/>
            </a:br>
            <a:r>
              <a:rPr lang="en-US" sz="2200" dirty="0"/>
              <a:t>		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B8593-815E-5A9E-9615-4D418ED75106}"/>
              </a:ext>
            </a:extLst>
          </p:cNvPr>
          <p:cNvSpPr txBox="1"/>
          <p:nvPr/>
        </p:nvSpPr>
        <p:spPr>
          <a:xfrm>
            <a:off x="3582237" y="6335486"/>
            <a:ext cx="680273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github.com</a:t>
            </a:r>
            <a:r>
              <a:rPr lang="en-US" dirty="0">
                <a:latin typeface="+mn-lt"/>
              </a:rPr>
              <a:t>/neutrons/asm_2023/tree/main/jean</a:t>
            </a:r>
          </a:p>
        </p:txBody>
      </p:sp>
      <p:pic>
        <p:nvPicPr>
          <p:cNvPr id="6" name="Picture 5" descr="A picture containing mammal, reptile, crocodilian reptile, crocodile&#10;&#10;Description automatically generated">
            <a:extLst>
              <a:ext uri="{FF2B5EF4-FFF2-40B4-BE49-F238E27FC236}">
                <a16:creationId xmlns:a16="http://schemas.microsoft.com/office/drawing/2014/main" id="{54B31C09-845E-F069-AF8F-C84D970C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819" y="1494516"/>
            <a:ext cx="1492180" cy="771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A7F1B9-4BC5-1A07-604F-D75016E80505}"/>
              </a:ext>
            </a:extLst>
          </p:cNvPr>
          <p:cNvSpPr txBox="1"/>
          <p:nvPr/>
        </p:nvSpPr>
        <p:spPr>
          <a:xfrm>
            <a:off x="9143999" y="1758083"/>
            <a:ext cx="219054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latin typeface="+mn-lt"/>
              </a:rPr>
              <a:t>Sample: Phytosaur teeth</a:t>
            </a:r>
          </a:p>
        </p:txBody>
      </p:sp>
    </p:spTree>
    <p:extLst>
      <p:ext uri="{BB962C8B-B14F-4D97-AF65-F5344CB8AC3E}">
        <p14:creationId xmlns:p14="http://schemas.microsoft.com/office/powerpoint/2010/main" val="2064891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49A1-5E61-A349-91E1-A0075017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40" y="0"/>
            <a:ext cx="11430000" cy="539496"/>
          </a:xfrm>
        </p:spPr>
        <p:txBody>
          <a:bodyPr/>
          <a:lstStyle/>
          <a:p>
            <a:r>
              <a:rPr lang="en-US" b="1" dirty="0"/>
              <a:t>Acknowledgements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B58158-12EC-B942-A626-C1564424FFA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477569" y="177996"/>
            <a:ext cx="3549873" cy="60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30EA4-18D9-B644-B4E8-D28393D56983}"/>
              </a:ext>
            </a:extLst>
          </p:cNvPr>
          <p:cNvSpPr txBox="1"/>
          <p:nvPr/>
        </p:nvSpPr>
        <p:spPr>
          <a:xfrm>
            <a:off x="843063" y="1887039"/>
            <a:ext cx="1076527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Research sponsored by the </a:t>
            </a:r>
            <a:r>
              <a:rPr lang="en-US" b="1" dirty="0">
                <a:latin typeface="+mn-lt"/>
              </a:rPr>
              <a:t>Laboratory Directed Research and Development Program</a:t>
            </a:r>
            <a:r>
              <a:rPr lang="en-US" dirty="0">
                <a:latin typeface="+mn-lt"/>
              </a:rPr>
              <a:t> of Oak Ridge National Laboratory, managed by UT-Battelle LLC, for DOE.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Resources at the </a:t>
            </a:r>
            <a:r>
              <a:rPr lang="en-US" b="1" dirty="0">
                <a:latin typeface="+mn-lt"/>
              </a:rPr>
              <a:t>High Flux Isotope Reactor (HFIR) </a:t>
            </a:r>
            <a:r>
              <a:rPr lang="en-US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Spallation Neutron source (SNS)</a:t>
            </a:r>
            <a:r>
              <a:rPr lang="en-US" dirty="0">
                <a:latin typeface="+mn-lt"/>
              </a:rPr>
              <a:t>, U.S. DOE Office of Science User Facilities operated by ORNL, were used in the research.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Research at </a:t>
            </a:r>
            <a:r>
              <a:rPr lang="en-US" b="1" dirty="0">
                <a:latin typeface="+mn-lt"/>
              </a:rPr>
              <a:t>Manufacturing Demonstration Facility (MDF)</a:t>
            </a:r>
            <a:r>
              <a:rPr lang="en-US" dirty="0">
                <a:latin typeface="+mn-lt"/>
              </a:rPr>
              <a:t> was sponsored by the U.S. Department of Energy, Office of Energy Efficiency and Renewable Energy, Advanced Manufacturing Office, under contract DE-AC05-00OR22725 with UT-Battelle, LLC.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Research at </a:t>
            </a:r>
            <a:r>
              <a:rPr lang="en-US" b="1" dirty="0">
                <a:latin typeface="+mn-lt"/>
              </a:rPr>
              <a:t>National Transportation Research Facility</a:t>
            </a:r>
            <a:r>
              <a:rPr lang="en-US" dirty="0">
                <a:latin typeface="+mn-lt"/>
              </a:rPr>
              <a:t> was sponsored by the U.S. Department of Energy, Office of Energy Efficiency and Renewable Energy, Vehicle Technologies Office.</a:t>
            </a:r>
          </a:p>
        </p:txBody>
      </p:sp>
    </p:spTree>
    <p:extLst>
      <p:ext uri="{BB962C8B-B14F-4D97-AF65-F5344CB8AC3E}">
        <p14:creationId xmlns:p14="http://schemas.microsoft.com/office/powerpoint/2010/main" val="257054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E39-3091-4156-B932-08C4880C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5" y="2250370"/>
            <a:ext cx="5412059" cy="1920026"/>
          </a:xfrm>
        </p:spPr>
        <p:txBody>
          <a:bodyPr anchor="ctr"/>
          <a:lstStyle/>
          <a:p>
            <a:pPr algn="ctr"/>
            <a:r>
              <a:rPr lang="en-US" sz="4399" b="1" dirty="0"/>
              <a:t>Thank you!</a:t>
            </a:r>
            <a:br>
              <a:rPr lang="en-US" sz="4399" b="1" dirty="0"/>
            </a:br>
            <a:br>
              <a:rPr lang="en-US" sz="4399" b="1" dirty="0"/>
            </a:br>
            <a:r>
              <a:rPr lang="en-US" sz="4399" b="1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D9526-CDD3-3640-8823-5C2974340F21}"/>
              </a:ext>
            </a:extLst>
          </p:cNvPr>
          <p:cNvSpPr txBox="1"/>
          <p:nvPr/>
        </p:nvSpPr>
        <p:spPr>
          <a:xfrm>
            <a:off x="945889" y="5856694"/>
            <a:ext cx="41941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3"/>
              </a:rPr>
              <a:t>https://neutronimaging.ornl.gov/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BB5AF-DECC-644E-8F7D-6330D8232FF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940676" y="398008"/>
            <a:ext cx="523331" cy="5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verick_step1" descr="maverick_step1">
            <a:hlinkClick r:id="" action="ppaction://media"/>
            <a:extLst>
              <a:ext uri="{FF2B5EF4-FFF2-40B4-BE49-F238E27FC236}">
                <a16:creationId xmlns:a16="http://schemas.microsoft.com/office/drawing/2014/main" id="{1C6DF559-0EB7-AE4C-F6F9-BB353A22322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2516222" y="813816"/>
            <a:ext cx="8682940" cy="5893213"/>
          </a:xfrm>
          <a:prstGeom prst="rect">
            <a:avLst/>
          </a:prstGeom>
        </p:spPr>
      </p:pic>
      <p:pic>
        <p:nvPicPr>
          <p:cNvPr id="5" name="maverick_step2" descr="maverick_step2">
            <a:hlinkClick r:id="" action="ppaction://media"/>
            <a:extLst>
              <a:ext uri="{FF2B5EF4-FFF2-40B4-BE49-F238E27FC236}">
                <a16:creationId xmlns:a16="http://schemas.microsoft.com/office/drawing/2014/main" id="{EB5A44E9-23C3-AC84-3448-07DE31FFD65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/>
          <a:stretch>
            <a:fillRect/>
          </a:stretch>
        </p:blipFill>
        <p:spPr>
          <a:xfrm>
            <a:off x="2516222" y="782543"/>
            <a:ext cx="8682940" cy="5892287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CDE85198-8AC9-C27E-19E4-6113EFF4037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886178" y="156317"/>
            <a:ext cx="1217446" cy="6262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C55B2B7-73B9-F33F-009A-BC4C10AD4167}"/>
              </a:ext>
            </a:extLst>
          </p:cNvPr>
          <p:cNvSpPr txBox="1">
            <a:spLocks/>
          </p:cNvSpPr>
          <p:nvPr/>
        </p:nvSpPr>
        <p:spPr bwMode="auto">
          <a:xfrm>
            <a:off x="280371" y="-17729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/>
              <a:t>Grating Interferometry – Maverick</a:t>
            </a:r>
          </a:p>
        </p:txBody>
      </p:sp>
    </p:spTree>
    <p:extLst>
      <p:ext uri="{BB962C8B-B14F-4D97-AF65-F5344CB8AC3E}">
        <p14:creationId xmlns:p14="http://schemas.microsoft.com/office/powerpoint/2010/main" val="24411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2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08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B481-8383-53EE-7B73-E3D2BD8F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7061-4A42-99B2-30FF-5723A46C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</a:t>
            </a:r>
          </a:p>
          <a:p>
            <a:r>
              <a:rPr lang="en-US" dirty="0"/>
              <a:t>VENUS</a:t>
            </a:r>
          </a:p>
        </p:txBody>
      </p:sp>
    </p:spTree>
    <p:extLst>
      <p:ext uri="{BB962C8B-B14F-4D97-AF65-F5344CB8AC3E}">
        <p14:creationId xmlns:p14="http://schemas.microsoft.com/office/powerpoint/2010/main" val="240647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B481-8383-53EE-7B73-E3D2BD8F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7061-4A42-99B2-30FF-5723A46C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science</a:t>
            </a:r>
          </a:p>
        </p:txBody>
      </p:sp>
    </p:spTree>
    <p:extLst>
      <p:ext uri="{BB962C8B-B14F-4D97-AF65-F5344CB8AC3E}">
        <p14:creationId xmlns:p14="http://schemas.microsoft.com/office/powerpoint/2010/main" val="81830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4297-74DC-753E-74EF-B107E10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E21A-BE15-88FE-9FBB-756E991D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7" y="1221656"/>
            <a:ext cx="11430000" cy="40477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1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3EB1-E8F8-9416-1863-1E8C379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 – cropping a stack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B4A4-6BC6-84B4-732B-FEE9F8B3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PLAN</a:t>
            </a:r>
          </a:p>
          <a:p>
            <a:r>
              <a:rPr lang="en-US" dirty="0"/>
              <a:t>Load the images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Select region to crop</a:t>
            </a:r>
          </a:p>
          <a:p>
            <a:r>
              <a:rPr lang="en-US" dirty="0"/>
              <a:t>Visualize result</a:t>
            </a:r>
          </a:p>
          <a:p>
            <a:r>
              <a:rPr lang="en-US" dirty="0"/>
              <a:t>Export new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F984-7667-4AFF-44E0-0E48C5A78DA9}"/>
              </a:ext>
            </a:extLst>
          </p:cNvPr>
          <p:cNvSpPr txBox="1"/>
          <p:nvPr/>
        </p:nvSpPr>
        <p:spPr>
          <a:xfrm>
            <a:off x="3024554" y="6370616"/>
            <a:ext cx="735036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i="1" dirty="0">
                <a:latin typeface="+mn-lt"/>
              </a:rPr>
              <a:t>jean/exercises/notebook_without_widgets_example1.ipynb</a:t>
            </a:r>
          </a:p>
        </p:txBody>
      </p:sp>
    </p:spTree>
    <p:extLst>
      <p:ext uri="{BB962C8B-B14F-4D97-AF65-F5344CB8AC3E}">
        <p14:creationId xmlns:p14="http://schemas.microsoft.com/office/powerpoint/2010/main" val="351393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3EB1-E8F8-9416-1863-1E8C379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 – cropping a stack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B4A4-6BC6-84B4-732B-FEE9F8B3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NEW PLAN using widgets</a:t>
            </a:r>
          </a:p>
          <a:p>
            <a:r>
              <a:rPr lang="en-US" dirty="0"/>
              <a:t>Load the images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Select region to crop</a:t>
            </a:r>
          </a:p>
          <a:p>
            <a:r>
              <a:rPr lang="en-US" dirty="0"/>
              <a:t>Visualize result</a:t>
            </a:r>
          </a:p>
          <a:p>
            <a:r>
              <a:rPr lang="en-US" dirty="0"/>
              <a:t>Export new images</a:t>
            </a:r>
          </a:p>
        </p:txBody>
      </p:sp>
    </p:spTree>
    <p:extLst>
      <p:ext uri="{BB962C8B-B14F-4D97-AF65-F5344CB8AC3E}">
        <p14:creationId xmlns:p14="http://schemas.microsoft.com/office/powerpoint/2010/main" val="9014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04CE-314B-ED69-DEF4-0A6FBF2E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used of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0657-9236-28D1-A1C6-346FF7FB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Topaz config file</a:t>
            </a:r>
          </a:p>
          <a:p>
            <a:r>
              <a:rPr lang="en-US" dirty="0"/>
              <a:t>Timepix3</a:t>
            </a:r>
          </a:p>
          <a:p>
            <a:r>
              <a:rPr lang="en-US" dirty="0"/>
              <a:t>Group images per cycle for panoramic stitching</a:t>
            </a:r>
          </a:p>
          <a:p>
            <a:r>
              <a:rPr lang="en-US" dirty="0"/>
              <a:t>Advanced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E740-B086-1218-3773-B785A36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Integrating a full user interface with a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640F-62AD-E941-3960-073B2CA0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F53C-8F5A-C368-CC62-D8691C39CE87}"/>
              </a:ext>
            </a:extLst>
          </p:cNvPr>
          <p:cNvSpPr txBox="1"/>
          <p:nvPr/>
        </p:nvSpPr>
        <p:spPr>
          <a:xfrm>
            <a:off x="7491046" y="6541432"/>
            <a:ext cx="3964074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 err="1">
                <a:latin typeface="+mn-lt"/>
              </a:rPr>
              <a:t>neutronimaging.ornl.gov</a:t>
            </a:r>
            <a:r>
              <a:rPr lang="en-US" sz="1100" dirty="0">
                <a:latin typeface="+mn-lt"/>
              </a:rPr>
              <a:t>/tutorials/imaging-notebooks/</a:t>
            </a:r>
          </a:p>
        </p:txBody>
      </p:sp>
    </p:spTree>
    <p:extLst>
      <p:ext uri="{BB962C8B-B14F-4D97-AF65-F5344CB8AC3E}">
        <p14:creationId xmlns:p14="http://schemas.microsoft.com/office/powerpoint/2010/main" val="39080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1CA81-B025-421E-9746-B1FF59551E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F5DE5-FF42-42F2-9962-F83010572F4E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50AF3C-223B-4322-9D84-8F5422CEA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Macintosh PowerPoint</Application>
  <PresentationFormat>Widescreen</PresentationFormat>
  <Paragraphs>109</Paragraphs>
  <Slides>22</Slides>
  <Notes>6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</vt:lpstr>
      <vt:lpstr>Arial Black</vt:lpstr>
      <vt:lpstr>Century Gothic</vt:lpstr>
      <vt:lpstr>ORNL</vt:lpstr>
      <vt:lpstr>Jupyter notebooks and their widgets</vt:lpstr>
      <vt:lpstr>Table of Contents</vt:lpstr>
      <vt:lpstr>Neutron Imaging</vt:lpstr>
      <vt:lpstr>Neutron Imaging</vt:lpstr>
      <vt:lpstr>Jupyter notebooks</vt:lpstr>
      <vt:lpstr>Hand-on – cropping a stack of images</vt:lpstr>
      <vt:lpstr>Hand-on – cropping a stack of images</vt:lpstr>
      <vt:lpstr>More advanced used of widgets</vt:lpstr>
      <vt:lpstr>Integrating a full user interface with a Jupyter notebook</vt:lpstr>
      <vt:lpstr>PowerPoint Presentation</vt:lpstr>
      <vt:lpstr>Jupyter notebooks</vt:lpstr>
      <vt:lpstr>PowerPoint Presentation</vt:lpstr>
      <vt:lpstr>PowerPoint Presentation</vt:lpstr>
      <vt:lpstr>PowerPoint Presentation</vt:lpstr>
      <vt:lpstr>PowerPoint Presentation</vt:lpstr>
      <vt:lpstr>Table of Contents</vt:lpstr>
      <vt:lpstr>Strain mapping – notebook </vt:lpstr>
      <vt:lpstr>PowerPoint Presentation</vt:lpstr>
      <vt:lpstr>PowerPoint Presentation</vt:lpstr>
      <vt:lpstr>Acknowledgements</vt:lpstr>
      <vt:lpstr>Thank you!  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Dynamics of Neutron Imaging Software  and Implementation: Their Impact on Scientific Research and Beam Line Productivity</dc:title>
  <dc:subject/>
  <dc:creator/>
  <cp:keywords/>
  <dc:description/>
  <cp:lastModifiedBy/>
  <cp:revision>181</cp:revision>
  <dcterms:created xsi:type="dcterms:W3CDTF">2018-07-12T19:30:01Z</dcterms:created>
  <dcterms:modified xsi:type="dcterms:W3CDTF">2023-05-15T18:00:13Z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