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94" r:id="rId6"/>
    <p:sldId id="296" r:id="rId7"/>
    <p:sldId id="297" r:id="rId8"/>
    <p:sldId id="302" r:id="rId9"/>
    <p:sldId id="301" r:id="rId10"/>
    <p:sldId id="291" r:id="rId11"/>
    <p:sldId id="303" r:id="rId12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04" userDrawn="1">
          <p15:clr>
            <a:srgbClr val="A4A3A4"/>
          </p15:clr>
        </p15:guide>
        <p15:guide id="2" pos="2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B9D"/>
    <a:srgbClr val="AEB0AF"/>
    <a:srgbClr val="CEC7C1"/>
    <a:srgbClr val="8C8D90"/>
    <a:srgbClr val="D25350"/>
    <a:srgbClr val="808184"/>
    <a:srgbClr val="75767A"/>
    <a:srgbClr val="4E4F54"/>
    <a:srgbClr val="84888B"/>
    <a:srgbClr val="A04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5161" autoAdjust="0"/>
  </p:normalViewPr>
  <p:slideViewPr>
    <p:cSldViewPr snapToGrid="0" showGuides="1">
      <p:cViewPr varScale="1">
        <p:scale>
          <a:sx n="128" d="100"/>
          <a:sy n="128" d="100"/>
        </p:scale>
        <p:origin x="1136" y="176"/>
      </p:cViewPr>
      <p:guideLst>
        <p:guide orient="horz" pos="504"/>
        <p:guide pos="26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>
        <p:scale>
          <a:sx n="50" d="100"/>
          <a:sy n="50" d="100"/>
        </p:scale>
        <p:origin x="5664" y="167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33024-10F1-4BC3-BAA5-CB28D8F9B6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8810624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4A39D-78C5-4FF5-94A2-BCBFAF602A34}" type="datetimeFigureOut">
              <a:rPr lang="en-US" smtClean="0">
                <a:latin typeface="+mn-lt"/>
              </a:rPr>
              <a:t>6/25/20</a:t>
            </a:fld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2005F-34EB-4228-A469-9DA7EF685E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0" y="881062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fld id="{C75DCF9F-B5D2-4E17-BF72-5579017E6EA3}" type="slidenum">
              <a:rPr lang="en-US" smtClean="0">
                <a:latin typeface="+mn-lt"/>
              </a:rPr>
              <a:pPr algn="l"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575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</a:defRPr>
            </a:lvl1pPr>
          </a:lstStyle>
          <a:p>
            <a:fld id="{D7992059-949A-4D84-A84D-82EB5F97947B}" type="datetimeFigureOut">
              <a:rPr lang="en-US" smtClean="0"/>
              <a:pPr/>
              <a:t>6/25/20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7"/>
            <a:ext cx="5607050" cy="36607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n-lt"/>
              </a:defRPr>
            </a:lvl1pPr>
          </a:lstStyle>
          <a:p>
            <a:fld id="{DBFF095A-F86B-4B29-8A9F-DF3D3D1F3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8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337BA4A-B024-42C0-AEE3-721B228F8259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9E6EA7-E7F1-42F0-95B8-1B1A5A465AF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5D040-4FD6-4BA1-AC81-B5CFF26CC6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321" y="1074420"/>
            <a:ext cx="11334582" cy="423324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67160" y="5343835"/>
            <a:ext cx="5384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tx1"/>
                </a:solidFill>
                <a:latin typeface="Century Gothic" panose="020B0502020202020204" pitchFamily="34" charset="0"/>
              </a:rPr>
              <a:t>ORNL is managed by UT-Battelle, LLC 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28736" y="1388962"/>
            <a:ext cx="8678194" cy="978729"/>
          </a:xfrm>
        </p:spPr>
        <p:txBody>
          <a:bodyPr/>
          <a:lstStyle>
            <a:lvl1pPr algn="l">
              <a:defRPr sz="3200" b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47481" y="3013455"/>
            <a:ext cx="5440514" cy="2028101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E99884-2636-4794-A093-0F9256951E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5" name="Freeform 7">
            <a:extLst>
              <a:ext uri="{FF2B5EF4-FFF2-40B4-BE49-F238E27FC236}">
                <a16:creationId xmlns:a16="http://schemas.microsoft.com/office/drawing/2014/main" id="{454A96CC-B6D3-471D-892D-1DBFEFBD0D12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7030A5-C7D7-48D4-B261-45DC936EE5D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6" y="5409488"/>
            <a:ext cx="1603756" cy="38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82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7" y="1083755"/>
            <a:ext cx="5486764" cy="421929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4221671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439C5-4231-ED43-91B8-86779195C11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C7DBBE-95AC-E843-979A-A1A45836011E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29C1BABE-6AB9-4F04-A1D6-C28E4287362E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325F85-B4F1-4C5D-855D-1BE9D9C179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0" name="Line 5">
            <a:extLst>
              <a:ext uri="{FF2B5EF4-FFF2-40B4-BE49-F238E27FC236}">
                <a16:creationId xmlns:a16="http://schemas.microsoft.com/office/drawing/2014/main" id="{1F888CF4-3F65-4925-A47B-614AFCDC055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4CFFE01C-81C8-4437-B6F5-7BAAEE5FC29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1B955FFA-B6F5-4CDD-940A-DB05FD68B7CA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CA5F7EA9-E5C6-4376-AC5D-CA0B1DA0A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8079" y="2453317"/>
            <a:ext cx="5512904" cy="2690184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688975" lvl="1" indent="-28575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4149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6" y="1078992"/>
            <a:ext cx="5487073" cy="4224052"/>
          </a:xfrm>
          <a:noFill/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5779008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453316"/>
            <a:ext cx="5512904" cy="4163291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688975" lvl="1" indent="-28575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6" name="Freeform 7">
            <a:extLst>
              <a:ext uri="{FF2B5EF4-FFF2-40B4-BE49-F238E27FC236}">
                <a16:creationId xmlns:a16="http://schemas.microsoft.com/office/drawing/2014/main" id="{2A500EEB-73EC-4C16-8273-4ED5425DD64C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302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k green picture layou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20595" y="1078989"/>
            <a:ext cx="7464186" cy="422600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1" y="1078991"/>
            <a:ext cx="3846274" cy="5779007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079" y="1275788"/>
            <a:ext cx="3576228" cy="97969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800350"/>
            <a:ext cx="3541945" cy="3816258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688975" lvl="1" indent="-28575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E0FFF716-AFC7-4054-A1F8-2C39C30731D0}"/>
              </a:ext>
            </a:extLst>
          </p:cNvPr>
          <p:cNvSpPr>
            <a:spLocks/>
          </p:cNvSpPr>
          <p:nvPr userDrawn="1"/>
        </p:nvSpPr>
        <p:spPr bwMode="auto">
          <a:xfrm>
            <a:off x="4120595" y="1"/>
            <a:ext cx="8071405" cy="6857998"/>
          </a:xfrm>
          <a:custGeom>
            <a:avLst/>
            <a:gdLst>
              <a:gd name="T0" fmla="*/ 4151 w 4490"/>
              <a:gd name="T1" fmla="*/ 0 h 3815"/>
              <a:gd name="T2" fmla="*/ 4151 w 4490"/>
              <a:gd name="T3" fmla="*/ 2951 h 3815"/>
              <a:gd name="T4" fmla="*/ 0 w 4490"/>
              <a:gd name="T5" fmla="*/ 2951 h 3815"/>
              <a:gd name="T6" fmla="*/ 0 w 4490"/>
              <a:gd name="T7" fmla="*/ 3815 h 3815"/>
              <a:gd name="T8" fmla="*/ 4490 w 4490"/>
              <a:gd name="T9" fmla="*/ 3815 h 3815"/>
              <a:gd name="T10" fmla="*/ 4490 w 4490"/>
              <a:gd name="T11" fmla="*/ 2969 h 3815"/>
              <a:gd name="T12" fmla="*/ 4490 w 4490"/>
              <a:gd name="T13" fmla="*/ 2951 h 3815"/>
              <a:gd name="T14" fmla="*/ 4490 w 4490"/>
              <a:gd name="T15" fmla="*/ 0 h 3815"/>
              <a:gd name="T16" fmla="*/ 4151 w 4490"/>
              <a:gd name="T17" fmla="*/ 0 h 3815"/>
              <a:gd name="T18" fmla="*/ 4151 w 4490"/>
              <a:gd name="T19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90" h="3815">
                <a:moveTo>
                  <a:pt x="4151" y="0"/>
                </a:moveTo>
                <a:lnTo>
                  <a:pt x="4151" y="2951"/>
                </a:lnTo>
                <a:lnTo>
                  <a:pt x="0" y="2951"/>
                </a:lnTo>
                <a:lnTo>
                  <a:pt x="0" y="3815"/>
                </a:lnTo>
                <a:lnTo>
                  <a:pt x="4490" y="3815"/>
                </a:lnTo>
                <a:lnTo>
                  <a:pt x="4490" y="2969"/>
                </a:lnTo>
                <a:lnTo>
                  <a:pt x="4490" y="2951"/>
                </a:lnTo>
                <a:lnTo>
                  <a:pt x="4490" y="0"/>
                </a:lnTo>
                <a:lnTo>
                  <a:pt x="4151" y="0"/>
                </a:lnTo>
                <a:lnTo>
                  <a:pt x="4151" y="0"/>
                </a:lnTo>
                <a:close/>
              </a:path>
            </a:pathLst>
          </a:custGeom>
          <a:solidFill>
            <a:srgbClr val="4C88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2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" y="2381"/>
            <a:ext cx="11312843" cy="6342021"/>
          </a:xfrm>
          <a:noFill/>
          <a:ln>
            <a:noFill/>
          </a:ln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9" y="274320"/>
            <a:ext cx="11000232" cy="53553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Rectangle 256">
            <a:extLst>
              <a:ext uri="{FF2B5EF4-FFF2-40B4-BE49-F238E27FC236}">
                <a16:creationId xmlns:a16="http://schemas.microsoft.com/office/drawing/2014/main" id="{50787286-CD5D-43D9-B8DA-70C3358DC82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3" y="647700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D938724D-E109-43B4-9560-1552E26DB04A}"/>
              </a:ext>
            </a:extLst>
          </p:cNvPr>
          <p:cNvSpPr>
            <a:spLocks/>
          </p:cNvSpPr>
          <p:nvPr userDrawn="1"/>
        </p:nvSpPr>
        <p:spPr bwMode="auto">
          <a:xfrm>
            <a:off x="6026150" y="0"/>
            <a:ext cx="6165850" cy="6858000"/>
          </a:xfrm>
          <a:custGeom>
            <a:avLst/>
            <a:gdLst>
              <a:gd name="T0" fmla="*/ 3502 w 3884"/>
              <a:gd name="T1" fmla="*/ 0 h 4320"/>
              <a:gd name="T2" fmla="*/ 3502 w 3884"/>
              <a:gd name="T3" fmla="*/ 3998 h 4320"/>
              <a:gd name="T4" fmla="*/ 0 w 3884"/>
              <a:gd name="T5" fmla="*/ 3998 h 4320"/>
              <a:gd name="T6" fmla="*/ 0 w 3884"/>
              <a:gd name="T7" fmla="*/ 4320 h 4320"/>
              <a:gd name="T8" fmla="*/ 3502 w 3884"/>
              <a:gd name="T9" fmla="*/ 4320 h 4320"/>
              <a:gd name="T10" fmla="*/ 3884 w 3884"/>
              <a:gd name="T11" fmla="*/ 4320 h 4320"/>
              <a:gd name="T12" fmla="*/ 3884 w 3884"/>
              <a:gd name="T13" fmla="*/ 3998 h 4320"/>
              <a:gd name="T14" fmla="*/ 3884 w 3884"/>
              <a:gd name="T15" fmla="*/ 0 h 4320"/>
              <a:gd name="T16" fmla="*/ 3502 w 3884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84" h="4320">
                <a:moveTo>
                  <a:pt x="3502" y="0"/>
                </a:moveTo>
                <a:lnTo>
                  <a:pt x="3502" y="3998"/>
                </a:lnTo>
                <a:lnTo>
                  <a:pt x="0" y="3998"/>
                </a:lnTo>
                <a:lnTo>
                  <a:pt x="0" y="4320"/>
                </a:lnTo>
                <a:lnTo>
                  <a:pt x="3502" y="4320"/>
                </a:lnTo>
                <a:lnTo>
                  <a:pt x="3884" y="4320"/>
                </a:lnTo>
                <a:lnTo>
                  <a:pt x="3884" y="3998"/>
                </a:lnTo>
                <a:lnTo>
                  <a:pt x="3884" y="0"/>
                </a:lnTo>
                <a:lnTo>
                  <a:pt x="3502" y="0"/>
                </a:lnTo>
                <a:close/>
              </a:path>
            </a:pathLst>
          </a:custGeom>
          <a:solidFill>
            <a:srgbClr val="4087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00E375-D0D6-466C-A383-E914B5C8AE5A}"/>
              </a:ext>
            </a:extLst>
          </p:cNvPr>
          <p:cNvSpPr/>
          <p:nvPr userDrawn="1"/>
        </p:nvSpPr>
        <p:spPr>
          <a:xfrm>
            <a:off x="0" y="6344402"/>
            <a:ext cx="274320" cy="510909"/>
          </a:xfrm>
          <a:prstGeom prst="rect">
            <a:avLst/>
          </a:prstGeom>
          <a:solidFill>
            <a:srgbClr val="397D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D090841D-81E2-4E83-8067-E18C5C3AF8FF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FCA792B-F3C6-440D-9FAF-B0D8AC4CDC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4" y="6472945"/>
            <a:ext cx="1093661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07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56032"/>
            <a:ext cx="11515053" cy="5355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224" y="1443386"/>
            <a:ext cx="11523520" cy="419541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85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9496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047778"/>
          </a:xfrm>
        </p:spPr>
        <p:txBody>
          <a:bodyPr/>
          <a:lstStyle>
            <a:lvl1pPr marL="288925" indent="-288925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>
                <a:latin typeface="+mn-lt"/>
                <a:cs typeface="Arial" panose="020B0604020202020204" pitchFamily="34" charset="0"/>
              </a:defRPr>
            </a:lvl2pPr>
            <a:lvl3pPr marL="1031875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85FFDA-509C-4548-B17D-5409853CA42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D9F2534-297B-446C-B822-74E3C23864F7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AE7B96-D2A6-4A16-9C8C-9BA017C834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  <p:sp>
        <p:nvSpPr>
          <p:cNvPr id="8" name="Rectangle 256">
            <a:extLst>
              <a:ext uri="{FF2B5EF4-FFF2-40B4-BE49-F238E27FC236}">
                <a16:creationId xmlns:a16="http://schemas.microsoft.com/office/drawing/2014/main" id="{6349825E-C749-4CDB-BDE4-DDAFE00D2BF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745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7DAB3A-4154-42CC-B73A-07DD412DD1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01" b="-1"/>
          <a:stretch/>
        </p:blipFill>
        <p:spPr>
          <a:xfrm>
            <a:off x="6095998" y="1078992"/>
            <a:ext cx="5535025" cy="42286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79D6E9-7CB6-4816-BA71-A98C108727C8}"/>
              </a:ext>
            </a:extLst>
          </p:cNvPr>
          <p:cNvSpPr/>
          <p:nvPr userDrawn="1"/>
        </p:nvSpPr>
        <p:spPr>
          <a:xfrm>
            <a:off x="274320" y="1078992"/>
            <a:ext cx="5821680" cy="4228673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352479"/>
            <a:ext cx="5413469" cy="1100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068FB31-3CF5-496E-BC0D-61D682234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2217" y="2891883"/>
            <a:ext cx="5431021" cy="2252546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buClr>
                <a:schemeClr val="tx1"/>
              </a:buClr>
              <a:buFont typeface="Century Gothic" panose="020B0502020202020204" pitchFamily="34" charset="0"/>
              <a:buChar char="–"/>
              <a:defRPr sz="1800">
                <a:latin typeface="Century Gothic" panose="020B0502020202020204" pitchFamily="34" charset="0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ACC93F-6123-3F49-8C15-4A811AF8B7BB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756F41-5AD0-C346-AE90-A0206E07D1B9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E79036-1F33-40EB-AB47-F9529E5C3C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2" name="Freeform 7">
            <a:extLst>
              <a:ext uri="{FF2B5EF4-FFF2-40B4-BE49-F238E27FC236}">
                <a16:creationId xmlns:a16="http://schemas.microsoft.com/office/drawing/2014/main" id="{3E861E90-11A2-4A0B-85EB-1A2865C9A48F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67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85FFDA-509C-4548-B17D-5409853CA42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425236" cy="535531"/>
          </a:xfrm>
        </p:spPr>
        <p:txBody>
          <a:bodyPr/>
          <a:lstStyle>
            <a:lvl1pPr>
              <a:lnSpc>
                <a:spcPct val="90000"/>
              </a:lnSpc>
              <a:defRPr sz="3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D9F2534-297B-446C-B822-74E3C23864F7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911F93-34D4-49C9-8A88-C4DDE1F1E0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  <p:sp>
        <p:nvSpPr>
          <p:cNvPr id="7" name="Rectangle 256">
            <a:extLst>
              <a:ext uri="{FF2B5EF4-FFF2-40B4-BE49-F238E27FC236}">
                <a16:creationId xmlns:a16="http://schemas.microsoft.com/office/drawing/2014/main" id="{BF6A1C92-1EE6-4390-85D8-ACD208CF9DB8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758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D6DB211-F94D-644A-8C58-020193A03AAA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010" y="1444752"/>
            <a:ext cx="5507832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010" y="2275467"/>
            <a:ext cx="5507832" cy="3373229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444752"/>
            <a:ext cx="5504688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75467"/>
            <a:ext cx="5504688" cy="3373229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C0632-ACDA-4D24-A2CC-14539B91BC55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EEDC71-13B7-4B76-A967-98C8665C45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6486525"/>
            <a:ext cx="1088136" cy="261860"/>
          </a:xfrm>
          <a:prstGeom prst="rect">
            <a:avLst/>
          </a:prstGeom>
        </p:spPr>
      </p:pic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057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7FC5867-1737-E84C-B42D-608A49EBBAA6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361047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361047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3659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3659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514350" lvl="1" indent="-2254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48562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48562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514350" lvl="1" indent="-2254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4B83B09-CF3A-4A36-84C0-D32086A13DE2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690CFA-BCE4-4BCB-BADE-0862029B12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100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35551"/>
            <a:ext cx="5840756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6351585" y="1435551"/>
            <a:ext cx="5840415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5838672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6351584" y="948037"/>
            <a:ext cx="5840415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80804" y="966165"/>
            <a:ext cx="5815195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80804" y="1517523"/>
            <a:ext cx="5815195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6357344" y="966165"/>
            <a:ext cx="5811876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6357344" y="1517523"/>
            <a:ext cx="5811876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9" y="342737"/>
            <a:ext cx="10332720" cy="457200"/>
          </a:xfrm>
        </p:spPr>
        <p:txBody>
          <a:bodyPr anchor="ctr"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6" name="Rectangle 256">
            <a:extLst>
              <a:ext uri="{FF2B5EF4-FFF2-40B4-BE49-F238E27FC236}">
                <a16:creationId xmlns:a16="http://schemas.microsoft.com/office/drawing/2014/main" id="{7312AC61-61BF-4F96-99DC-555BD73A05FA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1069" y="65460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171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35551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4299090" y="1435551"/>
            <a:ext cx="3867912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8323860" y="1435551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3866758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4299089" y="948037"/>
            <a:ext cx="3867912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8323860" y="948037"/>
            <a:ext cx="3885931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8000" y="966165"/>
            <a:ext cx="3833880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83464" y="1517904"/>
            <a:ext cx="3833880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4312016" y="966165"/>
            <a:ext cx="3831692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4319831" y="1517904"/>
            <a:ext cx="3831692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37939" y="966165"/>
            <a:ext cx="3797323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8345754" y="1517904"/>
            <a:ext cx="3797323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936" y="347472"/>
            <a:ext cx="10332720" cy="457200"/>
          </a:xfrm>
        </p:spPr>
        <p:txBody>
          <a:bodyPr anchor="ctr"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6" name="Rectangle 256">
            <a:extLst>
              <a:ext uri="{FF2B5EF4-FFF2-40B4-BE49-F238E27FC236}">
                <a16:creationId xmlns:a16="http://schemas.microsoft.com/office/drawing/2014/main" id="{7312AC61-61BF-4F96-99DC-555BD73A05FA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1069" y="65460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521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8816" y="966459"/>
            <a:ext cx="2881524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19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328861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3288610" y="948037"/>
            <a:ext cx="2874805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630290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6302901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5F09E4-91A6-437A-BED4-ED7995D473E7}"/>
              </a:ext>
            </a:extLst>
          </p:cNvPr>
          <p:cNvSpPr/>
          <p:nvPr userDrawn="1"/>
        </p:nvSpPr>
        <p:spPr>
          <a:xfrm>
            <a:off x="9317192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92D3D3-2A2D-4482-B3F5-B0CBCD39D93A}"/>
              </a:ext>
            </a:extLst>
          </p:cNvPr>
          <p:cNvSpPr/>
          <p:nvPr userDrawn="1"/>
        </p:nvSpPr>
        <p:spPr>
          <a:xfrm>
            <a:off x="9317193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83464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914400" indent="-227013">
              <a:lnSpc>
                <a:spcPct val="90000"/>
              </a:lnSpc>
              <a:buFont typeface="Century Gothic" panose="020B0502020202020204" pitchFamily="34" charset="0"/>
              <a:buChar char="•"/>
              <a:tabLst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3283916" y="969264"/>
            <a:ext cx="2881524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3305378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630238" indent="-285750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73137" indent="-285750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>
              <a:lnSpc>
                <a:spcPct val="90000"/>
              </a:lnSpc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569913" lvl="1" indent="-2254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914400" lvl="2" indent="-227013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tabLst/>
            </a:pPr>
            <a:r>
              <a:rPr lang="en-US" dirty="0"/>
              <a:t>Third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6304922" y="969264"/>
            <a:ext cx="2868091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6312952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630238" indent="-285750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73137" indent="-285750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569913" lvl="1" indent="-2254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914400" lvl="2" indent="-227013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tabLst/>
            </a:pPr>
            <a:r>
              <a:rPr lang="en-US" dirty="0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9" y="347472"/>
            <a:ext cx="10332720" cy="457200"/>
          </a:xfrm>
        </p:spPr>
        <p:txBody>
          <a:bodyPr anchor="ctr"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757D323C-D2DD-42C4-81D6-6224EE035EE4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9312498" y="969264"/>
            <a:ext cx="2879502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D6262AB-5413-4C3B-B769-39B07A6E5626}"/>
              </a:ext>
            </a:extLst>
          </p:cNvPr>
          <p:cNvSpPr>
            <a:spLocks noGrp="1"/>
          </p:cNvSpPr>
          <p:nvPr userDrawn="1">
            <p:ph sz="quarter" idx="13"/>
          </p:nvPr>
        </p:nvSpPr>
        <p:spPr>
          <a:xfrm>
            <a:off x="9331938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630238" indent="-285750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73137" indent="-285750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569913" lvl="1" indent="-2254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914400" lvl="2" indent="-227013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tabLst/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4697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29768" y="274320"/>
            <a:ext cx="114300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1614" y="1650029"/>
            <a:ext cx="11419468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B0D07-6BED-A646-84B4-4749F06D657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832D77F-AA48-5846-ACCE-C0EB6A92350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16607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AC3F58-DA01-43AC-9BFD-B0FCF242EE72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  <p:sp>
        <p:nvSpPr>
          <p:cNvPr id="10" name="Rectangle 256">
            <a:extLst>
              <a:ext uri="{FF2B5EF4-FFF2-40B4-BE49-F238E27FC236}">
                <a16:creationId xmlns:a16="http://schemas.microsoft.com/office/drawing/2014/main" id="{323F2AC7-81B7-4181-8965-07F2D3F8B684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575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32" r:id="rId2"/>
    <p:sldLayoutId id="2147483716" r:id="rId3"/>
    <p:sldLayoutId id="2147483736" r:id="rId4"/>
    <p:sldLayoutId id="2147483663" r:id="rId5"/>
    <p:sldLayoutId id="2147483685" r:id="rId6"/>
    <p:sldLayoutId id="2147483750" r:id="rId7"/>
    <p:sldLayoutId id="2147483755" r:id="rId8"/>
    <p:sldLayoutId id="2147483754" r:id="rId9"/>
    <p:sldLayoutId id="2147483667" r:id="rId10"/>
    <p:sldLayoutId id="2147483725" r:id="rId11"/>
    <p:sldLayoutId id="2147483756" r:id="rId12"/>
    <p:sldLayoutId id="2147483678" r:id="rId13"/>
    <p:sldLayoutId id="2147483757" r:id="rId14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87338" indent="-28733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8975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030288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neutrons/data_workflow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utrons/live_data_server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800C1-4BD0-4441-9F02-CABA00D22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735" y="1388962"/>
            <a:ext cx="10503723" cy="535531"/>
          </a:xfrm>
        </p:spPr>
        <p:txBody>
          <a:bodyPr/>
          <a:lstStyle/>
          <a:p>
            <a:r>
              <a:rPr lang="en-US" dirty="0"/>
              <a:t>Web monitor: installation and maintenance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12E8D-8CA8-4596-914D-BD6FE6956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Mathieu Doucet</a:t>
            </a:r>
          </a:p>
          <a:p>
            <a:r>
              <a:rPr lang="en-US" dirty="0"/>
              <a:t>Oak Ridge National Laboratory</a:t>
            </a:r>
          </a:p>
        </p:txBody>
      </p:sp>
    </p:spTree>
    <p:extLst>
      <p:ext uri="{BB962C8B-B14F-4D97-AF65-F5344CB8AC3E}">
        <p14:creationId xmlns:p14="http://schemas.microsoft.com/office/powerpoint/2010/main" val="171318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E3D2-E021-4746-B54F-E32149D1A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64569"/>
            <a:ext cx="11515053" cy="535531"/>
          </a:xfrm>
        </p:spPr>
        <p:txBody>
          <a:bodyPr/>
          <a:lstStyle/>
          <a:p>
            <a:r>
              <a:rPr lang="en-US" dirty="0"/>
              <a:t>Plan for the next few weeks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D07FB-FAAA-1A46-BDD5-D39CA78B2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40" y="1267716"/>
            <a:ext cx="11523520" cy="4195415"/>
          </a:xfrm>
        </p:spPr>
        <p:txBody>
          <a:bodyPr/>
          <a:lstStyle/>
          <a:p>
            <a:pPr marL="403225" lvl="1" indent="0">
              <a:buNone/>
            </a:pPr>
            <a:r>
              <a:rPr lang="en-US" sz="2000" dirty="0"/>
              <a:t>Test environment:</a:t>
            </a:r>
          </a:p>
          <a:p>
            <a:pPr marL="403225" lvl="1" indent="0">
              <a:buNone/>
            </a:pPr>
            <a:r>
              <a:rPr lang="en-US" sz="2000" dirty="0"/>
              <a:t>	</a:t>
            </a:r>
            <a:r>
              <a:rPr lang="en-US" sz="1600" dirty="0"/>
              <a:t>New RHEL8 machines are being set up so we can install them together</a:t>
            </a:r>
          </a:p>
          <a:p>
            <a:pPr marL="403225" lvl="1" indent="0">
              <a:buNone/>
            </a:pPr>
            <a:endParaRPr lang="en-US" sz="2000" dirty="0"/>
          </a:p>
          <a:p>
            <a:pPr marL="403225" lvl="1" indent="0">
              <a:buNone/>
            </a:pPr>
            <a:r>
              <a:rPr lang="en-US" sz="2000" dirty="0"/>
              <a:t>Topics to cover:</a:t>
            </a:r>
            <a:endParaRPr lang="en-US" sz="1600" dirty="0"/>
          </a:p>
          <a:p>
            <a:pPr marL="1201738" lvl="2" indent="-457200">
              <a:buFont typeface="+mj-lt"/>
              <a:buAutoNum type="arabicPeriod"/>
            </a:pPr>
            <a:r>
              <a:rPr lang="en-US" sz="1600" dirty="0"/>
              <a:t>General overview </a:t>
            </a:r>
          </a:p>
          <a:p>
            <a:pPr marL="1201738" lvl="2" indent="-457200">
              <a:buFont typeface="+mj-lt"/>
              <a:buAutoNum type="arabicPeriod"/>
            </a:pPr>
            <a:r>
              <a:rPr lang="en-US" sz="1600" dirty="0"/>
              <a:t>Workflow manager and DASMON listener – Installation &amp; maintenance</a:t>
            </a:r>
          </a:p>
          <a:p>
            <a:pPr marL="1201738" lvl="2" indent="-457200">
              <a:buFont typeface="+mj-lt"/>
              <a:buAutoNum type="arabicPeriod"/>
            </a:pPr>
            <a:r>
              <a:rPr lang="en-US" sz="1600" b="1" dirty="0">
                <a:solidFill>
                  <a:schemeClr val="tx2"/>
                </a:solidFill>
              </a:rPr>
              <a:t>Web monitor – Installation and maintenance [this presentation]</a:t>
            </a:r>
          </a:p>
          <a:p>
            <a:pPr marL="1201738" lvl="2" indent="-457200">
              <a:buFont typeface="+mj-lt"/>
              <a:buAutoNum type="arabicPeriod"/>
            </a:pPr>
            <a:r>
              <a:rPr lang="en-US" sz="1600" dirty="0" err="1"/>
              <a:t>Autoreduction</a:t>
            </a:r>
            <a:r>
              <a:rPr lang="en-US" sz="1600" dirty="0"/>
              <a:t> service – Installation and maintenance</a:t>
            </a:r>
          </a:p>
          <a:p>
            <a:pPr marL="1201738" lvl="2" indent="-457200">
              <a:buFont typeface="+mj-lt"/>
              <a:buAutoNum type="arabicPeriod"/>
            </a:pPr>
            <a:r>
              <a:rPr lang="en-US" sz="1600" dirty="0" err="1"/>
              <a:t>Autoreduction</a:t>
            </a:r>
            <a:r>
              <a:rPr lang="en-US" sz="1600" dirty="0"/>
              <a:t> setup through </a:t>
            </a:r>
            <a:r>
              <a:rPr lang="en-US" sz="1600" dirty="0" err="1"/>
              <a:t>webmon</a:t>
            </a:r>
            <a:r>
              <a:rPr lang="en-US" sz="1600" dirty="0"/>
              <a:t> – how-to and future vision</a:t>
            </a:r>
          </a:p>
          <a:p>
            <a:pPr marL="1201738" lvl="2" indent="-457200">
              <a:buFont typeface="+mj-lt"/>
              <a:buAutoNum type="arabicPeriod"/>
            </a:pPr>
            <a:r>
              <a:rPr lang="en-US" sz="1600" dirty="0"/>
              <a:t>The IHC call – when things go wrong &amp; recovery strategies</a:t>
            </a:r>
          </a:p>
          <a:p>
            <a:pPr marL="1201738" lvl="2" indent="-457200">
              <a:buFont typeface="+mj-lt"/>
              <a:buAutoNum type="arabicPeriod"/>
            </a:pPr>
            <a:r>
              <a:rPr lang="en-US" sz="1600" dirty="0"/>
              <a:t>Vision for the future – what I would do differently</a:t>
            </a:r>
          </a:p>
          <a:p>
            <a:pPr marL="860425" lvl="1" indent="-457200">
              <a:buFont typeface="+mj-lt"/>
              <a:buAutoNum type="arabicPeriod"/>
            </a:pPr>
            <a:endParaRPr lang="en-US" sz="2000" dirty="0"/>
          </a:p>
          <a:p>
            <a:pPr marL="860425" lvl="1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717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62DE76CE-6323-B54F-AA5F-1E43172120CF}"/>
              </a:ext>
            </a:extLst>
          </p:cNvPr>
          <p:cNvSpPr/>
          <p:nvPr/>
        </p:nvSpPr>
        <p:spPr>
          <a:xfrm>
            <a:off x="8822290" y="5173331"/>
            <a:ext cx="2111477" cy="1525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76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8878029" y="1193399"/>
            <a:ext cx="2111477" cy="14219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76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629400" y="4495800"/>
            <a:ext cx="2438400" cy="304800"/>
          </a:xfrm>
          <a:prstGeom prst="bentConnector3">
            <a:avLst>
              <a:gd name="adj1" fmla="val 50000"/>
            </a:avLst>
          </a:prstGeom>
          <a:ln w="19050">
            <a:solidFill>
              <a:srgbClr val="7F7F7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54598"/>
            <a:ext cx="8229600" cy="535531"/>
          </a:xfrm>
        </p:spPr>
        <p:txBody>
          <a:bodyPr/>
          <a:lstStyle/>
          <a:p>
            <a:r>
              <a:rPr lang="en-US" dirty="0"/>
              <a:t>Post-Processing Architecture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667000" y="2743200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Post Processing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943600" y="1646097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Workflow Manager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67000" y="1219200"/>
            <a:ext cx="1600200" cy="838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Translation Service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667000" y="3886200"/>
            <a:ext cx="1600200" cy="838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DASMON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667000" y="5029201"/>
            <a:ext cx="1600200" cy="5602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pvsd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943600" y="3886200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DASMON Listener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067800" y="1600200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 Monitor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067800" y="3886200"/>
            <a:ext cx="160020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PostgreSQL Database</a:t>
            </a:r>
          </a:p>
        </p:txBody>
      </p:sp>
      <p:cxnSp>
        <p:nvCxnSpPr>
          <p:cNvPr id="18" name="Straight Arrow Connector 17"/>
          <p:cNvCxnSpPr>
            <a:stCxn id="11" idx="3"/>
            <a:endCxn id="10" idx="1"/>
          </p:cNvCxnSpPr>
          <p:nvPr/>
        </p:nvCxnSpPr>
        <p:spPr>
          <a:xfrm>
            <a:off x="4267200" y="1638301"/>
            <a:ext cx="1676400" cy="426897"/>
          </a:xfrm>
          <a:prstGeom prst="straightConnector1">
            <a:avLst/>
          </a:prstGeom>
          <a:ln w="19050"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0" idx="2"/>
          </p:cNvCxnSpPr>
          <p:nvPr/>
        </p:nvCxnSpPr>
        <p:spPr>
          <a:xfrm flipV="1">
            <a:off x="4267200" y="2484298"/>
            <a:ext cx="2476500" cy="678003"/>
          </a:xfrm>
          <a:prstGeom prst="straightConnector1">
            <a:avLst/>
          </a:prstGeom>
          <a:ln w="19050">
            <a:solidFill>
              <a:srgbClr val="7F7F7F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4" idx="0"/>
          </p:cNvCxnSpPr>
          <p:nvPr/>
        </p:nvCxnSpPr>
        <p:spPr>
          <a:xfrm>
            <a:off x="6743700" y="2484298"/>
            <a:ext cx="0" cy="1401903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  <a:endCxn id="14" idx="1"/>
          </p:cNvCxnSpPr>
          <p:nvPr/>
        </p:nvCxnSpPr>
        <p:spPr>
          <a:xfrm>
            <a:off x="4267200" y="4305300"/>
            <a:ext cx="1676400" cy="0"/>
          </a:xfrm>
          <a:prstGeom prst="straightConnector1">
            <a:avLst/>
          </a:prstGeom>
          <a:ln w="19050"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3"/>
            <a:endCxn id="14" idx="1"/>
          </p:cNvCxnSpPr>
          <p:nvPr/>
        </p:nvCxnSpPr>
        <p:spPr>
          <a:xfrm flipV="1">
            <a:off x="4267200" y="4305300"/>
            <a:ext cx="1676400" cy="1004016"/>
          </a:xfrm>
          <a:prstGeom prst="straightConnector1">
            <a:avLst/>
          </a:prstGeom>
          <a:ln w="19050"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43400" y="4038600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heartbeat, status</a:t>
            </a:r>
          </a:p>
        </p:txBody>
      </p:sp>
      <p:sp>
        <p:nvSpPr>
          <p:cNvPr id="44" name="TextBox 43"/>
          <p:cNvSpPr txBox="1"/>
          <p:nvPr/>
        </p:nvSpPr>
        <p:spPr>
          <a:xfrm rot="19551951">
            <a:off x="4578884" y="5002136"/>
            <a:ext cx="772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heartbeat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705600" y="3048000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heartbeat</a:t>
            </a:r>
          </a:p>
        </p:txBody>
      </p:sp>
      <p:sp>
        <p:nvSpPr>
          <p:cNvPr id="46" name="TextBox 45"/>
          <p:cNvSpPr txBox="1"/>
          <p:nvPr/>
        </p:nvSpPr>
        <p:spPr>
          <a:xfrm rot="20677678">
            <a:off x="4943701" y="2753868"/>
            <a:ext cx="1476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instructions &amp; status</a:t>
            </a:r>
          </a:p>
        </p:txBody>
      </p:sp>
      <p:sp>
        <p:nvSpPr>
          <p:cNvPr id="47" name="TextBox 46"/>
          <p:cNvSpPr txBox="1"/>
          <p:nvPr/>
        </p:nvSpPr>
        <p:spPr>
          <a:xfrm rot="879761">
            <a:off x="4352561" y="1544639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announces new file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266408" y="693478"/>
            <a:ext cx="2209800" cy="490210"/>
            <a:chOff x="6324600" y="5300990"/>
            <a:chExt cx="2209800" cy="490210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6324600" y="5453390"/>
              <a:ext cx="609600" cy="0"/>
            </a:xfrm>
            <a:prstGeom prst="straightConnector1">
              <a:avLst/>
            </a:prstGeom>
            <a:ln>
              <a:solidFill>
                <a:srgbClr val="7F7F7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934200" y="5300990"/>
              <a:ext cx="1600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ActiveMQ message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6324600" y="5681990"/>
              <a:ext cx="609600" cy="0"/>
            </a:xfrm>
            <a:prstGeom prst="straightConnector1">
              <a:avLst/>
            </a:prstGeom>
            <a:ln>
              <a:solidFill>
                <a:srgbClr val="7F7F7F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934200" y="5529590"/>
              <a:ext cx="1600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direct access</a:t>
              </a:r>
            </a:p>
          </p:txBody>
        </p:sp>
      </p:grpSp>
      <p:cxnSp>
        <p:nvCxnSpPr>
          <p:cNvPr id="50" name="Straight Arrow Connector 49"/>
          <p:cNvCxnSpPr>
            <a:stCxn id="14" idx="3"/>
            <a:endCxn id="16" idx="1"/>
          </p:cNvCxnSpPr>
          <p:nvPr/>
        </p:nvCxnSpPr>
        <p:spPr>
          <a:xfrm>
            <a:off x="7543800" y="4305300"/>
            <a:ext cx="1524000" cy="0"/>
          </a:xfrm>
          <a:prstGeom prst="straightConnector1">
            <a:avLst/>
          </a:prstGeom>
          <a:ln w="19050">
            <a:solidFill>
              <a:srgbClr val="7F7F7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5" idx="2"/>
            <a:endCxn id="16" idx="0"/>
          </p:cNvCxnSpPr>
          <p:nvPr/>
        </p:nvCxnSpPr>
        <p:spPr>
          <a:xfrm>
            <a:off x="9867900" y="2438400"/>
            <a:ext cx="0" cy="1447800"/>
          </a:xfrm>
          <a:prstGeom prst="straightConnector1">
            <a:avLst/>
          </a:prstGeom>
          <a:ln w="19050">
            <a:solidFill>
              <a:srgbClr val="7F7F7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0" idx="3"/>
            <a:endCxn id="16" idx="0"/>
          </p:cNvCxnSpPr>
          <p:nvPr/>
        </p:nvCxnSpPr>
        <p:spPr>
          <a:xfrm>
            <a:off x="7543800" y="2065198"/>
            <a:ext cx="2324100" cy="1821003"/>
          </a:xfrm>
          <a:prstGeom prst="straightConnector1">
            <a:avLst/>
          </a:prstGeom>
          <a:ln w="19050">
            <a:solidFill>
              <a:srgbClr val="7F7F7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9220505" y="4595096"/>
            <a:ext cx="1600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workflowdb2.sns.gov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463283" y="2399916"/>
            <a:ext cx="184192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>
                <a:solidFill>
                  <a:srgbClr val="000000"/>
                </a:solidFill>
              </a:rPr>
              <a:t>autoreducer</a:t>
            </a:r>
            <a:r>
              <a:rPr lang="en-US" sz="1050" dirty="0">
                <a:solidFill>
                  <a:srgbClr val="000000"/>
                </a:solidFill>
              </a:rPr>
              <a:t>[1-4].</a:t>
            </a:r>
            <a:r>
              <a:rPr lang="en-US" sz="1050" dirty="0" err="1">
                <a:solidFill>
                  <a:srgbClr val="000000"/>
                </a:solidFill>
              </a:rPr>
              <a:t>sns.gov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43400" y="4419600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PV updates</a:t>
            </a:r>
          </a:p>
        </p:txBody>
      </p:sp>
      <p:cxnSp>
        <p:nvCxnSpPr>
          <p:cNvPr id="51" name="Straight Arrow Connector 30"/>
          <p:cNvCxnSpPr/>
          <p:nvPr/>
        </p:nvCxnSpPr>
        <p:spPr>
          <a:xfrm rot="10800000">
            <a:off x="4267200" y="4419600"/>
            <a:ext cx="2438400" cy="381000"/>
          </a:xfrm>
          <a:prstGeom prst="bentConnector3">
            <a:avLst>
              <a:gd name="adj1" fmla="val 50000"/>
            </a:avLst>
          </a:prstGeom>
          <a:ln w="19050">
            <a:solidFill>
              <a:srgbClr val="7F7F7F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202932" y="1336678"/>
            <a:ext cx="1600200" cy="381000"/>
          </a:xfrm>
          <a:prstGeom prst="rect">
            <a:avLst/>
          </a:prstGeom>
          <a:solidFill>
            <a:srgbClr val="BEE5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0000"/>
                </a:solidFill>
              </a:rPr>
              <a:t>webmon.sns.gov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96000" y="1165800"/>
            <a:ext cx="1600200" cy="381000"/>
          </a:xfrm>
          <a:prstGeom prst="rect">
            <a:avLst/>
          </a:prstGeom>
          <a:solidFill>
            <a:srgbClr val="BEE5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0000"/>
                </a:solidFill>
              </a:rPr>
              <a:t>workflowmgr.sns.gov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5961922" y="5180494"/>
            <a:ext cx="1600200" cy="838200"/>
          </a:xfrm>
          <a:prstGeom prst="roundRect">
            <a:avLst/>
          </a:prstGeom>
          <a:solidFill>
            <a:schemeClr val="accent2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AMQ broker</a:t>
            </a:r>
          </a:p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PostgreSQL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126602" y="5873425"/>
            <a:ext cx="1881989" cy="381000"/>
          </a:xfrm>
          <a:prstGeom prst="rect">
            <a:avLst/>
          </a:prstGeom>
          <a:solidFill>
            <a:srgbClr val="BEE5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0000"/>
                </a:solidFill>
              </a:rPr>
              <a:t>amqbroker</a:t>
            </a:r>
            <a:r>
              <a:rPr lang="en-US" sz="1050" dirty="0">
                <a:solidFill>
                  <a:srgbClr val="000000"/>
                </a:solidFill>
              </a:rPr>
              <a:t>[1-2].</a:t>
            </a:r>
            <a:r>
              <a:rPr lang="en-US" sz="1050" dirty="0" err="1">
                <a:solidFill>
                  <a:srgbClr val="000000"/>
                </a:solidFill>
              </a:rPr>
              <a:t>sns.gov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2025018">
            <a:off x="4566900" y="3375307"/>
            <a:ext cx="772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heartbeat</a:t>
            </a:r>
          </a:p>
        </p:txBody>
      </p:sp>
      <p:cxnSp>
        <p:nvCxnSpPr>
          <p:cNvPr id="58" name="Straight Arrow Connector 57"/>
          <p:cNvCxnSpPr>
            <a:stCxn id="8" idx="3"/>
            <a:endCxn id="14" idx="1"/>
          </p:cNvCxnSpPr>
          <p:nvPr/>
        </p:nvCxnSpPr>
        <p:spPr>
          <a:xfrm>
            <a:off x="4267200" y="3162300"/>
            <a:ext cx="1676400" cy="1143000"/>
          </a:xfrm>
          <a:prstGeom prst="straightConnector1">
            <a:avLst/>
          </a:prstGeom>
          <a:ln w="19050"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5BA33E6-D53B-9F4B-B4C4-6315876F9033}"/>
              </a:ext>
            </a:extLst>
          </p:cNvPr>
          <p:cNvSpPr txBox="1"/>
          <p:nvPr/>
        </p:nvSpPr>
        <p:spPr>
          <a:xfrm>
            <a:off x="10820705" y="2816318"/>
            <a:ext cx="11557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latin typeface="+mn-lt"/>
              </a:rPr>
              <a:t>Users love this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6328C5-ACE4-D34C-80E3-FB4442A2E810}"/>
              </a:ext>
            </a:extLst>
          </p:cNvPr>
          <p:cNvCxnSpPr>
            <a:cxnSpLocks/>
          </p:cNvCxnSpPr>
          <p:nvPr/>
        </p:nvCxnSpPr>
        <p:spPr>
          <a:xfrm flipH="1" flipV="1">
            <a:off x="10733868" y="2438400"/>
            <a:ext cx="399799" cy="37791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95D8385-42E9-EC43-9748-F3AC6805812D}"/>
              </a:ext>
            </a:extLst>
          </p:cNvPr>
          <p:cNvSpPr txBox="1"/>
          <p:nvPr/>
        </p:nvSpPr>
        <p:spPr>
          <a:xfrm>
            <a:off x="279450" y="4150537"/>
            <a:ext cx="2181456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sz="1100" dirty="0">
                <a:latin typeface="+mn-lt"/>
              </a:rPr>
              <a:t>Owned by DAS</a:t>
            </a:r>
          </a:p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sz="1100" dirty="0">
                <a:latin typeface="+mn-lt"/>
              </a:rPr>
              <a:t>Local to instrument</a:t>
            </a:r>
          </a:p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sz="1100" dirty="0">
                <a:latin typeface="+mn-lt"/>
              </a:rPr>
              <a:t>All involved would like to see it go.</a:t>
            </a:r>
          </a:p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sz="1100" dirty="0">
                <a:latin typeface="+mn-lt"/>
              </a:rPr>
              <a:t>Known issue: DAS GL doesn’t like that a tool not owned by DAS report on DAS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F45C2F21-0122-F640-886A-FD98E7F7741E}"/>
              </a:ext>
            </a:extLst>
          </p:cNvPr>
          <p:cNvSpPr/>
          <p:nvPr/>
        </p:nvSpPr>
        <p:spPr>
          <a:xfrm>
            <a:off x="2400992" y="3829380"/>
            <a:ext cx="222684" cy="1834820"/>
          </a:xfrm>
          <a:prstGeom prst="leftBrac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1F0851-7022-7C46-8D3B-3BD9C9207B9A}"/>
              </a:ext>
            </a:extLst>
          </p:cNvPr>
          <p:cNvSpPr/>
          <p:nvPr/>
        </p:nvSpPr>
        <p:spPr>
          <a:xfrm>
            <a:off x="573836" y="1472681"/>
            <a:ext cx="1225015" cy="2446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sz="1100" dirty="0">
                <a:solidFill>
                  <a:prstClr val="black"/>
                </a:solidFill>
                <a:latin typeface="Century Gothic" panose="020F0302020204030204"/>
              </a:rPr>
              <a:t>Owned by DAS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5A7507-0D80-6641-908B-609F2E7728FE}"/>
              </a:ext>
            </a:extLst>
          </p:cNvPr>
          <p:cNvCxnSpPr>
            <a:cxnSpLocks/>
          </p:cNvCxnSpPr>
          <p:nvPr/>
        </p:nvCxnSpPr>
        <p:spPr>
          <a:xfrm>
            <a:off x="1831785" y="1595022"/>
            <a:ext cx="791891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610DE17-B7F2-C74D-974F-76D2988E8871}"/>
              </a:ext>
            </a:extLst>
          </p:cNvPr>
          <p:cNvSpPr/>
          <p:nvPr/>
        </p:nvSpPr>
        <p:spPr>
          <a:xfrm>
            <a:off x="541705" y="2462781"/>
            <a:ext cx="1425585" cy="549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sz="1100" dirty="0">
                <a:solidFill>
                  <a:prstClr val="black"/>
                </a:solidFill>
                <a:latin typeface="Century Gothic" panose="020F0302020204030204"/>
              </a:rPr>
              <a:t>Runs script that can be changed by IS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9114CC0-B7C1-254A-A3EA-E13A3D59D684}"/>
              </a:ext>
            </a:extLst>
          </p:cNvPr>
          <p:cNvCxnSpPr>
            <a:cxnSpLocks/>
          </p:cNvCxnSpPr>
          <p:nvPr/>
        </p:nvCxnSpPr>
        <p:spPr>
          <a:xfrm>
            <a:off x="1947597" y="2627359"/>
            <a:ext cx="45339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FDF3031C-22DC-2140-B5BA-4FE1E56400BD}"/>
              </a:ext>
            </a:extLst>
          </p:cNvPr>
          <p:cNvSpPr/>
          <p:nvPr/>
        </p:nvSpPr>
        <p:spPr>
          <a:xfrm>
            <a:off x="9067800" y="5659347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Plot server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9F513DB-D0EF-F444-9C9A-67107ED81E3A}"/>
              </a:ext>
            </a:extLst>
          </p:cNvPr>
          <p:cNvSpPr/>
          <p:nvPr/>
        </p:nvSpPr>
        <p:spPr>
          <a:xfrm>
            <a:off x="9202932" y="5395825"/>
            <a:ext cx="1600200" cy="381000"/>
          </a:xfrm>
          <a:prstGeom prst="rect">
            <a:avLst/>
          </a:prstGeom>
          <a:solidFill>
            <a:srgbClr val="BEE5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0000"/>
                </a:solidFill>
              </a:rPr>
              <a:t>livedata.sns.gov</a:t>
            </a:r>
            <a:endParaRPr lang="en-US" sz="10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250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C707D-5AEB-664E-A544-CB7221A7C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64569"/>
            <a:ext cx="11515053" cy="535531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E5BC8-8819-A045-8AA3-4499C1DB0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634" y="986186"/>
            <a:ext cx="5457430" cy="4195415"/>
          </a:xfrm>
        </p:spPr>
        <p:txBody>
          <a:bodyPr/>
          <a:lstStyle/>
          <a:p>
            <a:r>
              <a:rPr lang="en-US" sz="1800" dirty="0"/>
              <a:t>The web monitor offers a view on the workflow manager’s data. It shares a database with the workflow manager.</a:t>
            </a:r>
          </a:p>
          <a:p>
            <a:r>
              <a:rPr lang="en-US" sz="1800" dirty="0"/>
              <a:t>The </a:t>
            </a:r>
            <a:r>
              <a:rPr lang="en-US" sz="1800" dirty="0" err="1"/>
              <a:t>dasmon</a:t>
            </a:r>
            <a:r>
              <a:rPr lang="en-US" sz="1800" dirty="0"/>
              <a:t> listener and DAS also write instrument information to the same DB so the monitor can report instrument status.</a:t>
            </a:r>
          </a:p>
          <a:p>
            <a:r>
              <a:rPr lang="en-US" sz="1800" dirty="0"/>
              <a:t>The database is hosted on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workflowdb2.sns.gov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The monitor is also used to set up AR and reprocess runs. For this reason it also connects to the AMQ brokers to submit requests.</a:t>
            </a:r>
          </a:p>
          <a:p>
            <a:r>
              <a:rPr lang="en-US" sz="1800" dirty="0"/>
              <a:t>… more on the AR configuration in a couple of weeks.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3B285D-D8D9-4B47-B40B-F01EC170499E}"/>
              </a:ext>
            </a:extLst>
          </p:cNvPr>
          <p:cNvSpPr txBox="1"/>
          <p:nvPr/>
        </p:nvSpPr>
        <p:spPr>
          <a:xfrm>
            <a:off x="7045045" y="264569"/>
            <a:ext cx="4746699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hlinkClick r:id="rId2"/>
              </a:rPr>
              <a:t>https://github.com/neutrons/data_workflow</a:t>
            </a: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C0C60F-37B8-5E46-BF42-31525B512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61904"/>
            <a:ext cx="5834170" cy="4563134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DD7DCB9-5655-DE43-8656-B869CACA448D}"/>
              </a:ext>
            </a:extLst>
          </p:cNvPr>
          <p:cNvSpPr/>
          <p:nvPr/>
        </p:nvSpPr>
        <p:spPr>
          <a:xfrm>
            <a:off x="6172393" y="4524914"/>
            <a:ext cx="5757777" cy="283598"/>
          </a:xfrm>
          <a:prstGeom prst="roundRect">
            <a:avLst>
              <a:gd name="adj" fmla="val 50000"/>
            </a:avLst>
          </a:prstGeom>
          <a:noFill/>
          <a:ln w="85725">
            <a:solidFill>
              <a:schemeClr val="accent4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2EC3CC-C627-6649-B242-0EA252A19772}"/>
              </a:ext>
            </a:extLst>
          </p:cNvPr>
          <p:cNvCxnSpPr>
            <a:cxnSpLocks/>
          </p:cNvCxnSpPr>
          <p:nvPr/>
        </p:nvCxnSpPr>
        <p:spPr>
          <a:xfrm flipV="1">
            <a:off x="4358680" y="4808513"/>
            <a:ext cx="1743604" cy="117126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2093C7-523F-734B-A501-7AF3110407A6}"/>
              </a:ext>
            </a:extLst>
          </p:cNvPr>
          <p:cNvSpPr txBox="1"/>
          <p:nvPr/>
        </p:nvSpPr>
        <p:spPr>
          <a:xfrm>
            <a:off x="1424219" y="5788178"/>
            <a:ext cx="326798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Web monitor application code</a:t>
            </a:r>
          </a:p>
        </p:txBody>
      </p:sp>
    </p:spTree>
    <p:extLst>
      <p:ext uri="{BB962C8B-B14F-4D97-AF65-F5344CB8AC3E}">
        <p14:creationId xmlns:p14="http://schemas.microsoft.com/office/powerpoint/2010/main" val="282363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9A8F1-9577-F74B-8355-909AE3365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64569"/>
            <a:ext cx="11515053" cy="535531"/>
          </a:xfrm>
        </p:spPr>
        <p:txBody>
          <a:bodyPr/>
          <a:lstStyle/>
          <a:p>
            <a:r>
              <a:rPr lang="en-US" dirty="0"/>
              <a:t>Web monitor configuration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D5AF99-D3B5-CD4B-BE61-61A519151AEE}"/>
              </a:ext>
            </a:extLst>
          </p:cNvPr>
          <p:cNvSpPr/>
          <p:nvPr/>
        </p:nvSpPr>
        <p:spPr>
          <a:xfrm>
            <a:off x="6485284" y="3164084"/>
            <a:ext cx="5447325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data_workflow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/reporting/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reporting_app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settings.py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latin typeface="+mn-lt"/>
                <a:cs typeface="Courier New" panose="02070309020205020404" pitchFamily="49" charset="0"/>
              </a:rPr>
              <a:t>imports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data_workflow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/workflow/database/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settings.py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latin typeface="+mn-lt"/>
                <a:cs typeface="Courier New" panose="02070309020205020404" pitchFamily="49" charset="0"/>
              </a:rPr>
              <a:t>imports (optional, not in repo)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data_workflow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/workflow/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local_settings.py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9B835-D076-7545-BC28-2D8F85747B8B}"/>
              </a:ext>
            </a:extLst>
          </p:cNvPr>
          <p:cNvSpPr txBox="1"/>
          <p:nvPr/>
        </p:nvSpPr>
        <p:spPr>
          <a:xfrm>
            <a:off x="539309" y="1809584"/>
            <a:ext cx="5287618" cy="2643801"/>
          </a:xfrm>
          <a:prstGeom prst="rect">
            <a:avLst/>
          </a:prstGeom>
          <a:solidFill>
            <a:schemeClr val="accent5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django_auth_ldap.config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LDAPSearch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PosixGroupType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ldap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[ database info here ]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[ LDAP info here ]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ALLOW_GUESTS = True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GRAVATAR_URL = "https://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www.gravatar.com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/avatar/"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ALLOWED_DOMAIN = ('ornl.gov','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sns.gov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LIVE_PLOT_SECRET_KEY=”xxx"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FITTING_URLS = {'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ref_l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': 'https://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reflectivity.sns.gov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/fit/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ref_l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/$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run_number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CATALOG_URL = 'https://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oncat.ornl.gov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CATALOG_ID = ”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CATALOG_SECRET = ”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xxxxxx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FACILITY_INFO = {'hb2c': 'HFIR','cg1d': 'HFIR', 'hb2a': 'HFIR', 'hb2b': 'HFIR', 'hb3a': 'HFIR', 'cg2': 'HFIR', 'cg3': 'HFIR’}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[ AMQ info here 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7D1DC7-5F7C-EB4A-85E4-2B85EE2AF32E}"/>
              </a:ext>
            </a:extLst>
          </p:cNvPr>
          <p:cNvSpPr txBox="1"/>
          <p:nvPr/>
        </p:nvSpPr>
        <p:spPr>
          <a:xfrm>
            <a:off x="6101938" y="1575957"/>
            <a:ext cx="5979620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The DB settings are shared between the workflow app and the monitor app.</a:t>
            </a:r>
          </a:p>
          <a:p>
            <a:pPr algn="l"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A number of places are available to write configs.</a:t>
            </a:r>
          </a:p>
          <a:p>
            <a:pPr algn="l"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You could just write a </a:t>
            </a:r>
            <a:r>
              <a:rPr lang="en-US" dirty="0" err="1">
                <a:latin typeface="+mn-lt"/>
              </a:rPr>
              <a:t>local_settings.py</a:t>
            </a:r>
            <a:r>
              <a:rPr lang="en-US" dirty="0">
                <a:latin typeface="+mn-lt"/>
              </a:rPr>
              <a:t> file.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C77038-8804-7440-BAED-07CCC371A56F}"/>
              </a:ext>
            </a:extLst>
          </p:cNvPr>
          <p:cNvSpPr txBox="1"/>
          <p:nvPr/>
        </p:nvSpPr>
        <p:spPr>
          <a:xfrm>
            <a:off x="539309" y="1405141"/>
            <a:ext cx="473897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latin typeface="+mn-lt"/>
              </a:rPr>
              <a:t>local_settings.py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050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2D974-82AA-4B4C-B228-6E48376F3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64569"/>
            <a:ext cx="11515053" cy="535531"/>
          </a:xfrm>
        </p:spPr>
        <p:txBody>
          <a:bodyPr/>
          <a:lstStyle/>
          <a:p>
            <a:r>
              <a:rPr lang="en-US" dirty="0"/>
              <a:t>Deploying the web monitor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1858E-D568-B948-9E8A-944EC7A3D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318" y="1093301"/>
            <a:ext cx="11515053" cy="3065231"/>
          </a:xfrm>
        </p:spPr>
        <p:txBody>
          <a:bodyPr/>
          <a:lstStyle/>
          <a:p>
            <a:r>
              <a:rPr lang="en-US" sz="1800" dirty="0"/>
              <a:t>Runs on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webmon.sns.gov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800" dirty="0"/>
              <a:t>A new test node is available on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webmondev.sns.gov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/deploy-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webmonitor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[path to code]</a:t>
            </a:r>
          </a:p>
          <a:p>
            <a:r>
              <a:rPr lang="en-US" sz="1800" dirty="0"/>
              <a:t>Once deployed, you just need to restart apache</a:t>
            </a:r>
          </a:p>
          <a:p>
            <a:r>
              <a:rPr lang="en-US" sz="1800" dirty="0"/>
              <a:t>Logs are in /var/log/httpd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593D7-B7C3-7F41-AF7F-587103D9EB36}"/>
              </a:ext>
            </a:extLst>
          </p:cNvPr>
          <p:cNvSpPr txBox="1"/>
          <p:nvPr/>
        </p:nvSpPr>
        <p:spPr>
          <a:xfrm>
            <a:off x="419100" y="3510212"/>
            <a:ext cx="6035259" cy="2200602"/>
          </a:xfrm>
          <a:prstGeom prst="rect">
            <a:avLst/>
          </a:prstGeom>
          <a:solidFill>
            <a:schemeClr val="accent5">
              <a:alpha val="14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yum install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mod_wsgi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(with python 2.7)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chown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-R apache /var/www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 Install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easy_install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bootstrap.pypa.io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ez_setup.py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-O - |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easy_install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django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==1.7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easy_install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django_auth_ldap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yum install python-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installation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yum install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postgresql-devel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-server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yum install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-libs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postgresql-contrib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easy_install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psycopg2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 Make sure port 5432 on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workflowdb.sns.gov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is reachable from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webmon.sns.gov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 Modify reporting/apache/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apache_django_wsgi.conf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as needed, then copy it to 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/httpd/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conf.d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 cd /var/www/workflow/app; python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manage.py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createcachetable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webcache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B3F0FA-C7E3-6F4E-BC61-A15BBD98F733}"/>
              </a:ext>
            </a:extLst>
          </p:cNvPr>
          <p:cNvSpPr txBox="1"/>
          <p:nvPr/>
        </p:nvSpPr>
        <p:spPr>
          <a:xfrm>
            <a:off x="360629" y="3223980"/>
            <a:ext cx="466344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>
                <a:latin typeface="+mn-lt"/>
              </a:rPr>
              <a:t>Installation for a bare machine: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11A502-C30B-A443-BA26-001B28F16C45}"/>
              </a:ext>
            </a:extLst>
          </p:cNvPr>
          <p:cNvSpPr txBox="1"/>
          <p:nvPr/>
        </p:nvSpPr>
        <p:spPr>
          <a:xfrm>
            <a:off x="6945794" y="4198409"/>
            <a:ext cx="4988359" cy="1646605"/>
          </a:xfrm>
          <a:prstGeom prst="rect">
            <a:avLst/>
          </a:prstGeom>
          <a:solidFill>
            <a:schemeClr val="accent5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Alias /static/ /var/www/workflow/static/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&lt;Directory /var/www/workflow/static&gt;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Order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deny,allow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Allow from all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&lt;/Directory&gt;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WSGIScriptAlias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/workflow /var/www/workflow/app/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reporting_app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reporting.wsgi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WSGIPythonPath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/var/www/workflow/app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&lt;Directory /var/www/workflow/app/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reporting_app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Order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allow,deny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Allow from all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&lt;/Directory&gt;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00587F-DDA7-B246-AAE9-D02A281B8667}"/>
              </a:ext>
            </a:extLst>
          </p:cNvPr>
          <p:cNvSpPr txBox="1"/>
          <p:nvPr/>
        </p:nvSpPr>
        <p:spPr>
          <a:xfrm>
            <a:off x="7592671" y="3953727"/>
            <a:ext cx="4599329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 err="1">
                <a:latin typeface="+mn-lt"/>
              </a:rPr>
              <a:t>data_workflow</a:t>
            </a:r>
            <a:r>
              <a:rPr lang="en-US" sz="1100" dirty="0">
                <a:latin typeface="+mn-lt"/>
              </a:rPr>
              <a:t>/reporting/apache/</a:t>
            </a:r>
            <a:r>
              <a:rPr lang="en-US" sz="1100" dirty="0" err="1">
                <a:latin typeface="+mn-lt"/>
              </a:rPr>
              <a:t>apache_django_wsgi.conf</a:t>
            </a:r>
            <a:endParaRPr lang="en-US" sz="1100" dirty="0">
              <a:latin typeface="+mn-l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27ED54-DA44-BA4B-BEC5-9E656DB33F0D}"/>
              </a:ext>
            </a:extLst>
          </p:cNvPr>
          <p:cNvCxnSpPr/>
          <p:nvPr/>
        </p:nvCxnSpPr>
        <p:spPr>
          <a:xfrm flipV="1">
            <a:off x="6321859" y="5124590"/>
            <a:ext cx="552587" cy="25655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383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9BB42-F5D8-034C-AF2F-6CCDA604F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53012"/>
            <a:ext cx="11515053" cy="535531"/>
          </a:xfrm>
        </p:spPr>
        <p:txBody>
          <a:bodyPr/>
          <a:lstStyle/>
          <a:p>
            <a:r>
              <a:rPr lang="en-US" dirty="0"/>
              <a:t>Web </a:t>
            </a:r>
            <a:r>
              <a:rPr lang="en-US"/>
              <a:t>monitor features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BD145-AEEA-FD4F-82BC-15E329927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761" y="41580"/>
            <a:ext cx="2879829" cy="68164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EAA512-7DA6-834F-9288-9622ABD24211}"/>
              </a:ext>
            </a:extLst>
          </p:cNvPr>
          <p:cNvSpPr txBox="1"/>
          <p:nvPr/>
        </p:nvSpPr>
        <p:spPr>
          <a:xfrm>
            <a:off x="4982766" y="1935895"/>
            <a:ext cx="213836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dirty="0">
                <a:latin typeface="+mn-lt"/>
              </a:rPr>
              <a:t>HTML from </a:t>
            </a:r>
            <a:r>
              <a:rPr lang="en-US" dirty="0" err="1">
                <a:latin typeface="+mn-lt"/>
              </a:rPr>
              <a:t>livedata.sns.gov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F7722B-F71E-264D-9917-1E93EFAF0F67}"/>
              </a:ext>
            </a:extLst>
          </p:cNvPr>
          <p:cNvSpPr txBox="1"/>
          <p:nvPr/>
        </p:nvSpPr>
        <p:spPr>
          <a:xfrm>
            <a:off x="5107445" y="1020923"/>
            <a:ext cx="213836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Info from </a:t>
            </a:r>
            <a:r>
              <a:rPr lang="en-US" dirty="0" err="1">
                <a:latin typeface="+mn-lt"/>
              </a:rPr>
              <a:t>ONCat</a:t>
            </a:r>
            <a:endParaRPr lang="en-US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22D3FF-0D3A-0941-A296-86EBEE49FFF2}"/>
              </a:ext>
            </a:extLst>
          </p:cNvPr>
          <p:cNvSpPr txBox="1"/>
          <p:nvPr/>
        </p:nvSpPr>
        <p:spPr>
          <a:xfrm>
            <a:off x="5300663" y="3745706"/>
            <a:ext cx="213836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AR workflow AMQ log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74533-FFDF-0045-AC68-891118768B6E}"/>
              </a:ext>
            </a:extLst>
          </p:cNvPr>
          <p:cNvSpPr txBox="1"/>
          <p:nvPr/>
        </p:nvSpPr>
        <p:spPr>
          <a:xfrm>
            <a:off x="4559196" y="5779598"/>
            <a:ext cx="2879829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dirty="0">
                <a:latin typeface="+mn-lt"/>
              </a:rPr>
              <a:t>Some tasks can be requested</a:t>
            </a:r>
          </a:p>
          <a:p>
            <a:pPr algn="r">
              <a:lnSpc>
                <a:spcPct val="90000"/>
              </a:lnSpc>
            </a:pPr>
            <a:r>
              <a:rPr lang="en-US" dirty="0">
                <a:latin typeface="+mn-lt"/>
              </a:rPr>
              <a:t>[sends AMQ message]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5BB451-6761-754B-BE81-91E372CC296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439025" y="6199713"/>
            <a:ext cx="1062038" cy="49398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03C3A7-74DB-9942-9291-948416FF095B}"/>
              </a:ext>
            </a:extLst>
          </p:cNvPr>
          <p:cNvCxnSpPr/>
          <p:nvPr/>
        </p:nvCxnSpPr>
        <p:spPr>
          <a:xfrm>
            <a:off x="6979444" y="4041171"/>
            <a:ext cx="1407317" cy="53082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3FC463-706E-3643-AC63-D8D4121CF39E}"/>
              </a:ext>
            </a:extLst>
          </p:cNvPr>
          <p:cNvCxnSpPr/>
          <p:nvPr/>
        </p:nvCxnSpPr>
        <p:spPr>
          <a:xfrm>
            <a:off x="7209235" y="2194340"/>
            <a:ext cx="129182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84EEA8-30D1-E94D-A50E-758A7D7038F2}"/>
              </a:ext>
            </a:extLst>
          </p:cNvPr>
          <p:cNvCxnSpPr/>
          <p:nvPr/>
        </p:nvCxnSpPr>
        <p:spPr>
          <a:xfrm flipV="1">
            <a:off x="7172325" y="950119"/>
            <a:ext cx="1214436" cy="24515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976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2D974-82AA-4B4C-B228-6E48376F3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64569"/>
            <a:ext cx="11515053" cy="535531"/>
          </a:xfrm>
        </p:spPr>
        <p:txBody>
          <a:bodyPr/>
          <a:lstStyle/>
          <a:p>
            <a:r>
              <a:rPr lang="en-US" dirty="0" err="1"/>
              <a:t>livedata.sns.gov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1858E-D568-B948-9E8A-944EC7A3D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318" y="1093301"/>
            <a:ext cx="6166843" cy="4761490"/>
          </a:xfrm>
        </p:spPr>
        <p:txBody>
          <a:bodyPr/>
          <a:lstStyle/>
          <a:p>
            <a:r>
              <a:rPr lang="en-US" sz="1800" dirty="0"/>
              <a:t>Runs on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livedata.sns.gov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800" dirty="0"/>
              <a:t>A new test node is available on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livedatadev.sns.gov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/>
              <a:t>This application is only used to store/read html data in a table. It doesn’t hold critical data.</a:t>
            </a:r>
          </a:p>
          <a:p>
            <a:r>
              <a:rPr lang="en-US" sz="1800" dirty="0"/>
              <a:t>Read access is done by comparing hash with a secret key.</a:t>
            </a:r>
          </a:p>
          <a:p>
            <a:r>
              <a:rPr lang="en-US" sz="1800" dirty="0"/>
              <a:t>Same deal with the </a:t>
            </a:r>
            <a:r>
              <a:rPr lang="en-US" sz="1800" dirty="0" err="1"/>
              <a:t>local_settings</a:t>
            </a:r>
            <a:r>
              <a:rPr lang="en-US" sz="1800" dirty="0"/>
              <a:t>, but it’s mostly empty.</a:t>
            </a:r>
          </a:p>
          <a:p>
            <a:r>
              <a:rPr lang="en-US" sz="1800" dirty="0"/>
              <a:t>There’s a </a:t>
            </a:r>
            <a:r>
              <a:rPr lang="en-US" sz="1800" dirty="0" err="1"/>
              <a:t>postgres</a:t>
            </a:r>
            <a:r>
              <a:rPr lang="en-US" sz="1800" dirty="0"/>
              <a:t> DB running but not accessible from outside the machine.</a:t>
            </a:r>
          </a:p>
          <a:p>
            <a:r>
              <a:rPr lang="en-US" sz="1800" dirty="0"/>
              <a:t>Same type of configuration as the web monitor, but just run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make install</a:t>
            </a:r>
          </a:p>
          <a:p>
            <a:r>
              <a:rPr lang="en-US" sz="1800" dirty="0"/>
              <a:t>Once deployed, you just need to restart apache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593D7-B7C3-7F41-AF7F-587103D9EB36}"/>
              </a:ext>
            </a:extLst>
          </p:cNvPr>
          <p:cNvSpPr txBox="1"/>
          <p:nvPr/>
        </p:nvSpPr>
        <p:spPr>
          <a:xfrm>
            <a:off x="6769470" y="2741122"/>
            <a:ext cx="5061901" cy="3751796"/>
          </a:xfrm>
          <a:prstGeom prst="rect">
            <a:avLst/>
          </a:prstGeom>
          <a:solidFill>
            <a:schemeClr val="accent5">
              <a:alpha val="14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installation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&gt;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yum install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postgresql-devel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-server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&gt;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yum install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-libs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postgresql-contrib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&gt;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yum install pgadmin3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setup, performed as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user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&gt;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&gt;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initdb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&gt;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pg_ctl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-D /var/lib/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pgsql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/data -l /var/lib/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pgsql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server.log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&gt;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createuser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livedata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-W [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XXX]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&gt;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createdb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livedata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livedata_db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&gt; exit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 install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django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[prod version runs 1.9.6]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yum install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mod_wsgi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yum install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mod_ssl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chown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-R apache /var/www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bootstrap.pypa.io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/get-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pip.py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-O - |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bootstrap.pypa.io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ez_setup.py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-O - |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pip install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django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yum install python-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pip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django_auth_ldap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pip install psycopg2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 https://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ottoyiu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django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-headers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pip install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django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-headers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/var/log/httpd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a+x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/var/log/httpd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 Create user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livedata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to be used by auto reduction to post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B3F0FA-C7E3-6F4E-BC61-A15BBD98F733}"/>
              </a:ext>
            </a:extLst>
          </p:cNvPr>
          <p:cNvSpPr txBox="1"/>
          <p:nvPr/>
        </p:nvSpPr>
        <p:spPr>
          <a:xfrm>
            <a:off x="6825546" y="2399490"/>
            <a:ext cx="466344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Installation for a bare machine: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583B1D-E7D0-BC4D-B5AE-DDB04C5A91BA}"/>
              </a:ext>
            </a:extLst>
          </p:cNvPr>
          <p:cNvSpPr/>
          <p:nvPr/>
        </p:nvSpPr>
        <p:spPr>
          <a:xfrm>
            <a:off x="7273003" y="264569"/>
            <a:ext cx="4724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https://github.com/neutrons/live_data_server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082461"/>
      </p:ext>
    </p:extLst>
  </p:cSld>
  <p:clrMapOvr>
    <a:masterClrMapping/>
  </p:clrMapOvr>
</p:sld>
</file>

<file path=ppt/theme/theme1.xml><?xml version="1.0" encoding="utf-8"?>
<a:theme xmlns:a="http://schemas.openxmlformats.org/drawingml/2006/main" name="ORNL">
  <a:themeElements>
    <a:clrScheme name="ORNL theme colors 180717 final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3BA2AD"/>
      </a:accent1>
      <a:accent2>
        <a:srgbClr val="8FBB55"/>
      </a:accent2>
      <a:accent3>
        <a:srgbClr val="5785B7"/>
      </a:accent3>
      <a:accent4>
        <a:srgbClr val="E5A940"/>
      </a:accent4>
      <a:accent5>
        <a:srgbClr val="919785"/>
      </a:accent5>
      <a:accent6>
        <a:srgbClr val="CB4D3D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38100">
          <a:solidFill>
            <a:schemeClr val="bg2"/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NL 16x9 template 180719" id="{91F5A9DE-0FF5-42D2-8B71-414341298470}" vid="{19B61368-BE15-4FF9-B836-7A1A3976FBB8}"/>
    </a:ext>
  </a:extLst>
</a:theme>
</file>

<file path=ppt/theme/theme2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75B17BC858B94FAA5409F11FF9B884" ma:contentTypeVersion="0" ma:contentTypeDescription="Create a new document." ma:contentTypeScope="" ma:versionID="ba30602e445ba7bd833ef2f532e4a5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4FB6BD-000C-41AF-9DE8-4264F777F3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6B0504-AE38-4B68-B5E7-89AA94502C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BA20C22-D077-412B-81BA-8B2541026FA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1288</Words>
  <Application>Microsoft Macintosh PowerPoint</Application>
  <PresentationFormat>Widescreen</PresentationFormat>
  <Paragraphs>185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Century Gothic</vt:lpstr>
      <vt:lpstr>Courier New</vt:lpstr>
      <vt:lpstr>ORNL</vt:lpstr>
      <vt:lpstr>Web monitor: installation and maintenance</vt:lpstr>
      <vt:lpstr>Plan for the next few weeks</vt:lpstr>
      <vt:lpstr>Post-Processing Architecture</vt:lpstr>
      <vt:lpstr>Installation</vt:lpstr>
      <vt:lpstr>Web monitor configuration</vt:lpstr>
      <vt:lpstr>Deploying the web monitor</vt:lpstr>
      <vt:lpstr>Web monitor features</vt:lpstr>
      <vt:lpstr>livedata.sns.gov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2018-07-12T19:30:01Z</dcterms:created>
  <dcterms:modified xsi:type="dcterms:W3CDTF">2020-06-25T20:55:11Z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0x0101003975B17BC858B94FAA5409F11FF9B884</vt:lpwstr>
  </property>
</Properties>
</file>