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1"/>
    <p:sldMasterId id="2147483944" r:id="rId2"/>
  </p:sldMasterIdLst>
  <p:notesMasterIdLst>
    <p:notesMasterId r:id="rId10"/>
  </p:notesMasterIdLst>
  <p:sldIdLst>
    <p:sldId id="256" r:id="rId3"/>
    <p:sldId id="262" r:id="rId4"/>
    <p:sldId id="279" r:id="rId5"/>
    <p:sldId id="275" r:id="rId6"/>
    <p:sldId id="273" r:id="rId7"/>
    <p:sldId id="281" r:id="rId8"/>
    <p:sldId id="282" r:id="rId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9819" autoAdjust="0"/>
  </p:normalViewPr>
  <p:slideViewPr>
    <p:cSldViewPr snapToGrid="0" snapToObjects="1">
      <p:cViewPr>
        <p:scale>
          <a:sx n="63" d="100"/>
          <a:sy n="63" d="100"/>
        </p:scale>
        <p:origin x="-7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DF83B-2493-F14C-BE2F-7A25558298E3}" type="datetimeFigureOut">
              <a:rPr lang="en-US" smtClean="0"/>
              <a:t>11/18/16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3DDFB-6A30-9E44-9264-382C5D71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3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Central services</a:t>
            </a:r>
          </a:p>
          <a:p>
            <a:r>
              <a:rPr lang="en-US" dirty="0" err="1" smtClean="0"/>
              <a:t>Autoreducer</a:t>
            </a:r>
            <a:r>
              <a:rPr lang="en-US" baseline="0" dirty="0" smtClean="0"/>
              <a:t> nodes = big analysis machines.</a:t>
            </a:r>
          </a:p>
          <a:p>
            <a:r>
              <a:rPr lang="en-US" dirty="0" smtClean="0"/>
              <a:t>Fermi cluster: 32 nodes x 16 core x 64 Gb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3DDFB-6A30-9E44-9264-382C5D7130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80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20F866-E43C-408E-A637-F1A094D0DED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8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auto">
          <a:xfrm>
            <a:off x="5791200" y="0"/>
            <a:ext cx="3365146" cy="6858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2" t="1250" r="2014"/>
          <a:stretch/>
        </p:blipFill>
        <p:spPr>
          <a:xfrm>
            <a:off x="5794218" y="-4386"/>
            <a:ext cx="3360737" cy="67722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" y="254995"/>
            <a:ext cx="4160172" cy="926482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24" y="1761403"/>
            <a:ext cx="3255297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33" y="660860"/>
            <a:ext cx="4626281" cy="46634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02278" y="629379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 smtClean="0">
                <a:solidFill>
                  <a:schemeClr val="tx2"/>
                </a:solidFill>
              </a:rPr>
            </a:br>
            <a:r>
              <a:rPr lang="en-US" sz="1000" b="0" dirty="0" smtClean="0">
                <a:solidFill>
                  <a:schemeClr val="tx2"/>
                </a:solidFill>
              </a:rPr>
              <a:t>for the US Department of Energy</a:t>
            </a:r>
            <a:endParaRPr lang="en-US" sz="1000" b="0" dirty="0">
              <a:solidFill>
                <a:schemeClr val="tx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72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5791200" y="0"/>
            <a:ext cx="3365146" cy="6858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2" t="1250" r="2014"/>
          <a:stretch/>
        </p:blipFill>
        <p:spPr>
          <a:xfrm>
            <a:off x="5794218" y="-4386"/>
            <a:ext cx="3360737" cy="67722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" y="254995"/>
            <a:ext cx="4160172" cy="926482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24" y="1761403"/>
            <a:ext cx="3255297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33" y="660860"/>
            <a:ext cx="4626281" cy="46634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2278" y="629379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 smtClean="0">
                <a:solidFill>
                  <a:schemeClr val="tx2"/>
                </a:solidFill>
              </a:rPr>
            </a:br>
            <a:r>
              <a:rPr lang="en-US" sz="1000" b="0" dirty="0" smtClean="0">
                <a:solidFill>
                  <a:schemeClr val="tx2"/>
                </a:solidFill>
              </a:rPr>
              <a:t>for the US Department of Energy</a:t>
            </a:r>
            <a:endParaRPr lang="en-US" sz="1000" b="0" dirty="0">
              <a:solidFill>
                <a:schemeClr val="tx2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5791200" y="0"/>
            <a:ext cx="3365146" cy="6858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2" t="1250" r="2014"/>
          <a:stretch/>
        </p:blipFill>
        <p:spPr>
          <a:xfrm>
            <a:off x="5794218" y="-4386"/>
            <a:ext cx="3360737" cy="67722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33" y="660860"/>
            <a:ext cx="4626281" cy="466343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202278" y="629379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 smtClean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 smtClean="0">
                <a:solidFill>
                  <a:schemeClr val="tx2"/>
                </a:solidFill>
              </a:rPr>
            </a:br>
            <a:r>
              <a:rPr lang="en-US" sz="1000" b="0" dirty="0" smtClean="0">
                <a:solidFill>
                  <a:schemeClr val="tx2"/>
                </a:solidFill>
              </a:rPr>
              <a:t>for the US Department of Energy</a:t>
            </a:r>
            <a:endParaRPr lang="en-US" sz="1000" b="0" dirty="0">
              <a:solidFill>
                <a:schemeClr val="tx2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72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443385"/>
            <a:ext cx="8642640" cy="419541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047" y="1444752"/>
            <a:ext cx="4198258" cy="427574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398" y="1444752"/>
            <a:ext cx="4198258" cy="427574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60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87" y="256032"/>
            <a:ext cx="862867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948" y="1444752"/>
            <a:ext cx="4192528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948" y="2270334"/>
            <a:ext cx="4192528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4752"/>
            <a:ext cx="4194175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70334"/>
            <a:ext cx="4194175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1200" y="0"/>
            <a:ext cx="3365146" cy="685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91200" y="0"/>
            <a:ext cx="0" cy="685800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4" t="1250" r="1844"/>
          <a:stretch/>
        </p:blipFill>
        <p:spPr>
          <a:xfrm>
            <a:off x="5791201" y="0"/>
            <a:ext cx="3365146" cy="67722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85" y="253529"/>
            <a:ext cx="3911890" cy="1117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5791200" y="0"/>
            <a:ext cx="3365146" cy="685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 userDrawn="1"/>
        </p:nvCxnSpPr>
        <p:spPr>
          <a:xfrm>
            <a:off x="5791200" y="0"/>
            <a:ext cx="0" cy="685800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4" t="1250" r="1844"/>
          <a:stretch/>
        </p:blipFill>
        <p:spPr>
          <a:xfrm>
            <a:off x="5791201" y="0"/>
            <a:ext cx="3365146" cy="67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85" y="253529"/>
            <a:ext cx="8628678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3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49002"/>
            <a:ext cx="82296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3505200" y="6602373"/>
            <a:ext cx="2133600" cy="1788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9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E98151F-1DE3-476A-8028-5E7ADDCA83F3}" type="datetime1">
              <a:rPr lang="en-US" smtClean="0"/>
              <a:pPr>
                <a:defRPr/>
              </a:pPr>
              <a:t>11/18/16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07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443385"/>
            <a:ext cx="8642640" cy="419541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047" y="1444752"/>
            <a:ext cx="4198258" cy="427574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398" y="1444752"/>
            <a:ext cx="4198258" cy="427574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60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87" y="256032"/>
            <a:ext cx="862867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948" y="1444752"/>
            <a:ext cx="4192528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948" y="2270334"/>
            <a:ext cx="4192528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4752"/>
            <a:ext cx="4194175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70334"/>
            <a:ext cx="4194175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5791200" y="0"/>
            <a:ext cx="3365146" cy="685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91200" y="0"/>
            <a:ext cx="0" cy="685800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4" t="1250" r="1844"/>
          <a:stretch/>
        </p:blipFill>
        <p:spPr>
          <a:xfrm>
            <a:off x="5791201" y="0"/>
            <a:ext cx="3365146" cy="67722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85" y="253529"/>
            <a:ext cx="3911890" cy="1117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85" y="253529"/>
            <a:ext cx="8628678" cy="4847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36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49002"/>
            <a:ext cx="82296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3505200" y="6602373"/>
            <a:ext cx="2133600" cy="1788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9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E98151F-1DE3-476A-8028-5E7ADDCA83F3}" type="datetime1">
              <a:rPr lang="en-US"/>
              <a:pPr>
                <a:defRPr/>
              </a:pPr>
              <a:t>11/18/16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07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458587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9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theme" Target="../theme/theme2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" y="65"/>
            <a:ext cx="9143825" cy="68578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83860" y="244475"/>
            <a:ext cx="8628678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8688" y="1445477"/>
            <a:ext cx="864264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2269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56"/>
          <p:cNvSpPr txBox="1">
            <a:spLocks noChangeArrowheads="1"/>
          </p:cNvSpPr>
          <p:nvPr/>
        </p:nvSpPr>
        <p:spPr>
          <a:xfrm>
            <a:off x="216123" y="6477000"/>
            <a:ext cx="6007706" cy="188451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smtClean="0"/>
              <a:t>Workflow Management and Instrument Web Monitoring at</a:t>
            </a:r>
            <a:r>
              <a:rPr lang="en-US" sz="1000" baseline="0" dirty="0" smtClean="0"/>
              <a:t> </a:t>
            </a:r>
            <a:r>
              <a:rPr lang="en-US" sz="1000" dirty="0" smtClean="0"/>
              <a:t>the SNS</a:t>
            </a:r>
            <a:endParaRPr lang="en-US" sz="1000" dirty="0">
              <a:solidFill>
                <a:srgbClr val="BFBFB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53" r:id="rId9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" y="65"/>
            <a:ext cx="9143825" cy="68578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83860" y="244475"/>
            <a:ext cx="8628678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8688" y="1445477"/>
            <a:ext cx="864264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2269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56"/>
          <p:cNvSpPr txBox="1">
            <a:spLocks noChangeArrowheads="1"/>
          </p:cNvSpPr>
          <p:nvPr/>
        </p:nvSpPr>
        <p:spPr>
          <a:xfrm>
            <a:off x="216123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 smtClean="0">
                <a:solidFill>
                  <a:srgbClr val="BFBFBF"/>
                </a:solidFill>
                <a:latin typeface="Arial" pitchFamily="34" charset="0"/>
                <a:cs typeface="Arial" pitchFamily="34" charset="0"/>
              </a:rPr>
              <a:t>Presentation_name</a:t>
            </a:r>
            <a:endParaRPr lang="en-US" sz="1000" dirty="0">
              <a:solidFill>
                <a:srgbClr val="BFBFB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utrons/post_processing_agent" TargetMode="External"/><Relationship Id="rId4" Type="http://schemas.openxmlformats.org/officeDocument/2006/relationships/hyperlink" Target="https://github.com/mantidproject/autoreduce/tree/master/ReductionScripts/sn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eutrons/data_workflo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3" y="254995"/>
            <a:ext cx="5122851" cy="1269578"/>
          </a:xfrm>
        </p:spPr>
        <p:txBody>
          <a:bodyPr/>
          <a:lstStyle/>
          <a:p>
            <a:r>
              <a:rPr lang="en-US" dirty="0"/>
              <a:t>Workflow Management and Instrument Web </a:t>
            </a:r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3" y="2915354"/>
            <a:ext cx="4377389" cy="1005475"/>
          </a:xfrm>
        </p:spPr>
        <p:txBody>
          <a:bodyPr/>
          <a:lstStyle/>
          <a:p>
            <a:r>
              <a:rPr lang="en-US" dirty="0" smtClean="0"/>
              <a:t>Mathieu </a:t>
            </a:r>
            <a:r>
              <a:rPr lang="en-US" dirty="0" err="1" smtClean="0"/>
              <a:t>Doucet</a:t>
            </a:r>
            <a:endParaRPr lang="en-US" dirty="0" smtClean="0"/>
          </a:p>
          <a:p>
            <a:r>
              <a:rPr lang="en-US" sz="1400" i="1" dirty="0"/>
              <a:t>Neutron Data Analysis and </a:t>
            </a:r>
            <a:r>
              <a:rPr lang="en-US" sz="1400" i="1" dirty="0" smtClean="0"/>
              <a:t>Visualization Division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584417" y="6394639"/>
            <a:ext cx="2825718" cy="303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200" i="1" dirty="0" smtClean="0"/>
              <a:t>NDAV Training / Nov 2016</a:t>
            </a:r>
          </a:p>
        </p:txBody>
      </p:sp>
    </p:spTree>
    <p:extLst>
      <p:ext uri="{BB962C8B-B14F-4D97-AF65-F5344CB8AC3E}">
        <p14:creationId xmlns:p14="http://schemas.microsoft.com/office/powerpoint/2010/main" val="92836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13"/>
    </mc:Choice>
    <mc:Fallback xmlns="">
      <p:transition xmlns:p14="http://schemas.microsoft.com/office/powerpoint/2010/main" spd="slow" advTm="7813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496290"/>
          </a:xfrm>
        </p:spPr>
        <p:txBody>
          <a:bodyPr/>
          <a:lstStyle/>
          <a:p>
            <a:r>
              <a:rPr lang="en-US" dirty="0" smtClean="0"/>
              <a:t>Post-Processing Overview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946590" y="27432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Post-processing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Service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918390" y="2743200"/>
            <a:ext cx="1600200" cy="838200"/>
          </a:xfrm>
          <a:prstGeom prst="roundRect">
            <a:avLst/>
          </a:prstGeom>
          <a:solidFill>
            <a:srgbClr val="84B641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Workflow Manager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946590" y="1371600"/>
            <a:ext cx="16002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Streaming Translation Service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946590" y="3886200"/>
            <a:ext cx="16002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DASMON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918390" y="5029200"/>
            <a:ext cx="1600200" cy="838200"/>
          </a:xfrm>
          <a:prstGeom prst="roundRect">
            <a:avLst/>
          </a:prstGeom>
          <a:solidFill>
            <a:srgbClr val="84B641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Monitor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18390" y="3886200"/>
            <a:ext cx="16002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PostgreSQL Database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11" idx="3"/>
          </p:cNvCxnSpPr>
          <p:nvPr/>
        </p:nvCxnSpPr>
        <p:spPr>
          <a:xfrm>
            <a:off x="5546790" y="1790700"/>
            <a:ext cx="1371600" cy="9525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0" idx="1"/>
          </p:cNvCxnSpPr>
          <p:nvPr/>
        </p:nvCxnSpPr>
        <p:spPr>
          <a:xfrm>
            <a:off x="5546790" y="3162300"/>
            <a:ext cx="1371600" cy="0"/>
          </a:xfrm>
          <a:prstGeom prst="straightConnector1">
            <a:avLst/>
          </a:prstGeom>
          <a:ln>
            <a:solidFill>
              <a:srgbClr val="7F7F7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6" idx="0"/>
          </p:cNvCxnSpPr>
          <p:nvPr/>
        </p:nvCxnSpPr>
        <p:spPr>
          <a:xfrm>
            <a:off x="7718490" y="3581400"/>
            <a:ext cx="0" cy="3048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6" idx="1"/>
          </p:cNvCxnSpPr>
          <p:nvPr/>
        </p:nvCxnSpPr>
        <p:spPr>
          <a:xfrm>
            <a:off x="5546790" y="4305300"/>
            <a:ext cx="1371600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22990" y="40386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status information</a:t>
            </a:r>
            <a:endParaRPr lang="en-US" sz="1000" dirty="0"/>
          </a:p>
        </p:txBody>
      </p:sp>
      <p:sp>
        <p:nvSpPr>
          <p:cNvPr id="46" name="TextBox 45"/>
          <p:cNvSpPr txBox="1"/>
          <p:nvPr/>
        </p:nvSpPr>
        <p:spPr>
          <a:xfrm>
            <a:off x="5594408" y="2895600"/>
            <a:ext cx="1476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instructions &amp; status</a:t>
            </a:r>
            <a:endParaRPr lang="en-US" sz="1000" dirty="0"/>
          </a:p>
        </p:txBody>
      </p:sp>
      <p:sp>
        <p:nvSpPr>
          <p:cNvPr id="47" name="TextBox 46"/>
          <p:cNvSpPr txBox="1"/>
          <p:nvPr/>
        </p:nvSpPr>
        <p:spPr>
          <a:xfrm rot="2154498">
            <a:off x="5615744" y="2118174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announces new file</a:t>
            </a:r>
            <a:endParaRPr lang="en-US" sz="1000" dirty="0"/>
          </a:p>
        </p:txBody>
      </p:sp>
      <p:sp>
        <p:nvSpPr>
          <p:cNvPr id="60" name="Rectangle 59"/>
          <p:cNvSpPr/>
          <p:nvPr/>
        </p:nvSpPr>
        <p:spPr>
          <a:xfrm>
            <a:off x="3809430" y="2429992"/>
            <a:ext cx="1676400" cy="431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0000"/>
                </a:solidFill>
              </a:rPr>
              <a:t>autoreducer</a:t>
            </a:r>
            <a:r>
              <a:rPr lang="en-US" sz="1050" dirty="0" smtClean="0">
                <a:solidFill>
                  <a:srgbClr val="000000"/>
                </a:solidFill>
              </a:rPr>
              <a:t>[1-4].</a:t>
            </a:r>
            <a:r>
              <a:rPr lang="en-US" sz="1050" dirty="0" err="1" smtClean="0">
                <a:solidFill>
                  <a:srgbClr val="000000"/>
                </a:solidFill>
              </a:rPr>
              <a:t>sns.gov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870390" y="1198879"/>
            <a:ext cx="1371600" cy="2641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0000"/>
                </a:solidFill>
              </a:rPr>
              <a:t>sns-sts</a:t>
            </a:r>
            <a:r>
              <a:rPr lang="en-US" sz="1050" dirty="0" smtClean="0">
                <a:solidFill>
                  <a:srgbClr val="000000"/>
                </a:solidFill>
              </a:rPr>
              <a:t>[1-2].</a:t>
            </a:r>
            <a:r>
              <a:rPr lang="en-US" sz="1050" dirty="0" err="1" smtClean="0">
                <a:solidFill>
                  <a:srgbClr val="000000"/>
                </a:solidFill>
              </a:rPr>
              <a:t>sns.gov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cxnSp>
        <p:nvCxnSpPr>
          <p:cNvPr id="66" name="Straight Arrow Connector 65"/>
          <p:cNvCxnSpPr>
            <a:stCxn id="15" idx="0"/>
            <a:endCxn id="16" idx="2"/>
          </p:cNvCxnSpPr>
          <p:nvPr/>
        </p:nvCxnSpPr>
        <p:spPr>
          <a:xfrm flipV="1">
            <a:off x="7718490" y="4724400"/>
            <a:ext cx="0" cy="3048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870390" y="3809999"/>
            <a:ext cx="1371600" cy="228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Local to instrument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820" y="4166178"/>
            <a:ext cx="3409688" cy="595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DASMON reads in the stream</a:t>
            </a:r>
            <a:r>
              <a:rPr lang="en-US" dirty="0"/>
              <a:t> </a:t>
            </a:r>
            <a:r>
              <a:rPr lang="en-US" dirty="0" smtClean="0"/>
              <a:t>and performs diagnostics.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9780" y="2184399"/>
            <a:ext cx="3888388" cy="1646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auto-reduction service takes care of reduction and cataloging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marL="285750" indent="-285750">
              <a:lnSpc>
                <a:spcPct val="90000"/>
              </a:lnSpc>
              <a:buFont typeface="Wingdings" charset="0"/>
              <a:buChar char="è"/>
            </a:pPr>
            <a:r>
              <a:rPr lang="en-US" sz="1600" dirty="0" smtClean="0"/>
              <a:t>Reduction script can be modified by instrument staff.</a:t>
            </a:r>
          </a:p>
          <a:p>
            <a:pPr>
              <a:lnSpc>
                <a:spcPct val="90000"/>
              </a:lnSpc>
            </a:pPr>
            <a:endParaRPr lang="en-US" sz="1100" dirty="0" smtClean="0"/>
          </a:p>
          <a:p>
            <a:pPr>
              <a:lnSpc>
                <a:spcPct val="90000"/>
              </a:lnSpc>
            </a:pPr>
            <a:r>
              <a:rPr lang="en-US" sz="1100" dirty="0"/>
              <a:t> </a:t>
            </a:r>
            <a:r>
              <a:rPr lang="en-US" sz="1100" dirty="0" smtClean="0"/>
              <a:t>     /SNS/REF_L/shared/</a:t>
            </a:r>
            <a:r>
              <a:rPr lang="en-US" sz="1100" dirty="0" err="1" smtClean="0"/>
              <a:t>autoreduce</a:t>
            </a:r>
            <a:r>
              <a:rPr lang="en-US" sz="1100" dirty="0" smtClean="0"/>
              <a:t>/</a:t>
            </a:r>
            <a:r>
              <a:rPr lang="en-US" sz="1100" dirty="0" err="1" smtClean="0"/>
              <a:t>reduce_REF_L.py</a:t>
            </a:r>
            <a:endParaRPr lang="en-US" sz="11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229780" y="1254784"/>
            <a:ext cx="3409688" cy="84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Translation service notifies the workflow manager when a new data file is ready.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25632" y="5197878"/>
            <a:ext cx="3409688" cy="595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The web monitor allows us to keep track of what’s happening.</a:t>
            </a:r>
          </a:p>
        </p:txBody>
      </p:sp>
    </p:spTree>
    <p:extLst>
      <p:ext uri="{BB962C8B-B14F-4D97-AF65-F5344CB8AC3E}">
        <p14:creationId xmlns:p14="http://schemas.microsoft.com/office/powerpoint/2010/main" val="172475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030"/>
    </mc:Choice>
    <mc:Fallback xmlns="">
      <p:transition xmlns:p14="http://schemas.microsoft.com/office/powerpoint/2010/main" spd="slow" advTm="9303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/>
          <p:nvPr/>
        </p:nvCxnSpPr>
        <p:spPr>
          <a:xfrm flipV="1">
            <a:off x="4419600" y="4495800"/>
            <a:ext cx="2438400" cy="304800"/>
          </a:xfrm>
          <a:prstGeom prst="bentConnector3">
            <a:avLst>
              <a:gd name="adj1" fmla="val 50000"/>
            </a:avLst>
          </a:prstGeom>
          <a:ln>
            <a:solidFill>
              <a:srgbClr val="7F7F7F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496290"/>
          </a:xfrm>
        </p:spPr>
        <p:txBody>
          <a:bodyPr/>
          <a:lstStyle/>
          <a:p>
            <a:r>
              <a:rPr lang="en-US" dirty="0" smtClean="0"/>
              <a:t>Post-Processing Architecture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57200" y="27432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Processing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33800" y="1646097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Workflow Manager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57200" y="1219200"/>
            <a:ext cx="16002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Translation Service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57200" y="3886200"/>
            <a:ext cx="16002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DASMON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7200" y="5029200"/>
            <a:ext cx="1600200" cy="5602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pvsd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33800" y="38862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DASMON Listener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858000" y="16002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Web Monitor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858000" y="3886200"/>
            <a:ext cx="16002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PostgreSQL Database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11" idx="3"/>
            <a:endCxn id="10" idx="1"/>
          </p:cNvCxnSpPr>
          <p:nvPr/>
        </p:nvCxnSpPr>
        <p:spPr>
          <a:xfrm>
            <a:off x="2057400" y="1638300"/>
            <a:ext cx="1676400" cy="42689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0" idx="2"/>
          </p:cNvCxnSpPr>
          <p:nvPr/>
        </p:nvCxnSpPr>
        <p:spPr>
          <a:xfrm flipV="1">
            <a:off x="2057400" y="2484297"/>
            <a:ext cx="2476500" cy="678003"/>
          </a:xfrm>
          <a:prstGeom prst="straightConnector1">
            <a:avLst/>
          </a:prstGeom>
          <a:ln>
            <a:solidFill>
              <a:srgbClr val="7F7F7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4" idx="0"/>
          </p:cNvCxnSpPr>
          <p:nvPr/>
        </p:nvCxnSpPr>
        <p:spPr>
          <a:xfrm>
            <a:off x="4533900" y="2484297"/>
            <a:ext cx="0" cy="140190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4" idx="1"/>
          </p:cNvCxnSpPr>
          <p:nvPr/>
        </p:nvCxnSpPr>
        <p:spPr>
          <a:xfrm>
            <a:off x="2057400" y="4305300"/>
            <a:ext cx="1676400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14" idx="1"/>
          </p:cNvCxnSpPr>
          <p:nvPr/>
        </p:nvCxnSpPr>
        <p:spPr>
          <a:xfrm flipV="1">
            <a:off x="2057400" y="4305300"/>
            <a:ext cx="1676400" cy="100401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33600" y="40386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heartbeat, status</a:t>
            </a:r>
            <a:endParaRPr lang="en-US" sz="1100" dirty="0"/>
          </a:p>
        </p:txBody>
      </p:sp>
      <p:sp>
        <p:nvSpPr>
          <p:cNvPr id="44" name="TextBox 43"/>
          <p:cNvSpPr txBox="1"/>
          <p:nvPr/>
        </p:nvSpPr>
        <p:spPr>
          <a:xfrm rot="19551951">
            <a:off x="2369083" y="5002136"/>
            <a:ext cx="772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heartbeat</a:t>
            </a:r>
            <a:endParaRPr lang="en-US" sz="1100" dirty="0"/>
          </a:p>
        </p:txBody>
      </p:sp>
      <p:sp>
        <p:nvSpPr>
          <p:cNvPr id="45" name="TextBox 44"/>
          <p:cNvSpPr txBox="1"/>
          <p:nvPr/>
        </p:nvSpPr>
        <p:spPr>
          <a:xfrm>
            <a:off x="4495800" y="30480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heartbeat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 rot="20677678">
            <a:off x="2733901" y="2753868"/>
            <a:ext cx="1476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instructions &amp; status</a:t>
            </a:r>
            <a:endParaRPr lang="en-US" sz="1100" dirty="0"/>
          </a:p>
        </p:txBody>
      </p:sp>
      <p:sp>
        <p:nvSpPr>
          <p:cNvPr id="47" name="TextBox 46"/>
          <p:cNvSpPr txBox="1"/>
          <p:nvPr/>
        </p:nvSpPr>
        <p:spPr>
          <a:xfrm rot="879761">
            <a:off x="2142761" y="1544639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announces new file</a:t>
            </a:r>
            <a:endParaRPr lang="en-US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7056608" y="693478"/>
            <a:ext cx="2209800" cy="490210"/>
            <a:chOff x="6324600" y="5300990"/>
            <a:chExt cx="2209800" cy="49021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6324600" y="5453390"/>
              <a:ext cx="609600" cy="0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934200" y="5300990"/>
              <a:ext cx="1600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ActiveMQ message</a:t>
              </a:r>
              <a:endParaRPr lang="en-US" sz="11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324600" y="5681990"/>
              <a:ext cx="609600" cy="0"/>
            </a:xfrm>
            <a:prstGeom prst="straightConnector1">
              <a:avLst/>
            </a:prstGeom>
            <a:ln>
              <a:solidFill>
                <a:srgbClr val="7F7F7F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934200" y="5529590"/>
              <a:ext cx="1600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smtClean="0"/>
                <a:t>direct access</a:t>
              </a:r>
              <a:endParaRPr lang="en-US" sz="1100" dirty="0"/>
            </a:p>
          </p:txBody>
        </p:sp>
      </p:grpSp>
      <p:cxnSp>
        <p:nvCxnSpPr>
          <p:cNvPr id="50" name="Straight Arrow Connector 49"/>
          <p:cNvCxnSpPr>
            <a:stCxn id="14" idx="3"/>
            <a:endCxn id="16" idx="1"/>
          </p:cNvCxnSpPr>
          <p:nvPr/>
        </p:nvCxnSpPr>
        <p:spPr>
          <a:xfrm>
            <a:off x="5334000" y="4305300"/>
            <a:ext cx="1524000" cy="0"/>
          </a:xfrm>
          <a:prstGeom prst="straightConnector1">
            <a:avLst/>
          </a:prstGeom>
          <a:ln>
            <a:solidFill>
              <a:srgbClr val="7F7F7F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2"/>
            <a:endCxn id="16" idx="0"/>
          </p:cNvCxnSpPr>
          <p:nvPr/>
        </p:nvCxnSpPr>
        <p:spPr>
          <a:xfrm>
            <a:off x="7658100" y="2438400"/>
            <a:ext cx="0" cy="1447800"/>
          </a:xfrm>
          <a:prstGeom prst="straightConnector1">
            <a:avLst/>
          </a:prstGeom>
          <a:ln>
            <a:solidFill>
              <a:srgbClr val="7F7F7F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3"/>
            <a:endCxn id="16" idx="0"/>
          </p:cNvCxnSpPr>
          <p:nvPr/>
        </p:nvCxnSpPr>
        <p:spPr>
          <a:xfrm>
            <a:off x="5334000" y="2065197"/>
            <a:ext cx="2324100" cy="1821003"/>
          </a:xfrm>
          <a:prstGeom prst="straightConnector1">
            <a:avLst/>
          </a:prstGeom>
          <a:ln>
            <a:solidFill>
              <a:srgbClr val="7F7F7F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010705" y="4595096"/>
            <a:ext cx="1600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000000"/>
                </a:solidFill>
              </a:rPr>
              <a:t>workflowdb2.sns.gov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488529" y="1325703"/>
            <a:ext cx="2111477" cy="3657600"/>
          </a:xfrm>
          <a:prstGeom prst="rect">
            <a:avLst/>
          </a:prstGeom>
          <a:noFill/>
          <a:ln w="3175" cmpd="sng">
            <a:solidFill>
              <a:srgbClr val="7F7F7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53483" y="2399916"/>
            <a:ext cx="1752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 smtClean="0">
                <a:solidFill>
                  <a:srgbClr val="000000"/>
                </a:solidFill>
              </a:rPr>
              <a:t>autoreducer</a:t>
            </a:r>
            <a:r>
              <a:rPr lang="en-US" sz="1050" dirty="0" smtClean="0">
                <a:solidFill>
                  <a:srgbClr val="000000"/>
                </a:solidFill>
              </a:rPr>
              <a:t>[1-4].</a:t>
            </a:r>
            <a:r>
              <a:rPr lang="en-US" sz="1050" dirty="0" err="1" smtClean="0">
                <a:solidFill>
                  <a:srgbClr val="000000"/>
                </a:solidFill>
              </a:rPr>
              <a:t>sns.gov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33600" y="44196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PV updates</a:t>
            </a:r>
            <a:endParaRPr lang="en-US" sz="1100" dirty="0"/>
          </a:p>
        </p:txBody>
      </p:sp>
      <p:cxnSp>
        <p:nvCxnSpPr>
          <p:cNvPr id="51" name="Straight Arrow Connector 30"/>
          <p:cNvCxnSpPr/>
          <p:nvPr/>
        </p:nvCxnSpPr>
        <p:spPr>
          <a:xfrm rot="10800000">
            <a:off x="2057400" y="4419600"/>
            <a:ext cx="2438400" cy="381000"/>
          </a:xfrm>
          <a:prstGeom prst="bentConnector3">
            <a:avLst>
              <a:gd name="adj1" fmla="val 50000"/>
            </a:avLst>
          </a:prstGeom>
          <a:ln>
            <a:solidFill>
              <a:srgbClr val="7F7F7F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993132" y="1336678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0000"/>
                </a:solidFill>
              </a:rPr>
              <a:t>webmon.sns.gov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86200" y="1165800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000000"/>
                </a:solidFill>
              </a:rPr>
              <a:t>workflowmgr.sns.gov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752122" y="5180494"/>
            <a:ext cx="1600200" cy="838200"/>
          </a:xfrm>
          <a:prstGeom prst="roundRect">
            <a:avLst/>
          </a:prstGeom>
          <a:solidFill>
            <a:schemeClr val="accent2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AMQ broker</a:t>
            </a:r>
          </a:p>
          <a:p>
            <a:pPr algn="ctr"/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PostgreSQL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916801" y="5873425"/>
            <a:ext cx="1881989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a</a:t>
            </a:r>
            <a:r>
              <a:rPr lang="en-US" sz="1050" dirty="0" err="1" smtClean="0">
                <a:solidFill>
                  <a:srgbClr val="000000"/>
                </a:solidFill>
              </a:rPr>
              <a:t>mqbroker</a:t>
            </a:r>
            <a:r>
              <a:rPr lang="en-US" sz="1050" dirty="0" smtClean="0">
                <a:solidFill>
                  <a:srgbClr val="000000"/>
                </a:solidFill>
              </a:rPr>
              <a:t>[1-2].</a:t>
            </a:r>
            <a:r>
              <a:rPr lang="en-US" sz="1050" dirty="0" err="1" smtClean="0">
                <a:solidFill>
                  <a:srgbClr val="000000"/>
                </a:solidFill>
              </a:rPr>
              <a:t>sns.gov</a:t>
            </a:r>
            <a:endParaRPr lang="en-US" sz="1050" dirty="0" smtClean="0">
              <a:solidFill>
                <a:srgbClr val="0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2025018">
            <a:off x="2357099" y="3375307"/>
            <a:ext cx="772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heartbeat</a:t>
            </a:r>
            <a:endParaRPr lang="en-US" sz="1100" dirty="0"/>
          </a:p>
        </p:txBody>
      </p:sp>
      <p:cxnSp>
        <p:nvCxnSpPr>
          <p:cNvPr id="58" name="Straight Arrow Connector 57"/>
          <p:cNvCxnSpPr>
            <a:stCxn id="8" idx="3"/>
            <a:endCxn id="14" idx="1"/>
          </p:cNvCxnSpPr>
          <p:nvPr/>
        </p:nvCxnSpPr>
        <p:spPr>
          <a:xfrm>
            <a:off x="2057400" y="3162300"/>
            <a:ext cx="1676400" cy="11430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7747145" y="2206361"/>
            <a:ext cx="1246112" cy="428106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</a:t>
            </a:r>
            <a:r>
              <a:rPr lang="en-US" sz="105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ivedata.sns.gov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797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421320" y="4329737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Workflow Manager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456785" y="4158695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educed data cataloging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4467460" y="2547443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autoreduce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467460" y="894270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NX cataloging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30629" y="1658158"/>
            <a:ext cx="1629831" cy="575489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Translation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93830" y="2776115"/>
            <a:ext cx="807720" cy="631627"/>
            <a:chOff x="2362200" y="4123253"/>
            <a:chExt cx="807720" cy="631627"/>
          </a:xfrm>
        </p:grpSpPr>
        <p:grpSp>
          <p:nvGrpSpPr>
            <p:cNvPr id="16" name="Group 15"/>
            <p:cNvGrpSpPr/>
            <p:nvPr/>
          </p:nvGrpSpPr>
          <p:grpSpPr>
            <a:xfrm>
              <a:off x="2362200" y="4137660"/>
              <a:ext cx="807720" cy="617220"/>
              <a:chOff x="4000500" y="1920240"/>
              <a:chExt cx="807720" cy="61722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000500" y="225552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000500" y="218313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000500" y="211836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000500" y="204978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000500" y="198120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000500" y="192024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498999" y="4123253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PFS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20" name="Straight Arrow Connector 19"/>
          <p:cNvCxnSpPr>
            <a:stCxn id="8" idx="2"/>
            <a:endCxn id="17" idx="0"/>
          </p:cNvCxnSpPr>
          <p:nvPr/>
        </p:nvCxnSpPr>
        <p:spPr>
          <a:xfrm flipH="1">
            <a:off x="597690" y="2233647"/>
            <a:ext cx="547855" cy="5424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419735" y="855865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ataloging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416292" y="2411546"/>
            <a:ext cx="898133" cy="62888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ICAT server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46" idx="3"/>
            <a:endCxn id="23" idx="1"/>
          </p:cNvCxnSpPr>
          <p:nvPr/>
        </p:nvCxnSpPr>
        <p:spPr>
          <a:xfrm>
            <a:off x="5800960" y="1143024"/>
            <a:ext cx="1615332" cy="158296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5" idx="2"/>
            <a:endCxn id="23" idx="1"/>
          </p:cNvCxnSpPr>
          <p:nvPr/>
        </p:nvCxnSpPr>
        <p:spPr>
          <a:xfrm flipV="1">
            <a:off x="5086485" y="2725990"/>
            <a:ext cx="2329807" cy="189356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62820" y="2120056"/>
            <a:ext cx="118823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eb service API</a:t>
            </a:r>
            <a:endParaRPr lang="en-US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Straight Arrow Connector 32"/>
          <p:cNvCxnSpPr>
            <a:stCxn id="8" idx="3"/>
            <a:endCxn id="34" idx="1"/>
          </p:cNvCxnSpPr>
          <p:nvPr/>
        </p:nvCxnSpPr>
        <p:spPr>
          <a:xfrm flipV="1">
            <a:off x="1960460" y="1943797"/>
            <a:ext cx="422455" cy="210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1" idx="1"/>
          </p:cNvCxnSpPr>
          <p:nvPr/>
        </p:nvCxnSpPr>
        <p:spPr>
          <a:xfrm flipV="1">
            <a:off x="3535065" y="1104619"/>
            <a:ext cx="884670" cy="88179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74" idx="1"/>
          </p:cNvCxnSpPr>
          <p:nvPr/>
        </p:nvCxnSpPr>
        <p:spPr>
          <a:xfrm>
            <a:off x="3535065" y="1986414"/>
            <a:ext cx="883315" cy="75129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4418380" y="2488957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Auto-reduce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4419735" y="4122048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educed data cataloging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8" name="Straight Arrow Connector 77"/>
          <p:cNvCxnSpPr>
            <a:endCxn id="75" idx="1"/>
          </p:cNvCxnSpPr>
          <p:nvPr/>
        </p:nvCxnSpPr>
        <p:spPr>
          <a:xfrm>
            <a:off x="3535065" y="1986414"/>
            <a:ext cx="884670" cy="238438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itle 6"/>
          <p:cNvSpPr txBox="1">
            <a:spLocks/>
          </p:cNvSpPr>
          <p:nvPr/>
        </p:nvSpPr>
        <p:spPr bwMode="auto">
          <a:xfrm>
            <a:off x="111124" y="177800"/>
            <a:ext cx="891585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6C3A"/>
                </a:solidFill>
                <a:latin typeface="Arial Black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sz="2400" dirty="0" err="1" smtClean="0"/>
              <a:t>ActiveMQ</a:t>
            </a:r>
            <a:r>
              <a:rPr lang="en-US" sz="2400" dirty="0" smtClean="0"/>
              <a:t> Communication Flow</a:t>
            </a:r>
            <a:endParaRPr lang="en-US" sz="2400" dirty="0"/>
          </a:p>
        </p:txBody>
      </p:sp>
      <p:sp>
        <p:nvSpPr>
          <p:cNvPr id="34" name="Rounded Rectangle 33"/>
          <p:cNvSpPr/>
          <p:nvPr/>
        </p:nvSpPr>
        <p:spPr>
          <a:xfrm>
            <a:off x="2382915" y="1658158"/>
            <a:ext cx="1165990" cy="571277"/>
          </a:xfrm>
          <a:prstGeom prst="roundRect">
            <a:avLst>
              <a:gd name="adj" fmla="val 10119"/>
            </a:avLst>
          </a:prstGeom>
          <a:solidFill>
            <a:srgbClr val="84B64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ActiveMQ</a:t>
            </a:r>
            <a:endParaRPr lang="en-US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broker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384270" y="4272427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Workflow Manager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 flipH="1">
            <a:off x="3051020" y="2233647"/>
            <a:ext cx="11605" cy="203878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316293" y="5225701"/>
            <a:ext cx="877501" cy="617220"/>
            <a:chOff x="2332513" y="4137660"/>
            <a:chExt cx="877501" cy="617220"/>
          </a:xfrm>
        </p:grpSpPr>
        <p:grpSp>
          <p:nvGrpSpPr>
            <p:cNvPr id="57" name="Group 56"/>
            <p:cNvGrpSpPr/>
            <p:nvPr/>
          </p:nvGrpSpPr>
          <p:grpSpPr>
            <a:xfrm>
              <a:off x="2362200" y="4137660"/>
              <a:ext cx="807720" cy="617220"/>
              <a:chOff x="4000500" y="1920240"/>
              <a:chExt cx="807720" cy="61722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4000500" y="225552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000500" y="218313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4000500" y="211836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4000500" y="204978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000500" y="198120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000500" y="192024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332513" y="4161658"/>
              <a:ext cx="8775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Reporting DB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65" name="Straight Arrow Connector 64"/>
          <p:cNvCxnSpPr>
            <a:stCxn id="52" idx="1"/>
            <a:endCxn id="64" idx="0"/>
          </p:cNvCxnSpPr>
          <p:nvPr/>
        </p:nvCxnSpPr>
        <p:spPr>
          <a:xfrm flipH="1">
            <a:off x="1749840" y="4521181"/>
            <a:ext cx="634430" cy="70452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23525" y="3751904"/>
            <a:ext cx="23427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 smtClean="0">
                <a:solidFill>
                  <a:srgbClr val="1F1F1F">
                    <a:lumMod val="75000"/>
                    <a:lumOff val="25000"/>
                  </a:srgbClr>
                </a:solidFill>
                <a:latin typeface="Calibri"/>
                <a:cs typeface="+mn-cs"/>
              </a:rPr>
              <a:t>WM makes sure that every run goes through the full processing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418380" y="1355130"/>
            <a:ext cx="2342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 smtClean="0">
                <a:solidFill>
                  <a:schemeClr val="accent2"/>
                </a:solidFill>
                <a:latin typeface="Calibri"/>
                <a:cs typeface="+mn-cs"/>
              </a:rPr>
              <a:t>CATALOG.DATA_READY</a:t>
            </a:r>
          </a:p>
          <a:p>
            <a:pPr lvl="0"/>
            <a:r>
              <a:rPr lang="en-US" sz="1200" dirty="0" smtClean="0">
                <a:solidFill>
                  <a:schemeClr val="accent1"/>
                </a:solidFill>
                <a:latin typeface="Calibri"/>
                <a:cs typeface="+mn-cs"/>
              </a:rPr>
              <a:t>CATALOG.STARTED</a:t>
            </a:r>
          </a:p>
          <a:p>
            <a:pPr lvl="0"/>
            <a:r>
              <a:rPr lang="en-US" sz="1200" dirty="0" smtClean="0">
                <a:solidFill>
                  <a:schemeClr val="accent1"/>
                </a:solidFill>
                <a:latin typeface="Calibri"/>
                <a:cs typeface="+mn-cs"/>
              </a:rPr>
              <a:t>CATALOG.COMPLETE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298755" y="5286176"/>
            <a:ext cx="1420985" cy="76944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+mn-cs"/>
              </a:rPr>
              <a:t>Messaging legend:</a:t>
            </a:r>
          </a:p>
          <a:p>
            <a:pPr lvl="0"/>
            <a:endParaRPr lang="en-US" sz="1100" dirty="0">
              <a:solidFill>
                <a:schemeClr val="accent2"/>
              </a:solidFill>
              <a:latin typeface="Calibri"/>
              <a:cs typeface="+mn-cs"/>
            </a:endParaRPr>
          </a:p>
          <a:p>
            <a:pPr lvl="0"/>
            <a:r>
              <a:rPr lang="en-US" sz="1100" dirty="0" smtClean="0">
                <a:solidFill>
                  <a:schemeClr val="accent2"/>
                </a:solidFill>
                <a:latin typeface="Calibri"/>
                <a:cs typeface="+mn-cs"/>
              </a:rPr>
              <a:t>Message received</a:t>
            </a:r>
          </a:p>
          <a:p>
            <a:pPr lvl="0"/>
            <a:r>
              <a:rPr lang="en-US" sz="1100" dirty="0" smtClean="0">
                <a:solidFill>
                  <a:schemeClr val="accent1"/>
                </a:solidFill>
                <a:latin typeface="Calibri"/>
                <a:cs typeface="+mn-cs"/>
              </a:rPr>
              <a:t>Message sent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418380" y="3006545"/>
            <a:ext cx="2342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 smtClean="0">
                <a:solidFill>
                  <a:schemeClr val="accent2"/>
                </a:solidFill>
                <a:latin typeface="Calibri"/>
                <a:cs typeface="+mn-cs"/>
              </a:rPr>
              <a:t>REDUCTION.DATA_READY</a:t>
            </a:r>
          </a:p>
          <a:p>
            <a:pPr lvl="0"/>
            <a:r>
              <a:rPr lang="en-US" sz="1200" dirty="0" smtClean="0">
                <a:solidFill>
                  <a:schemeClr val="accent1"/>
                </a:solidFill>
                <a:latin typeface="Calibri"/>
                <a:cs typeface="+mn-cs"/>
              </a:rPr>
              <a:t>REDUCTION.STARTED</a:t>
            </a:r>
          </a:p>
          <a:p>
            <a:pPr lvl="0"/>
            <a:r>
              <a:rPr lang="en-US" sz="1200" dirty="0" smtClean="0">
                <a:solidFill>
                  <a:schemeClr val="accent1"/>
                </a:solidFill>
                <a:latin typeface="Calibri"/>
                <a:cs typeface="+mn-cs"/>
              </a:rPr>
              <a:t>REDUCTION.COMPLETE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418380" y="4619555"/>
            <a:ext cx="2688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 smtClean="0">
                <a:solidFill>
                  <a:schemeClr val="accent2"/>
                </a:solidFill>
                <a:latin typeface="Calibri"/>
                <a:cs typeface="+mn-cs"/>
              </a:rPr>
              <a:t>REDUCTION_CATALOG.DATA_READY</a:t>
            </a:r>
          </a:p>
          <a:p>
            <a:pPr lvl="0"/>
            <a:r>
              <a:rPr lang="en-US" sz="1200" dirty="0" smtClean="0">
                <a:solidFill>
                  <a:schemeClr val="accent1"/>
                </a:solidFill>
                <a:latin typeface="Calibri"/>
                <a:cs typeface="+mn-cs"/>
              </a:rPr>
              <a:t>REDUCTION_CATALOG.STARTED</a:t>
            </a:r>
          </a:p>
          <a:p>
            <a:pPr lvl="0"/>
            <a:r>
              <a:rPr lang="en-US" sz="1200" dirty="0" smtClean="0">
                <a:solidFill>
                  <a:schemeClr val="accent1"/>
                </a:solidFill>
                <a:latin typeface="Calibri"/>
                <a:cs typeface="+mn-cs"/>
              </a:rPr>
              <a:t>REDUCTION_CATALOG.COMPLETE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5550" y="2276850"/>
            <a:ext cx="26883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 smtClean="0">
                <a:solidFill>
                  <a:schemeClr val="accent1"/>
                </a:solidFill>
                <a:latin typeface="Calibri"/>
                <a:cs typeface="+mn-cs"/>
              </a:rPr>
              <a:t>POSTPROCESS.DATA_READY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382915" y="4815027"/>
            <a:ext cx="2688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900" dirty="0" smtClean="0">
                <a:solidFill>
                  <a:schemeClr val="accent2"/>
                </a:solidFill>
                <a:latin typeface="Calibri"/>
                <a:cs typeface="+mn-cs"/>
              </a:rPr>
              <a:t>POSTPROCESS.DATA_READY</a:t>
            </a:r>
          </a:p>
          <a:p>
            <a:r>
              <a:rPr lang="en-US" sz="900" dirty="0">
                <a:solidFill>
                  <a:schemeClr val="accent2"/>
                </a:solidFill>
                <a:latin typeface="Calibri"/>
              </a:rPr>
              <a:t>CATALOG.STARTED</a:t>
            </a:r>
          </a:p>
          <a:p>
            <a:r>
              <a:rPr lang="en-US" sz="900" dirty="0">
                <a:solidFill>
                  <a:schemeClr val="accent2"/>
                </a:solidFill>
                <a:latin typeface="Calibri"/>
              </a:rPr>
              <a:t>CATALOG.COMPLETE</a:t>
            </a:r>
          </a:p>
          <a:p>
            <a:r>
              <a:rPr lang="en-US" sz="900" dirty="0" smtClean="0">
                <a:solidFill>
                  <a:schemeClr val="accent2"/>
                </a:solidFill>
                <a:latin typeface="Calibri"/>
              </a:rPr>
              <a:t>REDUCTION.STARTED</a:t>
            </a:r>
            <a:endParaRPr lang="en-US" sz="900" dirty="0">
              <a:solidFill>
                <a:schemeClr val="accent2"/>
              </a:solidFill>
              <a:latin typeface="Calibri"/>
            </a:endParaRPr>
          </a:p>
          <a:p>
            <a:r>
              <a:rPr lang="en-US" sz="900" dirty="0" smtClean="0">
                <a:solidFill>
                  <a:schemeClr val="accent2"/>
                </a:solidFill>
                <a:latin typeface="Calibri"/>
              </a:rPr>
              <a:t>REDUCTION.COMPLETE</a:t>
            </a:r>
            <a:endParaRPr lang="en-US" sz="900" dirty="0">
              <a:solidFill>
                <a:schemeClr val="accent2"/>
              </a:solidFill>
              <a:latin typeface="Calibri"/>
            </a:endParaRPr>
          </a:p>
          <a:p>
            <a:r>
              <a:rPr lang="en-US" sz="900" dirty="0" smtClean="0">
                <a:solidFill>
                  <a:schemeClr val="accent2"/>
                </a:solidFill>
                <a:latin typeface="Calibri"/>
              </a:rPr>
              <a:t>REDUCTION_CATALOG.STARTED</a:t>
            </a:r>
            <a:endParaRPr lang="en-US" sz="900" dirty="0">
              <a:solidFill>
                <a:schemeClr val="accent2"/>
              </a:solidFill>
              <a:latin typeface="Calibri"/>
            </a:endParaRPr>
          </a:p>
          <a:p>
            <a:r>
              <a:rPr lang="en-US" sz="900" dirty="0" smtClean="0">
                <a:solidFill>
                  <a:schemeClr val="accent2"/>
                </a:solidFill>
                <a:latin typeface="Calibri"/>
              </a:rPr>
              <a:t>REDUCTION_CATALOG.COMPLETE</a:t>
            </a:r>
            <a:endParaRPr lang="en-US" sz="900" dirty="0" smtClean="0">
              <a:solidFill>
                <a:schemeClr val="accent2"/>
              </a:solidFill>
              <a:latin typeface="Calibri"/>
              <a:cs typeface="+mn-cs"/>
            </a:endParaRPr>
          </a:p>
          <a:p>
            <a:pPr lvl="0"/>
            <a:r>
              <a:rPr lang="en-US" sz="900" dirty="0" smtClean="0">
                <a:solidFill>
                  <a:schemeClr val="accent1"/>
                </a:solidFill>
                <a:latin typeface="Calibri"/>
                <a:cs typeface="+mn-cs"/>
              </a:rPr>
              <a:t>CATALOG.DATA_READY</a:t>
            </a:r>
          </a:p>
          <a:p>
            <a:pPr lvl="0"/>
            <a:r>
              <a:rPr lang="en-US" sz="900" dirty="0" smtClean="0">
                <a:solidFill>
                  <a:schemeClr val="accent1"/>
                </a:solidFill>
                <a:latin typeface="Calibri"/>
                <a:cs typeface="+mn-cs"/>
              </a:rPr>
              <a:t>REDUCTION.DATA_READY</a:t>
            </a:r>
          </a:p>
          <a:p>
            <a:pPr lvl="0"/>
            <a:r>
              <a:rPr lang="en-US" sz="900" dirty="0" smtClean="0">
                <a:solidFill>
                  <a:schemeClr val="accent1"/>
                </a:solidFill>
                <a:latin typeface="Calibri"/>
                <a:cs typeface="+mn-cs"/>
              </a:rPr>
              <a:t>REDUCTION_CATALOG.DATA_READY</a:t>
            </a:r>
          </a:p>
        </p:txBody>
      </p:sp>
    </p:spTree>
    <p:extLst>
      <p:ext uri="{BB962C8B-B14F-4D97-AF65-F5344CB8AC3E}">
        <p14:creationId xmlns:p14="http://schemas.microsoft.com/office/powerpoint/2010/main" val="47062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65"/>
    </mc:Choice>
    <mc:Fallback xmlns="">
      <p:transition xmlns:p14="http://schemas.microsoft.com/office/powerpoint/2010/main" spd="slow" advTm="55665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96290"/>
          </a:xfrm>
        </p:spPr>
        <p:txBody>
          <a:bodyPr/>
          <a:lstStyle/>
          <a:p>
            <a:r>
              <a:rPr lang="en-US" dirty="0" smtClean="0"/>
              <a:t>Online Diagnostics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9" y="1443385"/>
            <a:ext cx="3912740" cy="4195415"/>
          </a:xfrm>
        </p:spPr>
        <p:txBody>
          <a:bodyPr/>
          <a:lstStyle/>
          <a:p>
            <a:r>
              <a:rPr lang="en-US" dirty="0" smtClean="0"/>
              <a:t>A diagnostics page allows us to verify the health of the system.</a:t>
            </a:r>
          </a:p>
          <a:p>
            <a:r>
              <a:rPr lang="en-US" dirty="0" smtClean="0"/>
              <a:t>Pinpoints the issue for common problems.</a:t>
            </a:r>
          </a:p>
          <a:p>
            <a:r>
              <a:rPr lang="en-US" dirty="0" smtClean="0"/>
              <a:t>The system tries to self-diagnose as much as possible.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908" y="740585"/>
            <a:ext cx="5030091" cy="553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8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24"/>
    </mc:Choice>
    <mc:Fallback xmlns="">
      <p:transition xmlns:p14="http://schemas.microsoft.com/office/powerpoint/2010/main" spd="slow" advTm="59424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96290"/>
          </a:xfrm>
        </p:spPr>
        <p:txBody>
          <a:bodyPr/>
          <a:lstStyle/>
          <a:p>
            <a:r>
              <a:rPr lang="en-US" dirty="0" smtClean="0"/>
              <a:t>Failure Rates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887809"/>
            <a:ext cx="8642640" cy="5179682"/>
          </a:xfrm>
        </p:spPr>
        <p:txBody>
          <a:bodyPr/>
          <a:lstStyle/>
          <a:p>
            <a:r>
              <a:rPr lang="en-US" sz="2400" dirty="0" smtClean="0"/>
              <a:t>Web monitor: never</a:t>
            </a:r>
          </a:p>
          <a:p>
            <a:r>
              <a:rPr lang="en-US" sz="2400" dirty="0" smtClean="0"/>
              <a:t>AR clients: never</a:t>
            </a:r>
          </a:p>
          <a:p>
            <a:r>
              <a:rPr lang="en-US" sz="2400" dirty="0" smtClean="0"/>
              <a:t>Workflow manager: &lt; 2/</a:t>
            </a:r>
            <a:r>
              <a:rPr lang="en-US" sz="2400" dirty="0" err="1" smtClean="0"/>
              <a:t>yr</a:t>
            </a:r>
            <a:endParaRPr lang="en-US" sz="2400" dirty="0" smtClean="0"/>
          </a:p>
          <a:p>
            <a:r>
              <a:rPr lang="en-US" sz="2400" dirty="0" smtClean="0"/>
              <a:t>AMQ brokers: once per 2-3 months</a:t>
            </a:r>
          </a:p>
          <a:p>
            <a:r>
              <a:rPr lang="en-US" sz="2400" dirty="0" smtClean="0"/>
              <a:t>Workflow DB: frequent high IO due to system. No actual problem. The issue is being resolved.</a:t>
            </a:r>
          </a:p>
          <a:p>
            <a:r>
              <a:rPr lang="en-US" sz="2400" dirty="0" smtClean="0"/>
              <a:t>ICAT: has to be restarted once every 6 weeks</a:t>
            </a:r>
          </a:p>
          <a:p>
            <a:r>
              <a:rPr lang="en-US" sz="2400" dirty="0" smtClean="0"/>
              <a:t>DASMON listener: once a month, due to high traffic and </a:t>
            </a:r>
            <a:r>
              <a:rPr lang="en-US" sz="2400" dirty="0" err="1" smtClean="0"/>
              <a:t>WorkflowDB</a:t>
            </a:r>
            <a:r>
              <a:rPr lang="en-US" sz="2400" dirty="0" smtClean="0"/>
              <a:t> IO problems.</a:t>
            </a:r>
          </a:p>
        </p:txBody>
      </p:sp>
    </p:spTree>
    <p:extLst>
      <p:ext uri="{BB962C8B-B14F-4D97-AF65-F5344CB8AC3E}">
        <p14:creationId xmlns:p14="http://schemas.microsoft.com/office/powerpoint/2010/main" val="193905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47"/>
    </mc:Choice>
    <mc:Fallback xmlns="">
      <p:transition xmlns:p14="http://schemas.microsoft.com/office/powerpoint/2010/main" spd="slow" advTm="42947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96290"/>
          </a:xfrm>
        </p:spPr>
        <p:txBody>
          <a:bodyPr/>
          <a:lstStyle/>
          <a:p>
            <a:r>
              <a:rPr lang="en-US" dirty="0" smtClean="0"/>
              <a:t>Where’s </a:t>
            </a:r>
            <a:r>
              <a:rPr lang="en-US" smtClean="0"/>
              <a:t>the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Web monitor and workflow manager:</a:t>
            </a:r>
          </a:p>
          <a:p>
            <a:pPr marL="395287" lvl="1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</a:t>
            </a:r>
            <a:r>
              <a:rPr lang="en-US" dirty="0" smtClean="0">
                <a:hlinkClick r:id="rId2"/>
              </a:rPr>
              <a:t>/neutrons</a:t>
            </a:r>
            <a:r>
              <a:rPr lang="en-US" dirty="0">
                <a:hlinkClick r:id="rId2"/>
              </a:rPr>
              <a:t>/</a:t>
            </a:r>
            <a:r>
              <a:rPr lang="en-US" dirty="0" smtClean="0">
                <a:hlinkClick r:id="rId2"/>
              </a:rPr>
              <a:t>data_workflow</a:t>
            </a:r>
            <a:endParaRPr lang="en-US" dirty="0" smtClean="0"/>
          </a:p>
          <a:p>
            <a:pPr marL="0" indent="0">
              <a:buNone/>
            </a:pPr>
            <a:endParaRPr lang="en-US" dirty="0" smtClean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 smtClean="0"/>
              <a:t>Auto-reduction clients:</a:t>
            </a:r>
            <a:endParaRPr lang="en-US" dirty="0">
              <a:hlinkClick r:id="rId3"/>
            </a:endParaRPr>
          </a:p>
          <a:p>
            <a:pPr marL="395287" lvl="1" indent="0">
              <a:buNone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://github.com/neutrons/</a:t>
            </a:r>
            <a:r>
              <a:rPr lang="en-US" dirty="0" smtClean="0">
                <a:hlinkClick r:id="rId3"/>
              </a:rPr>
              <a:t>post_processing_agent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Reduction script repo:</a:t>
            </a:r>
          </a:p>
          <a:p>
            <a:pPr marL="395287" lvl="1" indent="0">
              <a:buNone/>
            </a:pPr>
            <a:r>
              <a:rPr lang="en-US" sz="2000" dirty="0">
                <a:hlinkClick r:id="rId4"/>
              </a:rPr>
              <a:t>https://github.com/mantidproject/autoreduce/tree/master/ReductionScripts/</a:t>
            </a:r>
            <a:r>
              <a:rPr lang="en-US" sz="2000" dirty="0" smtClean="0">
                <a:hlinkClick r:id="rId4"/>
              </a:rPr>
              <a:t>sns</a:t>
            </a:r>
            <a:endParaRPr lang="en-US" sz="20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3326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RNL Corporate Palette 140501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0070B9"/>
      </a:accent1>
      <a:accent2>
        <a:srgbClr val="84B641"/>
      </a:accent2>
      <a:accent3>
        <a:srgbClr val="DE762D"/>
      </a:accent3>
      <a:accent4>
        <a:srgbClr val="00BDDD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RNL 2013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contourClr>
            <a:schemeClr val="lt1"/>
          </a:contourClr>
        </a:sp3d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RNL_Theme">
  <a:themeElements>
    <a:clrScheme name="ORNL Corporate Palette 140501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0070B9"/>
      </a:accent1>
      <a:accent2>
        <a:srgbClr val="84B641"/>
      </a:accent2>
      <a:accent3>
        <a:srgbClr val="DE762D"/>
      </a:accent3>
      <a:accent4>
        <a:srgbClr val="00BDDD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RNL 2013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contourClr>
            <a:schemeClr val="lt1"/>
          </a:contourClr>
        </a:sp3d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2012</TotalTime>
  <Words>446</Words>
  <Application>Microsoft Macintosh PowerPoint</Application>
  <PresentationFormat>On-screen Show (4:3)</PresentationFormat>
  <Paragraphs>121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Default Theme</vt:lpstr>
      <vt:lpstr>ORNL_Theme</vt:lpstr>
      <vt:lpstr>Workflow Management and Instrument Web Monitoring</vt:lpstr>
      <vt:lpstr>Post-Processing Overview</vt:lpstr>
      <vt:lpstr>Post-Processing Architecture</vt:lpstr>
      <vt:lpstr>PowerPoint Presentation</vt:lpstr>
      <vt:lpstr>Online Diagnostics</vt:lpstr>
      <vt:lpstr>Failure Rates</vt:lpstr>
      <vt:lpstr>Where’s the code?</vt:lpstr>
    </vt:vector>
  </TitlesOfParts>
  <Company>ORNL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Management and Instrument Web Monitoring at  the SNS</dc:title>
  <dc:creator>Mathieu Doucet</dc:creator>
  <cp:lastModifiedBy>Mathieu Doucet</cp:lastModifiedBy>
  <cp:revision>171</cp:revision>
  <dcterms:created xsi:type="dcterms:W3CDTF">2014-05-22T13:50:21Z</dcterms:created>
  <dcterms:modified xsi:type="dcterms:W3CDTF">2016-11-18T20:08:58Z</dcterms:modified>
</cp:coreProperties>
</file>