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6" r:id="rId5"/>
    <p:sldId id="284" r:id="rId6"/>
    <p:sldId id="294" r:id="rId7"/>
    <p:sldId id="279" r:id="rId8"/>
    <p:sldId id="295" r:id="rId9"/>
    <p:sldId id="296" r:id="rId10"/>
    <p:sldId id="275" r:id="rId11"/>
    <p:sldId id="282" r:id="rId12"/>
    <p:sldId id="285" r:id="rId13"/>
    <p:sldId id="283" r:id="rId14"/>
    <p:sldId id="286" r:id="rId15"/>
    <p:sldId id="288" r:id="rId16"/>
    <p:sldId id="291" r:id="rId17"/>
    <p:sldId id="292" r:id="rId18"/>
    <p:sldId id="273" r:id="rId19"/>
    <p:sldId id="293" r:id="rId20"/>
    <p:sldId id="281" r:id="rId21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2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B9D"/>
    <a:srgbClr val="AEB0AF"/>
    <a:srgbClr val="CEC7C1"/>
    <a:srgbClr val="8C8D90"/>
    <a:srgbClr val="D25350"/>
    <a:srgbClr val="808184"/>
    <a:srgbClr val="75767A"/>
    <a:srgbClr val="4E4F54"/>
    <a:srgbClr val="84888B"/>
    <a:srgbClr val="A04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48" autoAdjust="0"/>
    <p:restoredTop sz="95161" autoAdjust="0"/>
  </p:normalViewPr>
  <p:slideViewPr>
    <p:cSldViewPr snapToGrid="0" showGuides="1">
      <p:cViewPr varScale="1">
        <p:scale>
          <a:sx n="145" d="100"/>
          <a:sy n="145" d="100"/>
        </p:scale>
        <p:origin x="120" y="572"/>
      </p:cViewPr>
      <p:guideLst>
        <p:guide orient="horz" pos="504"/>
        <p:guide pos="26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>
        <p:scale>
          <a:sx n="50" d="100"/>
          <a:sy n="50" d="100"/>
        </p:scale>
        <p:origin x="5664" y="167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33024-10F1-4BC3-BAA5-CB28D8F9B6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8810624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A39D-78C5-4FF5-94A2-BCBFAF602A34}" type="datetimeFigureOut">
              <a:rPr lang="en-US" smtClean="0">
                <a:latin typeface="+mn-lt"/>
              </a:rPr>
              <a:t>8/16/2024</a:t>
            </a:fld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2005F-34EB-4228-A469-9DA7EF685E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881062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C75DCF9F-B5D2-4E17-BF72-5579017E6EA3}" type="slidenum">
              <a:rPr lang="en-US" smtClean="0">
                <a:latin typeface="+mn-lt"/>
              </a:rPr>
              <a:pPr algn="l"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75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D7992059-949A-4D84-A84D-82EB5F97947B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7"/>
            <a:ext cx="5607050" cy="36607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lt"/>
              </a:defRPr>
            </a:lvl1pPr>
          </a:lstStyle>
          <a:p>
            <a:fld id="{DBFF095A-F86B-4B29-8A9F-DF3D3D1F3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20F866-E43C-408E-A637-F1A094D0DED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46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37BA4A-B024-42C0-AEE3-721B228F8259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E6EA7-E7F1-42F0-95B8-1B1A5A465AF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5D040-4FD6-4BA1-AC81-B5CFF26CC6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1" y="1074420"/>
            <a:ext cx="11334582" cy="423324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67160" y="5343835"/>
            <a:ext cx="538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ORNL is managed by UT-Battelle, LLC 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28736" y="1388962"/>
            <a:ext cx="8678194" cy="978729"/>
          </a:xfrm>
        </p:spPr>
        <p:txBody>
          <a:bodyPr/>
          <a:lstStyle>
            <a:lvl1pPr algn="l">
              <a:defRPr sz="3200" b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47481" y="3013455"/>
            <a:ext cx="5440514" cy="2028101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E99884-2636-4794-A093-0F9256951E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5" name="Freeform 7">
            <a:extLst>
              <a:ext uri="{FF2B5EF4-FFF2-40B4-BE49-F238E27FC236}">
                <a16:creationId xmlns:a16="http://schemas.microsoft.com/office/drawing/2014/main" id="{454A96CC-B6D3-471D-892D-1DBFEFBD0D12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7030A5-C7D7-48D4-B261-45DC936EE5D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6" y="5409488"/>
            <a:ext cx="1603756" cy="38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2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7" y="1083755"/>
            <a:ext cx="5486764" cy="421929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4221671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439C5-4231-ED43-91B8-86779195C11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7DBBE-95AC-E843-979A-A1A45836011E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9C1BABE-6AB9-4F04-A1D6-C28E4287362E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325F85-B4F1-4C5D-855D-1BE9D9C179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0" name="Line 5">
            <a:extLst>
              <a:ext uri="{FF2B5EF4-FFF2-40B4-BE49-F238E27FC236}">
                <a16:creationId xmlns:a16="http://schemas.microsoft.com/office/drawing/2014/main" id="{1F888CF4-3F65-4925-A47B-614AFCDC055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4CFFE01C-81C8-4437-B6F5-7BAAEE5FC2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1B955FFA-B6F5-4CDD-940A-DB05FD68B7CA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A5F7EA9-E5C6-4376-AC5D-CA0B1DA0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8079" y="2453317"/>
            <a:ext cx="5512904" cy="2690184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688975" lvl="1" indent="-28575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149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6" y="1078992"/>
            <a:ext cx="5487073" cy="4224052"/>
          </a:xfrm>
          <a:noFill/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5779008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453316"/>
            <a:ext cx="5512904" cy="4163291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688975" lvl="1" indent="-28575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6" name="Freeform 7">
            <a:extLst>
              <a:ext uri="{FF2B5EF4-FFF2-40B4-BE49-F238E27FC236}">
                <a16:creationId xmlns:a16="http://schemas.microsoft.com/office/drawing/2014/main" id="{2A500EEB-73EC-4C16-8273-4ED5425DD64C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0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k green picture layou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20595" y="1078989"/>
            <a:ext cx="7464186" cy="422600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1" y="1078991"/>
            <a:ext cx="3846274" cy="5779007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079" y="1275788"/>
            <a:ext cx="3576228" cy="97969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800350"/>
            <a:ext cx="3541945" cy="3816258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688975" lvl="1" indent="-28575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E0FFF716-AFC7-4054-A1F8-2C39C30731D0}"/>
              </a:ext>
            </a:extLst>
          </p:cNvPr>
          <p:cNvSpPr>
            <a:spLocks/>
          </p:cNvSpPr>
          <p:nvPr userDrawn="1"/>
        </p:nvSpPr>
        <p:spPr bwMode="auto">
          <a:xfrm>
            <a:off x="4120595" y="1"/>
            <a:ext cx="8071405" cy="6857998"/>
          </a:xfrm>
          <a:custGeom>
            <a:avLst/>
            <a:gdLst>
              <a:gd name="T0" fmla="*/ 4151 w 4490"/>
              <a:gd name="T1" fmla="*/ 0 h 3815"/>
              <a:gd name="T2" fmla="*/ 4151 w 4490"/>
              <a:gd name="T3" fmla="*/ 2951 h 3815"/>
              <a:gd name="T4" fmla="*/ 0 w 4490"/>
              <a:gd name="T5" fmla="*/ 2951 h 3815"/>
              <a:gd name="T6" fmla="*/ 0 w 4490"/>
              <a:gd name="T7" fmla="*/ 3815 h 3815"/>
              <a:gd name="T8" fmla="*/ 4490 w 4490"/>
              <a:gd name="T9" fmla="*/ 3815 h 3815"/>
              <a:gd name="T10" fmla="*/ 4490 w 4490"/>
              <a:gd name="T11" fmla="*/ 2969 h 3815"/>
              <a:gd name="T12" fmla="*/ 4490 w 4490"/>
              <a:gd name="T13" fmla="*/ 2951 h 3815"/>
              <a:gd name="T14" fmla="*/ 4490 w 4490"/>
              <a:gd name="T15" fmla="*/ 0 h 3815"/>
              <a:gd name="T16" fmla="*/ 4151 w 4490"/>
              <a:gd name="T17" fmla="*/ 0 h 3815"/>
              <a:gd name="T18" fmla="*/ 4151 w 4490"/>
              <a:gd name="T19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90" h="3815">
                <a:moveTo>
                  <a:pt x="4151" y="0"/>
                </a:moveTo>
                <a:lnTo>
                  <a:pt x="4151" y="2951"/>
                </a:lnTo>
                <a:lnTo>
                  <a:pt x="0" y="2951"/>
                </a:lnTo>
                <a:lnTo>
                  <a:pt x="0" y="3815"/>
                </a:lnTo>
                <a:lnTo>
                  <a:pt x="4490" y="3815"/>
                </a:lnTo>
                <a:lnTo>
                  <a:pt x="4490" y="2969"/>
                </a:lnTo>
                <a:lnTo>
                  <a:pt x="4490" y="2951"/>
                </a:lnTo>
                <a:lnTo>
                  <a:pt x="4490" y="0"/>
                </a:lnTo>
                <a:lnTo>
                  <a:pt x="4151" y="0"/>
                </a:lnTo>
                <a:lnTo>
                  <a:pt x="4151" y="0"/>
                </a:lnTo>
                <a:close/>
              </a:path>
            </a:pathLst>
          </a:custGeom>
          <a:solidFill>
            <a:srgbClr val="4C88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" y="2381"/>
            <a:ext cx="11312843" cy="6342021"/>
          </a:xfrm>
          <a:noFill/>
          <a:ln>
            <a:noFill/>
          </a:ln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9" y="274320"/>
            <a:ext cx="11000232" cy="53553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Rectangle 256">
            <a:extLst>
              <a:ext uri="{FF2B5EF4-FFF2-40B4-BE49-F238E27FC236}">
                <a16:creationId xmlns:a16="http://schemas.microsoft.com/office/drawing/2014/main" id="{50787286-CD5D-43D9-B8DA-70C3358DC82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3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D938724D-E109-43B4-9560-1552E26DB04A}"/>
              </a:ext>
            </a:extLst>
          </p:cNvPr>
          <p:cNvSpPr>
            <a:spLocks/>
          </p:cNvSpPr>
          <p:nvPr userDrawn="1"/>
        </p:nvSpPr>
        <p:spPr bwMode="auto">
          <a:xfrm>
            <a:off x="6026150" y="0"/>
            <a:ext cx="6165850" cy="6858000"/>
          </a:xfrm>
          <a:custGeom>
            <a:avLst/>
            <a:gdLst>
              <a:gd name="T0" fmla="*/ 3502 w 3884"/>
              <a:gd name="T1" fmla="*/ 0 h 4320"/>
              <a:gd name="T2" fmla="*/ 3502 w 3884"/>
              <a:gd name="T3" fmla="*/ 3998 h 4320"/>
              <a:gd name="T4" fmla="*/ 0 w 3884"/>
              <a:gd name="T5" fmla="*/ 3998 h 4320"/>
              <a:gd name="T6" fmla="*/ 0 w 3884"/>
              <a:gd name="T7" fmla="*/ 4320 h 4320"/>
              <a:gd name="T8" fmla="*/ 3502 w 3884"/>
              <a:gd name="T9" fmla="*/ 4320 h 4320"/>
              <a:gd name="T10" fmla="*/ 3884 w 3884"/>
              <a:gd name="T11" fmla="*/ 4320 h 4320"/>
              <a:gd name="T12" fmla="*/ 3884 w 3884"/>
              <a:gd name="T13" fmla="*/ 3998 h 4320"/>
              <a:gd name="T14" fmla="*/ 3884 w 3884"/>
              <a:gd name="T15" fmla="*/ 0 h 4320"/>
              <a:gd name="T16" fmla="*/ 3502 w 3884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4" h="4320">
                <a:moveTo>
                  <a:pt x="3502" y="0"/>
                </a:moveTo>
                <a:lnTo>
                  <a:pt x="3502" y="3998"/>
                </a:lnTo>
                <a:lnTo>
                  <a:pt x="0" y="3998"/>
                </a:lnTo>
                <a:lnTo>
                  <a:pt x="0" y="4320"/>
                </a:lnTo>
                <a:lnTo>
                  <a:pt x="3502" y="4320"/>
                </a:lnTo>
                <a:lnTo>
                  <a:pt x="3884" y="4320"/>
                </a:lnTo>
                <a:lnTo>
                  <a:pt x="3884" y="3998"/>
                </a:lnTo>
                <a:lnTo>
                  <a:pt x="3884" y="0"/>
                </a:lnTo>
                <a:lnTo>
                  <a:pt x="3502" y="0"/>
                </a:lnTo>
                <a:close/>
              </a:path>
            </a:pathLst>
          </a:custGeom>
          <a:solidFill>
            <a:srgbClr val="408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00E375-D0D6-466C-A383-E914B5C8AE5A}"/>
              </a:ext>
            </a:extLst>
          </p:cNvPr>
          <p:cNvSpPr/>
          <p:nvPr userDrawn="1"/>
        </p:nvSpPr>
        <p:spPr>
          <a:xfrm>
            <a:off x="0" y="6344402"/>
            <a:ext cx="274320" cy="510909"/>
          </a:xfrm>
          <a:prstGeom prst="rect">
            <a:avLst/>
          </a:prstGeom>
          <a:solidFill>
            <a:srgbClr val="397D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090841D-81E2-4E83-8067-E18C5C3AF8FF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FCA792B-F3C6-440D-9FAF-B0D8AC4CDC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4" y="6472945"/>
            <a:ext cx="1093661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7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56032"/>
            <a:ext cx="11515053" cy="5355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24" y="1443386"/>
            <a:ext cx="11523520" cy="419541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58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67" y="177801"/>
            <a:ext cx="10972800" cy="48013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45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047778"/>
          </a:xfrm>
        </p:spPr>
        <p:txBody>
          <a:bodyPr/>
          <a:lstStyle>
            <a:lvl1pPr marL="288925" indent="-288925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1031875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85FFDA-509C-4548-B17D-5409853CA42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9F2534-297B-446C-B822-74E3C23864F7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AE7B96-D2A6-4A16-9C8C-9BA017C834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8" name="Rectangle 256">
            <a:extLst>
              <a:ext uri="{FF2B5EF4-FFF2-40B4-BE49-F238E27FC236}">
                <a16:creationId xmlns:a16="http://schemas.microsoft.com/office/drawing/2014/main" id="{6349825E-C749-4CDB-BDE4-DDAFE00D2BF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45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DAB3A-4154-42CC-B73A-07DD412DD1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1" b="-1"/>
          <a:stretch/>
        </p:blipFill>
        <p:spPr>
          <a:xfrm>
            <a:off x="6095998" y="1078992"/>
            <a:ext cx="5535025" cy="42286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 userDrawn="1"/>
        </p:nvSpPr>
        <p:spPr>
          <a:xfrm>
            <a:off x="274320" y="1078992"/>
            <a:ext cx="5821680" cy="4228673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352479"/>
            <a:ext cx="5413469" cy="1100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068FB31-3CF5-496E-BC0D-61D682234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2217" y="2891883"/>
            <a:ext cx="5431021" cy="2252546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buClr>
                <a:schemeClr val="tx1"/>
              </a:buClr>
              <a:buFont typeface="Century Gothic" panose="020B0502020202020204" pitchFamily="34" charset="0"/>
              <a:buChar char="–"/>
              <a:defRPr sz="1800">
                <a:latin typeface="Century Gothic" panose="020B0502020202020204" pitchFamily="34" charset="0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CC93F-6123-3F49-8C15-4A811AF8B7BB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756F41-5AD0-C346-AE90-A0206E07D1B9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E79036-1F33-40EB-AB47-F9529E5C3C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3E861E90-11A2-4A0B-85EB-1A2865C9A48F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7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85FFDA-509C-4548-B17D-5409853CA42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425236" cy="535531"/>
          </a:xfrm>
        </p:spPr>
        <p:txBody>
          <a:bodyPr/>
          <a:lstStyle>
            <a:lvl1pPr>
              <a:lnSpc>
                <a:spcPct val="90000"/>
              </a:lnSpc>
              <a:defRPr sz="3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9F2534-297B-446C-B822-74E3C23864F7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911F93-34D4-49C9-8A88-C4DDE1F1E0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7" name="Rectangle 256">
            <a:extLst>
              <a:ext uri="{FF2B5EF4-FFF2-40B4-BE49-F238E27FC236}">
                <a16:creationId xmlns:a16="http://schemas.microsoft.com/office/drawing/2014/main" id="{BF6A1C92-1EE6-4390-85D8-ACD208CF9DB8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758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D6DB211-F94D-644A-8C58-020193A03AAA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010" y="1444752"/>
            <a:ext cx="5507832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010" y="2275467"/>
            <a:ext cx="5507832" cy="3373229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444752"/>
            <a:ext cx="5504688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75467"/>
            <a:ext cx="5504688" cy="3373229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C0632-ACDA-4D24-A2CC-14539B91BC55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EEDC71-13B7-4B76-A967-98C8665C45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6486525"/>
            <a:ext cx="1088136" cy="261860"/>
          </a:xfrm>
          <a:prstGeom prst="rect">
            <a:avLst/>
          </a:prstGeom>
        </p:spPr>
      </p:pic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057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7FC5867-1737-E84C-B42D-608A49EBBAA6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361047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361047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3659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3659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14350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8562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48562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14350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4B83B09-CF3A-4A36-84C0-D32086A13DE2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690CFA-BCE4-4BCB-BADE-0862029B12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100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35551"/>
            <a:ext cx="5840756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6351585" y="1435551"/>
            <a:ext cx="5840415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583867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6351584" y="948037"/>
            <a:ext cx="5840415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80804" y="966165"/>
            <a:ext cx="5815195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80804" y="1517523"/>
            <a:ext cx="5815195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6357344" y="966165"/>
            <a:ext cx="5811876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6357344" y="1517523"/>
            <a:ext cx="5811876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42737"/>
            <a:ext cx="10332720" cy="457200"/>
          </a:xfrm>
        </p:spPr>
        <p:txBody>
          <a:bodyPr anchor="ctr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1069" y="65460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171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35551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4299090" y="1435551"/>
            <a:ext cx="3867912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8323860" y="1435551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3866758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4299089" y="948037"/>
            <a:ext cx="386791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8323860" y="948037"/>
            <a:ext cx="3885931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8000" y="966165"/>
            <a:ext cx="3833880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83464" y="1517904"/>
            <a:ext cx="3833880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4312016" y="966165"/>
            <a:ext cx="3831692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4319831" y="1517904"/>
            <a:ext cx="3831692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37939" y="966165"/>
            <a:ext cx="3797323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8345754" y="1517904"/>
            <a:ext cx="3797323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936" y="347472"/>
            <a:ext cx="10332720" cy="457200"/>
          </a:xfrm>
        </p:spPr>
        <p:txBody>
          <a:bodyPr anchor="ctr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1069" y="65460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521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8816" y="966459"/>
            <a:ext cx="2881524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19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328861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3288610" y="948037"/>
            <a:ext cx="2874805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630290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6302901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F09E4-91A6-437A-BED4-ED7995D473E7}"/>
              </a:ext>
            </a:extLst>
          </p:cNvPr>
          <p:cNvSpPr/>
          <p:nvPr userDrawn="1"/>
        </p:nvSpPr>
        <p:spPr>
          <a:xfrm>
            <a:off x="9317192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2D3D3-2A2D-4482-B3F5-B0CBCD39D93A}"/>
              </a:ext>
            </a:extLst>
          </p:cNvPr>
          <p:cNvSpPr/>
          <p:nvPr userDrawn="1"/>
        </p:nvSpPr>
        <p:spPr>
          <a:xfrm>
            <a:off x="9317193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83464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914400" indent="-227013">
              <a:lnSpc>
                <a:spcPct val="90000"/>
              </a:lnSpc>
              <a:buFont typeface="Century Gothic" panose="020B0502020202020204" pitchFamily="34" charset="0"/>
              <a:buChar char="•"/>
              <a:tabLst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3283916" y="969264"/>
            <a:ext cx="2881524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3305378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>
              <a:lnSpc>
                <a:spcPct val="90000"/>
              </a:lnSpc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69913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914400" lvl="2" indent="-227013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</a:pPr>
            <a:r>
              <a:rPr lang="en-US" dirty="0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304922" y="969264"/>
            <a:ext cx="2868091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6312952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69913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914400" lvl="2" indent="-227013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</a:pPr>
            <a:r>
              <a:rPr lang="en-US" dirty="0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47472"/>
            <a:ext cx="10332720" cy="457200"/>
          </a:xfrm>
        </p:spPr>
        <p:txBody>
          <a:bodyPr anchor="ctr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9312498" y="969264"/>
            <a:ext cx="2879502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9331938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69913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914400" lvl="2" indent="-227013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4697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29768" y="274320"/>
            <a:ext cx="11430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1614" y="1650029"/>
            <a:ext cx="11419468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B0D07-6BED-A646-84B4-4749F06D657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832D77F-AA48-5846-ACCE-C0EB6A92350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16607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AC3F58-DA01-43AC-9BFD-B0FCF242EE72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575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32" r:id="rId2"/>
    <p:sldLayoutId id="2147483716" r:id="rId3"/>
    <p:sldLayoutId id="2147483736" r:id="rId4"/>
    <p:sldLayoutId id="2147483663" r:id="rId5"/>
    <p:sldLayoutId id="2147483685" r:id="rId6"/>
    <p:sldLayoutId id="2147483750" r:id="rId7"/>
    <p:sldLayoutId id="2147483755" r:id="rId8"/>
    <p:sldLayoutId id="2147483754" r:id="rId9"/>
    <p:sldLayoutId id="2147483667" r:id="rId10"/>
    <p:sldLayoutId id="2147483725" r:id="rId11"/>
    <p:sldLayoutId id="2147483756" r:id="rId12"/>
    <p:sldLayoutId id="2147483678" r:id="rId13"/>
    <p:sldLayoutId id="2147483757" r:id="rId14"/>
    <p:sldLayoutId id="2147483758" r:id="rId1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87338" indent="-28733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8975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030288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utrons/data_workflow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neutrons/data_workflow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neutrons/live_data_serve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github.com/neutrons/data_workflo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hyperlink" Target="https://monitor.sns.gov/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800C1-4BD0-4441-9F02-CABA00D22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736" y="1388962"/>
            <a:ext cx="8678194" cy="535531"/>
          </a:xfrm>
        </p:spPr>
        <p:txBody>
          <a:bodyPr/>
          <a:lstStyle/>
          <a:p>
            <a:r>
              <a:rPr lang="en-US" dirty="0"/>
              <a:t>Overview of current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12E8D-8CA8-4596-914D-BD6FE6956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Mathieu Doucet</a:t>
            </a:r>
          </a:p>
          <a:p>
            <a:r>
              <a:rPr lang="en-US" dirty="0"/>
              <a:t>Oak Ridge National Laboratory</a:t>
            </a:r>
          </a:p>
        </p:txBody>
      </p:sp>
    </p:spTree>
    <p:extLst>
      <p:ext uri="{BB962C8B-B14F-4D97-AF65-F5344CB8AC3E}">
        <p14:creationId xmlns:p14="http://schemas.microsoft.com/office/powerpoint/2010/main" val="1713182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03D2C55-D8B5-984F-9514-4F7FED18E13F}"/>
              </a:ext>
            </a:extLst>
          </p:cNvPr>
          <p:cNvSpPr/>
          <p:nvPr/>
        </p:nvSpPr>
        <p:spPr>
          <a:xfrm>
            <a:off x="9326683" y="960003"/>
            <a:ext cx="2111477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rgbClr val="7F7F7F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C8E5BA4-0AF9-AF40-AF12-26B748582EBC}"/>
              </a:ext>
            </a:extLst>
          </p:cNvPr>
          <p:cNvCxnSpPr>
            <a:cxnSpLocks/>
          </p:cNvCxnSpPr>
          <p:nvPr/>
        </p:nvCxnSpPr>
        <p:spPr>
          <a:xfrm>
            <a:off x="11020020" y="2169396"/>
            <a:ext cx="0" cy="320924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D43943C-E3ED-494E-B316-97DABA441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64569"/>
            <a:ext cx="11515053" cy="535531"/>
          </a:xfrm>
        </p:spPr>
        <p:txBody>
          <a:bodyPr/>
          <a:lstStyle/>
          <a:p>
            <a:r>
              <a:rPr lang="en-US" dirty="0"/>
              <a:t>DASMON listener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BB274E-2F07-9C4C-859A-412B0AE2AE5B}"/>
              </a:ext>
            </a:extLst>
          </p:cNvPr>
          <p:cNvSpPr/>
          <p:nvPr/>
        </p:nvSpPr>
        <p:spPr>
          <a:xfrm>
            <a:off x="6295353" y="2377500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 Processing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682894-DA92-884C-9CF7-D03D21CF981F}"/>
              </a:ext>
            </a:extLst>
          </p:cNvPr>
          <p:cNvSpPr/>
          <p:nvPr/>
        </p:nvSpPr>
        <p:spPr>
          <a:xfrm>
            <a:off x="9571953" y="1280397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Workflow Manager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3D6353C-AE7C-AA41-AF59-E181511D2DA1}"/>
              </a:ext>
            </a:extLst>
          </p:cNvPr>
          <p:cNvSpPr/>
          <p:nvPr/>
        </p:nvSpPr>
        <p:spPr>
          <a:xfrm>
            <a:off x="6295353" y="3520500"/>
            <a:ext cx="16002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DASMON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CC2DE44-EC35-2142-B1E5-B8C7A4AF0729}"/>
              </a:ext>
            </a:extLst>
          </p:cNvPr>
          <p:cNvSpPr/>
          <p:nvPr/>
        </p:nvSpPr>
        <p:spPr>
          <a:xfrm>
            <a:off x="6295353" y="4663501"/>
            <a:ext cx="1600200" cy="5602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pvsd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03C72B2-F1A9-8E48-829A-EEE5D086BFDE}"/>
              </a:ext>
            </a:extLst>
          </p:cNvPr>
          <p:cNvSpPr/>
          <p:nvPr/>
        </p:nvSpPr>
        <p:spPr>
          <a:xfrm>
            <a:off x="9571953" y="3520500"/>
            <a:ext cx="135493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DASMON Listener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CF6250-9756-2C4F-AE02-91F3B81DFD0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0249418" y="2118597"/>
            <a:ext cx="0" cy="1401903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10A9F5-B850-DA4B-BE29-F9864E6D9AE0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7895553" y="3939600"/>
            <a:ext cx="1676400" cy="0"/>
          </a:xfrm>
          <a:prstGeom prst="straightConnector1">
            <a:avLst/>
          </a:prstGeom>
          <a:ln w="19050"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AF0CE1-C964-BB43-8DB6-6E79B07A7FF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895553" y="3939600"/>
            <a:ext cx="1676400" cy="1004017"/>
          </a:xfrm>
          <a:prstGeom prst="straightConnector1">
            <a:avLst/>
          </a:prstGeom>
          <a:ln w="19050"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10FFFC-7C7B-6646-9549-AE9D80D8FC83}"/>
              </a:ext>
            </a:extLst>
          </p:cNvPr>
          <p:cNvSpPr txBox="1"/>
          <p:nvPr/>
        </p:nvSpPr>
        <p:spPr>
          <a:xfrm>
            <a:off x="7971753" y="3672900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heartbeat, status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EE2DCE-732E-B44B-8E28-683CD49BDAAD}"/>
              </a:ext>
            </a:extLst>
          </p:cNvPr>
          <p:cNvSpPr txBox="1"/>
          <p:nvPr/>
        </p:nvSpPr>
        <p:spPr>
          <a:xfrm rot="19551951">
            <a:off x="8207237" y="4636436"/>
            <a:ext cx="772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heartbeat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B632B2-C500-E048-AAD5-CEE8BABA178F}"/>
              </a:ext>
            </a:extLst>
          </p:cNvPr>
          <p:cNvSpPr txBox="1"/>
          <p:nvPr/>
        </p:nvSpPr>
        <p:spPr>
          <a:xfrm>
            <a:off x="9525509" y="2489683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heartbeat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FB9AE9-A3C1-184A-BC22-79E259C0F7D3}"/>
              </a:ext>
            </a:extLst>
          </p:cNvPr>
          <p:cNvSpPr/>
          <p:nvPr/>
        </p:nvSpPr>
        <p:spPr>
          <a:xfrm>
            <a:off x="6091636" y="2034216"/>
            <a:ext cx="184192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>
                <a:solidFill>
                  <a:srgbClr val="000000"/>
                </a:solidFill>
              </a:rPr>
              <a:t>autoreducer</a:t>
            </a:r>
            <a:r>
              <a:rPr lang="en-US" sz="1050" dirty="0">
                <a:solidFill>
                  <a:srgbClr val="000000"/>
                </a:solidFill>
              </a:rPr>
              <a:t>[1-4].</a:t>
            </a:r>
            <a:r>
              <a:rPr lang="en-US" sz="1050" dirty="0" err="1">
                <a:solidFill>
                  <a:srgbClr val="000000"/>
                </a:solidFill>
              </a:rPr>
              <a:t>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33214F-05F4-0A46-9EB3-4954053C395A}"/>
              </a:ext>
            </a:extLst>
          </p:cNvPr>
          <p:cNvSpPr txBox="1"/>
          <p:nvPr/>
        </p:nvSpPr>
        <p:spPr>
          <a:xfrm>
            <a:off x="7971753" y="4053900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PV updates</a:t>
            </a:r>
          </a:p>
        </p:txBody>
      </p:sp>
      <p:cxnSp>
        <p:nvCxnSpPr>
          <p:cNvPr id="23" name="Straight Arrow Connector 30">
            <a:extLst>
              <a:ext uri="{FF2B5EF4-FFF2-40B4-BE49-F238E27FC236}">
                <a16:creationId xmlns:a16="http://schemas.microsoft.com/office/drawing/2014/main" id="{BB5DA0CB-0A61-3142-AAFB-7E735D75C90B}"/>
              </a:ext>
            </a:extLst>
          </p:cNvPr>
          <p:cNvCxnSpPr>
            <a:cxnSpLocks/>
          </p:cNvCxnSpPr>
          <p:nvPr/>
        </p:nvCxnSpPr>
        <p:spPr>
          <a:xfrm rot="10800000">
            <a:off x="7895554" y="4053901"/>
            <a:ext cx="2305397" cy="1706703"/>
          </a:xfrm>
          <a:prstGeom prst="bentConnector3">
            <a:avLst>
              <a:gd name="adj1" fmla="val 50000"/>
            </a:avLst>
          </a:prstGeom>
          <a:ln w="19050">
            <a:solidFill>
              <a:srgbClr val="7F7F7F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5FE3D79-EC97-8A4D-B126-4A07F5664942}"/>
              </a:ext>
            </a:extLst>
          </p:cNvPr>
          <p:cNvSpPr/>
          <p:nvPr/>
        </p:nvSpPr>
        <p:spPr>
          <a:xfrm>
            <a:off x="9724353" y="800100"/>
            <a:ext cx="1600200" cy="381000"/>
          </a:xfrm>
          <a:prstGeom prst="rect">
            <a:avLst/>
          </a:prstGeom>
          <a:solidFill>
            <a:srgbClr val="BEE5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0000"/>
                </a:solidFill>
              </a:rPr>
              <a:t>workflowmgr.sns.gov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953AEA-8569-FF46-814C-E9EF431C74F5}"/>
              </a:ext>
            </a:extLst>
          </p:cNvPr>
          <p:cNvSpPr txBox="1"/>
          <p:nvPr/>
        </p:nvSpPr>
        <p:spPr>
          <a:xfrm rot="2025018">
            <a:off x="8195253" y="3009607"/>
            <a:ext cx="772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heartbeat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3DF50D-E4FC-D246-A416-7C743FD4BD10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7895553" y="2796600"/>
            <a:ext cx="1676400" cy="1143000"/>
          </a:xfrm>
          <a:prstGeom prst="straightConnector1">
            <a:avLst/>
          </a:prstGeom>
          <a:ln w="19050"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A4A123D-8E93-6944-B8F8-D1EC6A6782E2}"/>
              </a:ext>
            </a:extLst>
          </p:cNvPr>
          <p:cNvSpPr/>
          <p:nvPr/>
        </p:nvSpPr>
        <p:spPr>
          <a:xfrm>
            <a:off x="9571953" y="5327840"/>
            <a:ext cx="160020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PostgreSQL Database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6A1A13-7273-3F40-8FBB-1E77062FCE4E}"/>
              </a:ext>
            </a:extLst>
          </p:cNvPr>
          <p:cNvSpPr/>
          <p:nvPr/>
        </p:nvSpPr>
        <p:spPr>
          <a:xfrm>
            <a:off x="9724658" y="6036736"/>
            <a:ext cx="1600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workflowdb2.sns.gov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8E00F85-D9CF-D940-A668-C80FC1D85329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0249418" y="4358700"/>
            <a:ext cx="0" cy="96779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535E42-8A5D-394F-996A-451089D3D911}"/>
              </a:ext>
            </a:extLst>
          </p:cNvPr>
          <p:cNvSpPr txBox="1"/>
          <p:nvPr/>
        </p:nvSpPr>
        <p:spPr>
          <a:xfrm>
            <a:off x="403172" y="1181100"/>
            <a:ext cx="56010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Listens to AMQ for instrument status info and logs it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That info is then displayed on the web monitor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+mn-lt"/>
              </a:rPr>
              <a:t>Not a critical process…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… but users, IS, and IHCs use the web monitor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In addition to listening to DAS info, it receives heartbeats from all services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9C1BE6B3-3851-3247-9196-C25BA6AE0B07}"/>
              </a:ext>
            </a:extLst>
          </p:cNvPr>
          <p:cNvSpPr/>
          <p:nvPr/>
        </p:nvSpPr>
        <p:spPr>
          <a:xfrm>
            <a:off x="6004259" y="3429000"/>
            <a:ext cx="172367" cy="1897499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7828AB-D3AC-2F41-BEAB-E362E5A0E7D3}"/>
              </a:ext>
            </a:extLst>
          </p:cNvPr>
          <p:cNvSpPr/>
          <p:nvPr/>
        </p:nvSpPr>
        <p:spPr>
          <a:xfrm>
            <a:off x="3179958" y="3934510"/>
            <a:ext cx="28041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+mn-lt"/>
              </a:rPr>
              <a:t>Jim Kohl (DAS) has it on his plate to provide another service for DAS monitoring that would not require AMQ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26551E-083E-404E-8D5F-C66BCBA93260}"/>
              </a:ext>
            </a:extLst>
          </p:cNvPr>
          <p:cNvSpPr/>
          <p:nvPr/>
        </p:nvSpPr>
        <p:spPr>
          <a:xfrm>
            <a:off x="5854695" y="158147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https://github.com/neutrons/data_workflow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92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7CD5-46E3-9548-8497-60F816D9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64569"/>
            <a:ext cx="11515053" cy="535531"/>
          </a:xfrm>
        </p:spPr>
        <p:txBody>
          <a:bodyPr/>
          <a:lstStyle/>
          <a:p>
            <a:r>
              <a:rPr lang="en-US" dirty="0"/>
              <a:t>Web Monitor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832C89-5B08-3649-875F-853F90EA5638}"/>
              </a:ext>
            </a:extLst>
          </p:cNvPr>
          <p:cNvSpPr/>
          <p:nvPr/>
        </p:nvSpPr>
        <p:spPr>
          <a:xfrm>
            <a:off x="6465989" y="163002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https://github.com/neutrons/data_workflow</a:t>
            </a:r>
            <a:r>
              <a:rPr lang="en-US" dirty="0"/>
              <a:t>/</a:t>
            </a:r>
            <a:endParaRPr lang="en-US" b="1" dirty="0">
              <a:solidFill>
                <a:schemeClr val="accent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9DC15-0078-724C-BB39-735150A11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616" y="1200149"/>
            <a:ext cx="4499684" cy="42076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DDAE0C-DD2F-A349-8C1B-011D9875B181}"/>
              </a:ext>
            </a:extLst>
          </p:cNvPr>
          <p:cNvSpPr txBox="1"/>
          <p:nvPr/>
        </p:nvSpPr>
        <p:spPr>
          <a:xfrm>
            <a:off x="658120" y="1335881"/>
            <a:ext cx="5807869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Landing page is used by IHCs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With the number of instruments increasing, this is slower to load than we would like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563F4-936E-8048-8AB8-A4C9D500C50B}"/>
              </a:ext>
            </a:extLst>
          </p:cNvPr>
          <p:cNvSpPr txBox="1"/>
          <p:nvPr/>
        </p:nvSpPr>
        <p:spPr>
          <a:xfrm>
            <a:off x="754949" y="3303983"/>
            <a:ext cx="5965667" cy="183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Reduced data plots are kept in a separate DB at </a:t>
            </a:r>
            <a:r>
              <a:rPr lang="en-US" dirty="0" err="1">
                <a:latin typeface="+mn-lt"/>
              </a:rPr>
              <a:t>livedata.sns.gov</a:t>
            </a:r>
            <a:endParaRPr lang="en-US" dirty="0">
              <a:latin typeface="+mn-lt"/>
            </a:endParaRPr>
          </a:p>
          <a:p>
            <a:pPr algn="l"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Code is here:</a:t>
            </a:r>
          </a:p>
          <a:p>
            <a:pPr>
              <a:lnSpc>
                <a:spcPct val="90000"/>
              </a:lnSpc>
            </a:pPr>
            <a:endParaRPr lang="en-US" dirty="0">
              <a:latin typeface="+mn-lt"/>
              <a:hlinkClick r:id="rId4"/>
            </a:endParaRPr>
          </a:p>
          <a:p>
            <a:pPr>
              <a:lnSpc>
                <a:spcPct val="90000"/>
              </a:lnSpc>
            </a:pPr>
            <a:r>
              <a:rPr lang="en-US" dirty="0">
                <a:hlinkClick r:id="rId4"/>
              </a:rPr>
              <a:t>https://github.com/neutrons/live_data_server</a:t>
            </a:r>
            <a:endParaRPr lang="en-US" dirty="0">
              <a:latin typeface="+mn-lt"/>
            </a:endParaRPr>
          </a:p>
          <a:p>
            <a:pPr algn="l">
              <a:lnSpc>
                <a:spcPct val="90000"/>
              </a:lnSpc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390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1A78-DCF0-3741-BAE0-3455DDB85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64569"/>
            <a:ext cx="11515053" cy="535531"/>
          </a:xfrm>
        </p:spPr>
        <p:txBody>
          <a:bodyPr/>
          <a:lstStyle/>
          <a:p>
            <a:r>
              <a:rPr lang="en-US" dirty="0"/>
              <a:t>Instrument Status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21D1D-C89E-3B4C-BEB7-E575A0B95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29" y="1228725"/>
            <a:ext cx="3581404" cy="52149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EAC0B9-ACFA-7840-9CA7-9C3D5D0B4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84" y="1500187"/>
            <a:ext cx="3571451" cy="4943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7FCD3F-DDC0-9C42-A848-E3CCD9D9D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3486" y="1410889"/>
            <a:ext cx="3215858" cy="512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62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9BB42-F5D8-034C-AF2F-6CCDA604F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53012"/>
            <a:ext cx="11515053" cy="535531"/>
          </a:xfrm>
        </p:spPr>
        <p:txBody>
          <a:bodyPr/>
          <a:lstStyle/>
          <a:p>
            <a:r>
              <a:rPr lang="en-US" dirty="0"/>
              <a:t>Status of a Run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BD145-AEEA-FD4F-82BC-15E329927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761" y="41580"/>
            <a:ext cx="2879829" cy="68164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EAA512-7DA6-834F-9288-9622ABD24211}"/>
              </a:ext>
            </a:extLst>
          </p:cNvPr>
          <p:cNvSpPr txBox="1"/>
          <p:nvPr/>
        </p:nvSpPr>
        <p:spPr>
          <a:xfrm>
            <a:off x="5300663" y="2035969"/>
            <a:ext cx="213836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Reduced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7722B-F71E-264D-9917-1E93EFAF0F67}"/>
              </a:ext>
            </a:extLst>
          </p:cNvPr>
          <p:cNvSpPr txBox="1"/>
          <p:nvPr/>
        </p:nvSpPr>
        <p:spPr>
          <a:xfrm>
            <a:off x="5300663" y="899808"/>
            <a:ext cx="213836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Meta data from data catalog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22D3FF-0D3A-0941-A296-86EBEE49FFF2}"/>
              </a:ext>
            </a:extLst>
          </p:cNvPr>
          <p:cNvSpPr txBox="1"/>
          <p:nvPr/>
        </p:nvSpPr>
        <p:spPr>
          <a:xfrm>
            <a:off x="5300663" y="3745706"/>
            <a:ext cx="213836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AR workflow AMQ log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74533-FFDF-0045-AC68-891118768B6E}"/>
              </a:ext>
            </a:extLst>
          </p:cNvPr>
          <p:cNvSpPr txBox="1"/>
          <p:nvPr/>
        </p:nvSpPr>
        <p:spPr>
          <a:xfrm>
            <a:off x="5300663" y="5779598"/>
            <a:ext cx="213836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Some tasks can be requested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5BB451-6761-754B-BE81-91E372CC296D}"/>
              </a:ext>
            </a:extLst>
          </p:cNvPr>
          <p:cNvCxnSpPr>
            <a:stCxn id="8" idx="3"/>
          </p:cNvCxnSpPr>
          <p:nvPr/>
        </p:nvCxnSpPr>
        <p:spPr>
          <a:xfrm>
            <a:off x="7439025" y="6075064"/>
            <a:ext cx="1062038" cy="61863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03C3A7-74DB-9942-9291-948416FF095B}"/>
              </a:ext>
            </a:extLst>
          </p:cNvPr>
          <p:cNvCxnSpPr/>
          <p:nvPr/>
        </p:nvCxnSpPr>
        <p:spPr>
          <a:xfrm>
            <a:off x="6979444" y="4041171"/>
            <a:ext cx="1407317" cy="53082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3FC463-706E-3643-AC63-D8D4121CF39E}"/>
              </a:ext>
            </a:extLst>
          </p:cNvPr>
          <p:cNvCxnSpPr/>
          <p:nvPr/>
        </p:nvCxnSpPr>
        <p:spPr>
          <a:xfrm>
            <a:off x="7209235" y="2194340"/>
            <a:ext cx="1291828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84EEA8-30D1-E94D-A50E-758A7D7038F2}"/>
              </a:ext>
            </a:extLst>
          </p:cNvPr>
          <p:cNvCxnSpPr/>
          <p:nvPr/>
        </p:nvCxnSpPr>
        <p:spPr>
          <a:xfrm flipV="1">
            <a:off x="7172325" y="950119"/>
            <a:ext cx="1214436" cy="24515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8F510D6-56E5-5C42-A0F0-A636ED7AF415}"/>
              </a:ext>
            </a:extLst>
          </p:cNvPr>
          <p:cNvSpPr txBox="1"/>
          <p:nvPr/>
        </p:nvSpPr>
        <p:spPr>
          <a:xfrm>
            <a:off x="657225" y="1195273"/>
            <a:ext cx="41290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 status page for a run is only available to users for that experiment and IS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Data pulled from </a:t>
            </a:r>
            <a:r>
              <a:rPr lang="en-US" dirty="0" err="1">
                <a:latin typeface="+mn-lt"/>
              </a:rPr>
              <a:t>livedata.sns.gov</a:t>
            </a:r>
            <a:endParaRPr lang="en-US" dirty="0">
              <a:latin typeface="+mn-lt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Meta data is pulled from </a:t>
            </a:r>
            <a:r>
              <a:rPr lang="en-US" dirty="0" err="1">
                <a:latin typeface="+mn-lt"/>
              </a:rPr>
              <a:t>ONCat</a:t>
            </a:r>
            <a:endParaRPr lang="en-US" dirty="0">
              <a:latin typeface="+mn-lt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IS can resubmit a job</a:t>
            </a:r>
          </a:p>
        </p:txBody>
      </p:sp>
    </p:spTree>
    <p:extLst>
      <p:ext uri="{BB962C8B-B14F-4D97-AF65-F5344CB8AC3E}">
        <p14:creationId xmlns:p14="http://schemas.microsoft.com/office/powerpoint/2010/main" val="656582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628D-0582-2448-B088-5E4B441BF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15" y="264569"/>
            <a:ext cx="11515053" cy="535531"/>
          </a:xfrm>
        </p:spPr>
        <p:txBody>
          <a:bodyPr/>
          <a:lstStyle/>
          <a:p>
            <a:r>
              <a:rPr lang="en-US" dirty="0"/>
              <a:t>Setting up the auto-reduction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AFB67-FE2D-864B-822F-165FEB895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15" y="1381298"/>
            <a:ext cx="6615679" cy="4195415"/>
          </a:xfrm>
        </p:spPr>
        <p:txBody>
          <a:bodyPr/>
          <a:lstStyle/>
          <a:p>
            <a:r>
              <a:rPr lang="en-US" sz="1600" dirty="0">
                <a:latin typeface="+mn-lt"/>
              </a:rPr>
              <a:t>IS can modify their reduction script at</a:t>
            </a:r>
          </a:p>
          <a:p>
            <a:pPr lvl="1"/>
            <a:r>
              <a:rPr lang="en-US" sz="1200" dirty="0">
                <a:latin typeface="+mn-lt"/>
              </a:rPr>
              <a:t>/SNS/&lt;instrument&gt;/shared/</a:t>
            </a:r>
            <a:r>
              <a:rPr lang="en-US" sz="1200" dirty="0" err="1">
                <a:latin typeface="+mn-lt"/>
              </a:rPr>
              <a:t>autoreduce</a:t>
            </a:r>
            <a:r>
              <a:rPr lang="en-US" sz="1200" dirty="0">
                <a:latin typeface="+mn-lt"/>
              </a:rPr>
              <a:t>/reduce_&lt;instrument&gt;.</a:t>
            </a:r>
            <a:r>
              <a:rPr lang="en-US" sz="1200" dirty="0" err="1">
                <a:latin typeface="+mn-lt"/>
              </a:rPr>
              <a:t>py</a:t>
            </a:r>
            <a:endParaRPr lang="en-US" sz="1200" dirty="0">
              <a:latin typeface="+mn-lt"/>
            </a:endParaRPr>
          </a:p>
          <a:p>
            <a:r>
              <a:rPr lang="en-US" sz="1600" dirty="0">
                <a:latin typeface="+mn-lt"/>
              </a:rPr>
              <a:t>They can also us a custom form on the web monitor</a:t>
            </a:r>
          </a:p>
          <a:p>
            <a:r>
              <a:rPr lang="en-US" sz="1600">
                <a:latin typeface="+mn-lt"/>
              </a:rPr>
              <a:t>This avoids typos…</a:t>
            </a:r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9C1488-2273-E74F-9C6C-AD2113D1B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616" y="50006"/>
            <a:ext cx="4520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51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64569"/>
            <a:ext cx="8636290" cy="535531"/>
          </a:xfrm>
        </p:spPr>
        <p:txBody>
          <a:bodyPr/>
          <a:lstStyle/>
          <a:p>
            <a:r>
              <a:rPr lang="en-US" dirty="0"/>
              <a:t>Online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702" y="1180920"/>
            <a:ext cx="3912740" cy="4195415"/>
          </a:xfrm>
        </p:spPr>
        <p:txBody>
          <a:bodyPr/>
          <a:lstStyle/>
          <a:p>
            <a:r>
              <a:rPr lang="en-US" sz="1400" dirty="0">
                <a:latin typeface="+mn-lt"/>
              </a:rPr>
              <a:t>A diagnostics page allows us to verify the health of the system.</a:t>
            </a:r>
          </a:p>
          <a:p>
            <a:r>
              <a:rPr lang="en-US" sz="1400" dirty="0">
                <a:latin typeface="+mn-lt"/>
              </a:rPr>
              <a:t>Pinpoints the issue for common problems.</a:t>
            </a:r>
          </a:p>
          <a:p>
            <a:r>
              <a:rPr lang="en-US" sz="1400" dirty="0">
                <a:latin typeface="+mn-lt"/>
              </a:rPr>
              <a:t>The system tries to self-diagnose as much as possible.</a:t>
            </a:r>
          </a:p>
          <a:p>
            <a:r>
              <a:rPr lang="en-US" sz="1400" dirty="0">
                <a:latin typeface="+mn-lt"/>
              </a:rPr>
              <a:t>DASMON and PVSD status are typically hidden by request of the DAS GL.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1188F-A225-C146-8CB1-8015D5E93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044" y="324377"/>
            <a:ext cx="5568945" cy="537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2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24"/>
    </mc:Choice>
    <mc:Fallback xmlns="">
      <p:transition xmlns:p14="http://schemas.microsoft.com/office/powerpoint/2010/main" spd="slow" advTm="5942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E3D2-E021-4746-B54F-E32149D1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 on 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D07FB-FAAA-1A46-BDD5-D39CA78B2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monitor present both post-processing status and instrument status. </a:t>
            </a:r>
          </a:p>
          <a:p>
            <a:pPr lvl="1"/>
            <a:r>
              <a:rPr lang="en-US" dirty="0"/>
              <a:t>We get IHC calls when the instrument status info is down.</a:t>
            </a:r>
          </a:p>
          <a:p>
            <a:pPr lvl="1"/>
            <a:r>
              <a:rPr lang="en-US" dirty="0"/>
              <a:t>The instrument status monitoring is clunky and should not be in our scope.</a:t>
            </a:r>
          </a:p>
          <a:p>
            <a:pPr lvl="1"/>
            <a:r>
              <a:rPr lang="en-US" dirty="0"/>
              <a:t>Our workflow system would be leaner without the DAS info.</a:t>
            </a:r>
          </a:p>
          <a:p>
            <a:pPr lvl="1"/>
            <a:r>
              <a:rPr lang="en-US" dirty="0"/>
              <a:t>Would suggest dropping PV monitoring, and DAS STC message monitoring.</a:t>
            </a:r>
          </a:p>
          <a:p>
            <a:pPr lvl="1"/>
            <a:r>
              <a:rPr lang="en-US" dirty="0"/>
              <a:t>High-level instrument monitoring is crucial, so we might want to develop a phased approach to shed </a:t>
            </a:r>
            <a:r>
              <a:rPr lang="en-US"/>
              <a:t>that functionality.</a:t>
            </a:r>
            <a:endParaRPr lang="en-US" dirty="0"/>
          </a:p>
          <a:p>
            <a:pPr marL="40322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38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54978"/>
            <a:ext cx="8636290" cy="535531"/>
          </a:xfrm>
        </p:spPr>
        <p:txBody>
          <a:bodyPr/>
          <a:lstStyle/>
          <a:p>
            <a:r>
              <a:rPr lang="en-US" dirty="0"/>
              <a:t>Failure 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783" y="1083018"/>
            <a:ext cx="8642640" cy="5179682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Web monitor: never</a:t>
            </a:r>
          </a:p>
          <a:p>
            <a:r>
              <a:rPr lang="en-US" sz="2400" dirty="0">
                <a:latin typeface="+mn-lt"/>
              </a:rPr>
              <a:t>AR clients: never</a:t>
            </a:r>
          </a:p>
          <a:p>
            <a:r>
              <a:rPr lang="en-US" sz="2400" dirty="0">
                <a:latin typeface="+mn-lt"/>
              </a:rPr>
              <a:t>Workflow manager: &lt; 2/</a:t>
            </a:r>
            <a:r>
              <a:rPr lang="en-US" sz="2400" dirty="0" err="1">
                <a:latin typeface="+mn-lt"/>
              </a:rPr>
              <a:t>yr</a:t>
            </a:r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AMQ brokers: once per 2-3 months</a:t>
            </a:r>
          </a:p>
          <a:p>
            <a:r>
              <a:rPr lang="en-US" sz="2400" dirty="0">
                <a:latin typeface="+mn-lt"/>
              </a:rPr>
              <a:t>Workflow DB: almost never, but the disk can get full</a:t>
            </a:r>
          </a:p>
          <a:p>
            <a:r>
              <a:rPr lang="en-US" sz="2400" dirty="0">
                <a:latin typeface="+mn-lt"/>
              </a:rPr>
              <a:t>DASMON listener: once per quarter, due to high traffic and </a:t>
            </a:r>
            <a:r>
              <a:rPr lang="en-US" sz="2400" dirty="0" err="1">
                <a:latin typeface="+mn-lt"/>
              </a:rPr>
              <a:t>WorkflowDB</a:t>
            </a:r>
            <a:r>
              <a:rPr lang="en-US" sz="2400" dirty="0">
                <a:latin typeface="+mn-lt"/>
              </a:rPr>
              <a:t> IO problems.</a:t>
            </a:r>
          </a:p>
        </p:txBody>
      </p:sp>
    </p:spTree>
    <p:extLst>
      <p:ext uri="{BB962C8B-B14F-4D97-AF65-F5344CB8AC3E}">
        <p14:creationId xmlns:p14="http://schemas.microsoft.com/office/powerpoint/2010/main" val="195943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47"/>
    </mc:Choice>
    <mc:Fallback xmlns="">
      <p:transition xmlns:p14="http://schemas.microsoft.com/office/powerpoint/2010/main" spd="slow" advTm="4294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5E9D-DB80-1F40-A86B-351D5E42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84ADA-F3BC-2E4A-91B8-BB5BDB1B27B7}"/>
              </a:ext>
            </a:extLst>
          </p:cNvPr>
          <p:cNvSpPr txBox="1"/>
          <p:nvPr/>
        </p:nvSpPr>
        <p:spPr>
          <a:xfrm>
            <a:off x="1336107" y="2553008"/>
            <a:ext cx="9719733" cy="333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 first DAS implementation at SNS only dealt with histograms</a:t>
            </a:r>
          </a:p>
          <a:p>
            <a:pPr marL="742950" lvl="1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</a:rPr>
              <a:t>“Translation” to Nexus files was done after a run completed and took a lot of time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Around 2012, the ADARA project changed everything to event streaming</a:t>
            </a:r>
          </a:p>
          <a:p>
            <a:pPr marL="742950" lvl="1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</a:rPr>
              <a:t>“Translation” now starts at the beginning of the run.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As part of that effort, the automated reduction workflow was created</a:t>
            </a:r>
          </a:p>
          <a:p>
            <a:pPr marL="742950" lvl="1" indent="-28575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</a:rPr>
              <a:t>The web monitor was initially a diagnostics tool for developers but quickly became popular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 scope of how we use the auto-reduction and what we want it to do has changed since it was designed and implemented.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09F72-7871-AC44-B650-24181F0BA527}"/>
              </a:ext>
            </a:extLst>
          </p:cNvPr>
          <p:cNvSpPr/>
          <p:nvPr/>
        </p:nvSpPr>
        <p:spPr>
          <a:xfrm>
            <a:off x="3988559" y="6067536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https://github.com/neutrons/data_workflow</a:t>
            </a:r>
            <a:endParaRPr lang="en-US" b="1" dirty="0">
              <a:solidFill>
                <a:schemeClr val="accent3"/>
              </a:solidFill>
            </a:endParaRP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E3C1968D-9786-FF41-B2F1-90A44A491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20031" y="1265281"/>
            <a:ext cx="681532" cy="681532"/>
          </a:xfrm>
          <a:prstGeom prst="rect">
            <a:avLst/>
          </a:prstGeom>
        </p:spPr>
      </p:pic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1D246E20-26AA-C44D-B5EA-228F9875F2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6978" y="908932"/>
            <a:ext cx="586435" cy="586435"/>
          </a:xfrm>
          <a:prstGeom prst="rect">
            <a:avLst/>
          </a:prstGeom>
        </p:spPr>
      </p:pic>
      <p:pic>
        <p:nvPicPr>
          <p:cNvPr id="11" name="Graphic 10" descr="Open folder">
            <a:extLst>
              <a:ext uri="{FF2B5EF4-FFF2-40B4-BE49-F238E27FC236}">
                <a16:creationId xmlns:a16="http://schemas.microsoft.com/office/drawing/2014/main" id="{6AB28870-8D40-A94C-9F93-5410F044E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59050" y="354516"/>
            <a:ext cx="505968" cy="505968"/>
          </a:xfrm>
          <a:prstGeom prst="rect">
            <a:avLst/>
          </a:prstGeom>
        </p:spPr>
      </p:pic>
      <p:pic>
        <p:nvPicPr>
          <p:cNvPr id="13" name="Graphic 12" descr="Gears">
            <a:extLst>
              <a:ext uri="{FF2B5EF4-FFF2-40B4-BE49-F238E27FC236}">
                <a16:creationId xmlns:a16="http://schemas.microsoft.com/office/drawing/2014/main" id="{32D84D5E-9AEB-704C-A82C-1A4BD83CF7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59050" y="1317671"/>
            <a:ext cx="586435" cy="5864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2D90D8-9AEC-3645-ACE9-37BDD79E43F8}"/>
              </a:ext>
            </a:extLst>
          </p:cNvPr>
          <p:cNvSpPr txBox="1"/>
          <p:nvPr/>
        </p:nvSpPr>
        <p:spPr>
          <a:xfrm>
            <a:off x="2840488" y="1059033"/>
            <a:ext cx="1148071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>
                <a:latin typeface="+mn-lt"/>
              </a:rPr>
              <a:t>Event data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9EE8F4-EC1D-0B41-997E-8BEACE61AFCF}"/>
              </a:ext>
            </a:extLst>
          </p:cNvPr>
          <p:cNvCxnSpPr/>
          <p:nvPr/>
        </p:nvCxnSpPr>
        <p:spPr>
          <a:xfrm>
            <a:off x="4060194" y="1202149"/>
            <a:ext cx="83514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04BF839-A3FC-284A-B298-748BC9E215B3}"/>
              </a:ext>
            </a:extLst>
          </p:cNvPr>
          <p:cNvSpPr txBox="1"/>
          <p:nvPr/>
        </p:nvSpPr>
        <p:spPr>
          <a:xfrm>
            <a:off x="4630856" y="1466682"/>
            <a:ext cx="1258678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>
                <a:latin typeface="+mn-lt"/>
              </a:rPr>
              <a:t>”translation”</a:t>
            </a:r>
          </a:p>
          <a:p>
            <a:pPr algn="l">
              <a:lnSpc>
                <a:spcPct val="90000"/>
              </a:lnSpc>
            </a:pPr>
            <a:r>
              <a:rPr lang="en-US" sz="1400" dirty="0">
                <a:latin typeface="+mn-lt"/>
              </a:rPr>
              <a:t>To </a:t>
            </a:r>
            <a:r>
              <a:rPr lang="en-US" sz="1400" dirty="0" err="1">
                <a:latin typeface="+mn-lt"/>
              </a:rPr>
              <a:t>NeXus</a:t>
            </a:r>
            <a:r>
              <a:rPr lang="en-US" sz="1400" dirty="0">
                <a:latin typeface="+mn-lt"/>
              </a:rPr>
              <a:t> file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F7967E-9146-4F4A-97FE-E372293DD489}"/>
              </a:ext>
            </a:extLst>
          </p:cNvPr>
          <p:cNvCxnSpPr>
            <a:cxnSpLocks/>
          </p:cNvCxnSpPr>
          <p:nvPr/>
        </p:nvCxnSpPr>
        <p:spPr>
          <a:xfrm flipV="1">
            <a:off x="5704895" y="607500"/>
            <a:ext cx="1506023" cy="43161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FA9B0F-5CC8-0C4C-A60C-D6F9380EEAE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816758" y="1276801"/>
            <a:ext cx="1542292" cy="33408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177FA5F-5201-2544-87EC-68617B4726C2}"/>
              </a:ext>
            </a:extLst>
          </p:cNvPr>
          <p:cNvSpPr txBox="1"/>
          <p:nvPr/>
        </p:nvSpPr>
        <p:spPr>
          <a:xfrm>
            <a:off x="7945485" y="455212"/>
            <a:ext cx="1175322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>
                <a:latin typeface="+mn-lt"/>
              </a:rPr>
              <a:t>Cataloging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D47FFF-7DB7-D848-962D-8C766E595599}"/>
              </a:ext>
            </a:extLst>
          </p:cNvPr>
          <p:cNvSpPr txBox="1"/>
          <p:nvPr/>
        </p:nvSpPr>
        <p:spPr>
          <a:xfrm>
            <a:off x="7210918" y="1909557"/>
            <a:ext cx="1495922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>
                <a:latin typeface="+mn-lt"/>
              </a:rPr>
              <a:t>Auto reduction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FA92DB-BF20-3A47-BFBA-CE53D4CC5D70}"/>
              </a:ext>
            </a:extLst>
          </p:cNvPr>
          <p:cNvCxnSpPr>
            <a:cxnSpLocks/>
          </p:cNvCxnSpPr>
          <p:nvPr/>
        </p:nvCxnSpPr>
        <p:spPr>
          <a:xfrm flipV="1">
            <a:off x="8130196" y="1610888"/>
            <a:ext cx="1589835" cy="183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F2C1543-37F8-524B-A1E5-2B5F2CCA1246}"/>
              </a:ext>
            </a:extLst>
          </p:cNvPr>
          <p:cNvSpPr/>
          <p:nvPr/>
        </p:nvSpPr>
        <p:spPr>
          <a:xfrm>
            <a:off x="9076035" y="1929443"/>
            <a:ext cx="20246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11"/>
              </a:rPr>
              <a:t>https://monitor.sns.gov/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0110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E3D2-E021-4746-B54F-E32149D1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64569"/>
            <a:ext cx="11515053" cy="535531"/>
          </a:xfrm>
        </p:spPr>
        <p:txBody>
          <a:bodyPr/>
          <a:lstStyle/>
          <a:p>
            <a:r>
              <a:rPr lang="en-US" dirty="0"/>
              <a:t>Plan for the next few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D07FB-FAAA-1A46-BDD5-D39CA78B2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40" y="1267716"/>
            <a:ext cx="11523520" cy="4195415"/>
          </a:xfrm>
        </p:spPr>
        <p:txBody>
          <a:bodyPr/>
          <a:lstStyle/>
          <a:p>
            <a:pPr marL="403225" lvl="1" indent="0">
              <a:buNone/>
            </a:pPr>
            <a:r>
              <a:rPr lang="en-US" sz="2000" dirty="0"/>
              <a:t>Test environment:</a:t>
            </a:r>
          </a:p>
          <a:p>
            <a:pPr marL="403225" lvl="1" indent="0">
              <a:buNone/>
            </a:pPr>
            <a:r>
              <a:rPr lang="en-US" sz="2000" dirty="0"/>
              <a:t>	</a:t>
            </a:r>
            <a:r>
              <a:rPr lang="en-US" sz="1600" dirty="0"/>
              <a:t>New RHEL8 machines are being set up so we can install them together</a:t>
            </a:r>
          </a:p>
          <a:p>
            <a:pPr marL="403225" lvl="1" indent="0">
              <a:buNone/>
            </a:pPr>
            <a:endParaRPr lang="en-US" sz="2000" dirty="0"/>
          </a:p>
          <a:p>
            <a:pPr marL="403225" lvl="1" indent="0">
              <a:buNone/>
            </a:pPr>
            <a:r>
              <a:rPr lang="en-US" sz="2000" dirty="0"/>
              <a:t>Topics to cover:</a:t>
            </a:r>
            <a:endParaRPr lang="en-US" sz="1600" dirty="0"/>
          </a:p>
          <a:p>
            <a:pPr marL="1201738" lvl="2" indent="-457200">
              <a:buFont typeface="+mj-lt"/>
              <a:buAutoNum type="arabicPeriod"/>
            </a:pPr>
            <a:r>
              <a:rPr lang="en-US" sz="1600" dirty="0"/>
              <a:t>General overview [</a:t>
            </a:r>
            <a:r>
              <a:rPr lang="en-US" sz="1600"/>
              <a:t>this presentation]</a:t>
            </a:r>
            <a:endParaRPr lang="en-US" sz="1600" dirty="0"/>
          </a:p>
          <a:p>
            <a:pPr marL="1201738" lvl="2" indent="-457200">
              <a:buFont typeface="+mj-lt"/>
              <a:buAutoNum type="arabicPeriod"/>
            </a:pPr>
            <a:r>
              <a:rPr lang="en-US" sz="1600" dirty="0"/>
              <a:t>Workflow manager and DASMON listener – Installation &amp; maintenance</a:t>
            </a:r>
          </a:p>
          <a:p>
            <a:pPr marL="1201738" lvl="2" indent="-457200">
              <a:buFont typeface="+mj-lt"/>
              <a:buAutoNum type="arabicPeriod"/>
            </a:pPr>
            <a:r>
              <a:rPr lang="en-US" sz="1600" dirty="0"/>
              <a:t>Web monitor – Installation and maintenance</a:t>
            </a:r>
          </a:p>
          <a:p>
            <a:pPr marL="1201738" lvl="2" indent="-457200">
              <a:buFont typeface="+mj-lt"/>
              <a:buAutoNum type="arabicPeriod"/>
            </a:pPr>
            <a:r>
              <a:rPr lang="en-US" sz="1600" dirty="0" err="1"/>
              <a:t>Autoreduction</a:t>
            </a:r>
            <a:r>
              <a:rPr lang="en-US" sz="1600" dirty="0"/>
              <a:t> service – Installation and maintenance</a:t>
            </a:r>
          </a:p>
          <a:p>
            <a:pPr marL="1201738" lvl="2" indent="-457200">
              <a:buFont typeface="+mj-lt"/>
              <a:buAutoNum type="arabicPeriod"/>
            </a:pPr>
            <a:r>
              <a:rPr lang="en-US" sz="1600" dirty="0" err="1"/>
              <a:t>Autoreduction</a:t>
            </a:r>
            <a:r>
              <a:rPr lang="en-US" sz="1600" dirty="0"/>
              <a:t> setup through </a:t>
            </a:r>
            <a:r>
              <a:rPr lang="en-US" sz="1600" dirty="0" err="1"/>
              <a:t>webmon</a:t>
            </a:r>
            <a:r>
              <a:rPr lang="en-US" sz="1600" dirty="0"/>
              <a:t> – how-to and future vision</a:t>
            </a:r>
          </a:p>
          <a:p>
            <a:pPr marL="1201738" lvl="2" indent="-457200">
              <a:buFont typeface="+mj-lt"/>
              <a:buAutoNum type="arabicPeriod"/>
            </a:pPr>
            <a:r>
              <a:rPr lang="en-US" sz="1600" dirty="0"/>
              <a:t>The IHC call – when things go wrong &amp; recovery strategies</a:t>
            </a:r>
          </a:p>
          <a:p>
            <a:pPr marL="1201738" lvl="2" indent="-457200">
              <a:buFont typeface="+mj-lt"/>
              <a:buAutoNum type="arabicPeriod"/>
            </a:pPr>
            <a:r>
              <a:rPr lang="en-US" sz="1600" dirty="0"/>
              <a:t>Vision for the future – what I would do differently</a:t>
            </a:r>
          </a:p>
          <a:p>
            <a:pPr marL="860425" lvl="1" indent="-457200">
              <a:buFont typeface="+mj-lt"/>
              <a:buAutoNum type="arabicPeriod"/>
            </a:pPr>
            <a:endParaRPr lang="en-US" sz="2000" dirty="0"/>
          </a:p>
          <a:p>
            <a:pPr marL="860425" lvl="1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717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5698330" y="1325703"/>
            <a:ext cx="2111477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rgbClr val="7F7F7F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54598"/>
            <a:ext cx="8229600" cy="535531"/>
          </a:xfrm>
        </p:spPr>
        <p:txBody>
          <a:bodyPr/>
          <a:lstStyle/>
          <a:p>
            <a:r>
              <a:rPr lang="en-US" dirty="0"/>
              <a:t>Post-Processing Architecture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667000" y="2743200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 Processing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943600" y="1646097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Workflow Manager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67000" y="1219200"/>
            <a:ext cx="16002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Translation Service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067800" y="3886200"/>
            <a:ext cx="160020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PostgreSQL Database</a:t>
            </a:r>
          </a:p>
        </p:txBody>
      </p:sp>
      <p:cxnSp>
        <p:nvCxnSpPr>
          <p:cNvPr id="18" name="Straight Arrow Connector 17"/>
          <p:cNvCxnSpPr>
            <a:cxnSpLocks/>
            <a:stCxn id="11" idx="3"/>
            <a:endCxn id="10" idx="1"/>
          </p:cNvCxnSpPr>
          <p:nvPr/>
        </p:nvCxnSpPr>
        <p:spPr>
          <a:xfrm>
            <a:off x="4267200" y="1638301"/>
            <a:ext cx="1676400" cy="426897"/>
          </a:xfrm>
          <a:prstGeom prst="straightConnector1">
            <a:avLst/>
          </a:prstGeom>
          <a:ln w="19050"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8" idx="3"/>
            <a:endCxn id="10" idx="2"/>
          </p:cNvCxnSpPr>
          <p:nvPr/>
        </p:nvCxnSpPr>
        <p:spPr>
          <a:xfrm flipV="1">
            <a:off x="4267200" y="2484298"/>
            <a:ext cx="2476500" cy="678003"/>
          </a:xfrm>
          <a:prstGeom prst="straightConnector1">
            <a:avLst/>
          </a:prstGeom>
          <a:ln w="19050">
            <a:solidFill>
              <a:srgbClr val="7F7F7F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20677678">
            <a:off x="4943701" y="2753868"/>
            <a:ext cx="1476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instructions &amp; status</a:t>
            </a:r>
          </a:p>
        </p:txBody>
      </p:sp>
      <p:sp>
        <p:nvSpPr>
          <p:cNvPr id="47" name="TextBox 46"/>
          <p:cNvSpPr txBox="1"/>
          <p:nvPr/>
        </p:nvSpPr>
        <p:spPr>
          <a:xfrm rot="879761">
            <a:off x="4352561" y="1544639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announces new file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266408" y="693478"/>
            <a:ext cx="2209800" cy="490210"/>
            <a:chOff x="6324600" y="5300990"/>
            <a:chExt cx="2209800" cy="490210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6324600" y="5453390"/>
              <a:ext cx="609600" cy="0"/>
            </a:xfrm>
            <a:prstGeom prst="straightConnector1">
              <a:avLst/>
            </a:prstGeom>
            <a:ln>
              <a:solidFill>
                <a:srgbClr val="7F7F7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934200" y="5300990"/>
              <a:ext cx="1600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ActiveMQ message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6324600" y="5681990"/>
              <a:ext cx="609600" cy="0"/>
            </a:xfrm>
            <a:prstGeom prst="straightConnector1">
              <a:avLst/>
            </a:prstGeom>
            <a:ln>
              <a:solidFill>
                <a:srgbClr val="7F7F7F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934200" y="5529590"/>
              <a:ext cx="1600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direct access</a:t>
              </a:r>
            </a:p>
          </p:txBody>
        </p:sp>
      </p:grpSp>
      <p:cxnSp>
        <p:nvCxnSpPr>
          <p:cNvPr id="56" name="Straight Arrow Connector 55"/>
          <p:cNvCxnSpPr>
            <a:stCxn id="10" idx="3"/>
            <a:endCxn id="16" idx="0"/>
          </p:cNvCxnSpPr>
          <p:nvPr/>
        </p:nvCxnSpPr>
        <p:spPr>
          <a:xfrm>
            <a:off x="7543800" y="2065198"/>
            <a:ext cx="2324100" cy="1821003"/>
          </a:xfrm>
          <a:prstGeom prst="straightConnector1">
            <a:avLst/>
          </a:prstGeom>
          <a:ln w="19050"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9220505" y="4595096"/>
            <a:ext cx="1600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workflowdb2.sns.gov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463283" y="2399916"/>
            <a:ext cx="184192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>
                <a:solidFill>
                  <a:srgbClr val="000000"/>
                </a:solidFill>
              </a:rPr>
              <a:t>autoreducer</a:t>
            </a:r>
            <a:r>
              <a:rPr lang="en-US" sz="1050" dirty="0">
                <a:solidFill>
                  <a:srgbClr val="000000"/>
                </a:solidFill>
              </a:rPr>
              <a:t>[1-4].</a:t>
            </a:r>
            <a:r>
              <a:rPr lang="en-US" sz="1050" dirty="0" err="1">
                <a:solidFill>
                  <a:srgbClr val="000000"/>
                </a:solidFill>
              </a:rPr>
              <a:t>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96000" y="1165800"/>
            <a:ext cx="1600200" cy="381000"/>
          </a:xfrm>
          <a:prstGeom prst="rect">
            <a:avLst/>
          </a:prstGeom>
          <a:solidFill>
            <a:srgbClr val="BEE5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0000"/>
                </a:solidFill>
              </a:rPr>
              <a:t>workflowmgr.sns.gov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961922" y="5180494"/>
            <a:ext cx="1600200" cy="838200"/>
          </a:xfrm>
          <a:prstGeom prst="roundRect">
            <a:avLst/>
          </a:prstGeom>
          <a:solidFill>
            <a:schemeClr val="accent2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AMQ broker</a:t>
            </a:r>
          </a:p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PostgreSQL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126602" y="5873425"/>
            <a:ext cx="1881989" cy="381000"/>
          </a:xfrm>
          <a:prstGeom prst="rect">
            <a:avLst/>
          </a:prstGeom>
          <a:solidFill>
            <a:srgbClr val="BEE5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0000"/>
                </a:solidFill>
              </a:rPr>
              <a:t>amqbroker</a:t>
            </a:r>
            <a:r>
              <a:rPr lang="en-US" sz="1050" dirty="0">
                <a:solidFill>
                  <a:srgbClr val="000000"/>
                </a:solidFill>
              </a:rPr>
              <a:t>[1-2].</a:t>
            </a:r>
            <a:r>
              <a:rPr lang="en-US" sz="1050" dirty="0" err="1">
                <a:solidFill>
                  <a:srgbClr val="000000"/>
                </a:solidFill>
              </a:rPr>
              <a:t>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1F0851-7022-7C46-8D3B-3BD9C9207B9A}"/>
              </a:ext>
            </a:extLst>
          </p:cNvPr>
          <p:cNvSpPr/>
          <p:nvPr/>
        </p:nvSpPr>
        <p:spPr>
          <a:xfrm>
            <a:off x="573836" y="1472681"/>
            <a:ext cx="1225015" cy="2446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1100" dirty="0">
                <a:solidFill>
                  <a:prstClr val="black"/>
                </a:solidFill>
                <a:latin typeface="Century Gothic" panose="020F0302020204030204"/>
              </a:rPr>
              <a:t>Owned by DAS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5A7507-0D80-6641-908B-609F2E7728FE}"/>
              </a:ext>
            </a:extLst>
          </p:cNvPr>
          <p:cNvCxnSpPr>
            <a:cxnSpLocks/>
          </p:cNvCxnSpPr>
          <p:nvPr/>
        </p:nvCxnSpPr>
        <p:spPr>
          <a:xfrm>
            <a:off x="1831785" y="1595022"/>
            <a:ext cx="79189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610DE17-B7F2-C74D-974F-76D2988E8871}"/>
              </a:ext>
            </a:extLst>
          </p:cNvPr>
          <p:cNvSpPr/>
          <p:nvPr/>
        </p:nvSpPr>
        <p:spPr>
          <a:xfrm>
            <a:off x="541705" y="2462781"/>
            <a:ext cx="1425585" cy="549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1100" dirty="0">
                <a:solidFill>
                  <a:prstClr val="black"/>
                </a:solidFill>
                <a:latin typeface="Century Gothic" panose="020F0302020204030204"/>
              </a:rPr>
              <a:t>Runs script that can be changed by IS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9114CC0-B7C1-254A-A3EA-E13A3D59D684}"/>
              </a:ext>
            </a:extLst>
          </p:cNvPr>
          <p:cNvCxnSpPr>
            <a:cxnSpLocks/>
          </p:cNvCxnSpPr>
          <p:nvPr/>
        </p:nvCxnSpPr>
        <p:spPr>
          <a:xfrm>
            <a:off x="1947597" y="2627359"/>
            <a:ext cx="45339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90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5698330" y="1325703"/>
            <a:ext cx="2111477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rgbClr val="7F7F7F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54598"/>
            <a:ext cx="8229600" cy="535531"/>
          </a:xfrm>
        </p:spPr>
        <p:txBody>
          <a:bodyPr/>
          <a:lstStyle/>
          <a:p>
            <a:r>
              <a:rPr lang="en-US" dirty="0"/>
              <a:t>Post-Processing Architecture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667000" y="2743200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 Processing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943600" y="1646097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Workflow Manager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67000" y="1219200"/>
            <a:ext cx="16002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Translation Service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067800" y="1600200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Monitor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067800" y="3886200"/>
            <a:ext cx="160020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PostgreSQL Database</a:t>
            </a:r>
          </a:p>
        </p:txBody>
      </p:sp>
      <p:cxnSp>
        <p:nvCxnSpPr>
          <p:cNvPr id="18" name="Straight Arrow Connector 17"/>
          <p:cNvCxnSpPr>
            <a:stCxn id="11" idx="3"/>
            <a:endCxn id="10" idx="1"/>
          </p:cNvCxnSpPr>
          <p:nvPr/>
        </p:nvCxnSpPr>
        <p:spPr>
          <a:xfrm>
            <a:off x="4267200" y="1638301"/>
            <a:ext cx="1676400" cy="426897"/>
          </a:xfrm>
          <a:prstGeom prst="straightConnector1">
            <a:avLst/>
          </a:prstGeom>
          <a:ln w="19050"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0" idx="2"/>
          </p:cNvCxnSpPr>
          <p:nvPr/>
        </p:nvCxnSpPr>
        <p:spPr>
          <a:xfrm flipV="1">
            <a:off x="4267200" y="2484298"/>
            <a:ext cx="2476500" cy="678003"/>
          </a:xfrm>
          <a:prstGeom prst="straightConnector1">
            <a:avLst/>
          </a:prstGeom>
          <a:ln w="19050">
            <a:solidFill>
              <a:srgbClr val="7F7F7F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20677678">
            <a:off x="4943701" y="2753868"/>
            <a:ext cx="1476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instructions &amp; status</a:t>
            </a:r>
          </a:p>
        </p:txBody>
      </p:sp>
      <p:sp>
        <p:nvSpPr>
          <p:cNvPr id="47" name="TextBox 46"/>
          <p:cNvSpPr txBox="1"/>
          <p:nvPr/>
        </p:nvSpPr>
        <p:spPr>
          <a:xfrm rot="879761">
            <a:off x="4352561" y="1544639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announces new file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266408" y="693478"/>
            <a:ext cx="2209800" cy="490210"/>
            <a:chOff x="6324600" y="5300990"/>
            <a:chExt cx="2209800" cy="490210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6324600" y="5453390"/>
              <a:ext cx="609600" cy="0"/>
            </a:xfrm>
            <a:prstGeom prst="straightConnector1">
              <a:avLst/>
            </a:prstGeom>
            <a:ln>
              <a:solidFill>
                <a:srgbClr val="7F7F7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934200" y="5300990"/>
              <a:ext cx="1600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ActiveMQ message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6324600" y="5681990"/>
              <a:ext cx="609600" cy="0"/>
            </a:xfrm>
            <a:prstGeom prst="straightConnector1">
              <a:avLst/>
            </a:prstGeom>
            <a:ln>
              <a:solidFill>
                <a:srgbClr val="7F7F7F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934200" y="5529590"/>
              <a:ext cx="1600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direct access</a:t>
              </a:r>
            </a:p>
          </p:txBody>
        </p:sp>
      </p:grpSp>
      <p:cxnSp>
        <p:nvCxnSpPr>
          <p:cNvPr id="53" name="Straight Arrow Connector 52"/>
          <p:cNvCxnSpPr>
            <a:stCxn id="15" idx="2"/>
            <a:endCxn id="16" idx="0"/>
          </p:cNvCxnSpPr>
          <p:nvPr/>
        </p:nvCxnSpPr>
        <p:spPr>
          <a:xfrm>
            <a:off x="9867900" y="2438400"/>
            <a:ext cx="0" cy="1447800"/>
          </a:xfrm>
          <a:prstGeom prst="straightConnector1">
            <a:avLst/>
          </a:prstGeom>
          <a:ln w="19050"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0" idx="3"/>
            <a:endCxn id="16" idx="0"/>
          </p:cNvCxnSpPr>
          <p:nvPr/>
        </p:nvCxnSpPr>
        <p:spPr>
          <a:xfrm>
            <a:off x="7543800" y="2065198"/>
            <a:ext cx="2324100" cy="1821003"/>
          </a:xfrm>
          <a:prstGeom prst="straightConnector1">
            <a:avLst/>
          </a:prstGeom>
          <a:ln w="19050"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9220505" y="4595096"/>
            <a:ext cx="1600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workflowdb2.sns.gov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463283" y="2399916"/>
            <a:ext cx="184192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>
                <a:solidFill>
                  <a:srgbClr val="000000"/>
                </a:solidFill>
              </a:rPr>
              <a:t>autoreducer</a:t>
            </a:r>
            <a:r>
              <a:rPr lang="en-US" sz="1050" dirty="0">
                <a:solidFill>
                  <a:srgbClr val="000000"/>
                </a:solidFill>
              </a:rPr>
              <a:t>[1-4].</a:t>
            </a:r>
            <a:r>
              <a:rPr lang="en-US" sz="1050" dirty="0" err="1">
                <a:solidFill>
                  <a:srgbClr val="000000"/>
                </a:solidFill>
              </a:rPr>
              <a:t>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202932" y="1336678"/>
            <a:ext cx="1600200" cy="381000"/>
          </a:xfrm>
          <a:prstGeom prst="rect">
            <a:avLst/>
          </a:prstGeom>
          <a:solidFill>
            <a:srgbClr val="BEE5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0000"/>
                </a:solidFill>
              </a:rPr>
              <a:t>webmon.sns.gov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96000" y="1165800"/>
            <a:ext cx="1600200" cy="381000"/>
          </a:xfrm>
          <a:prstGeom prst="rect">
            <a:avLst/>
          </a:prstGeom>
          <a:solidFill>
            <a:srgbClr val="BEE5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0000"/>
                </a:solidFill>
              </a:rPr>
              <a:t>workflowmgr.sns.gov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961922" y="5180494"/>
            <a:ext cx="1600200" cy="838200"/>
          </a:xfrm>
          <a:prstGeom prst="roundRect">
            <a:avLst/>
          </a:prstGeom>
          <a:solidFill>
            <a:schemeClr val="accent2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AMQ broker</a:t>
            </a:r>
          </a:p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PostgreSQL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126602" y="5873425"/>
            <a:ext cx="1881989" cy="381000"/>
          </a:xfrm>
          <a:prstGeom prst="rect">
            <a:avLst/>
          </a:prstGeom>
          <a:solidFill>
            <a:srgbClr val="BEE5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0000"/>
                </a:solidFill>
              </a:rPr>
              <a:t>amqbroker</a:t>
            </a:r>
            <a:r>
              <a:rPr lang="en-US" sz="1050" dirty="0">
                <a:solidFill>
                  <a:srgbClr val="000000"/>
                </a:solidFill>
              </a:rPr>
              <a:t>[1-2].</a:t>
            </a:r>
            <a:r>
              <a:rPr lang="en-US" sz="1050" dirty="0" err="1">
                <a:solidFill>
                  <a:srgbClr val="000000"/>
                </a:solidFill>
              </a:rPr>
              <a:t>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BA33E6-D53B-9F4B-B4C4-6315876F9033}"/>
              </a:ext>
            </a:extLst>
          </p:cNvPr>
          <p:cNvSpPr txBox="1"/>
          <p:nvPr/>
        </p:nvSpPr>
        <p:spPr>
          <a:xfrm>
            <a:off x="10820705" y="2816318"/>
            <a:ext cx="11557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latin typeface="+mn-lt"/>
              </a:rPr>
              <a:t>Users love this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6328C5-ACE4-D34C-80E3-FB4442A2E810}"/>
              </a:ext>
            </a:extLst>
          </p:cNvPr>
          <p:cNvCxnSpPr>
            <a:cxnSpLocks/>
          </p:cNvCxnSpPr>
          <p:nvPr/>
        </p:nvCxnSpPr>
        <p:spPr>
          <a:xfrm flipH="1" flipV="1">
            <a:off x="10733868" y="2438400"/>
            <a:ext cx="399799" cy="37791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B1F0851-7022-7C46-8D3B-3BD9C9207B9A}"/>
              </a:ext>
            </a:extLst>
          </p:cNvPr>
          <p:cNvSpPr/>
          <p:nvPr/>
        </p:nvSpPr>
        <p:spPr>
          <a:xfrm>
            <a:off x="573836" y="1472681"/>
            <a:ext cx="1225015" cy="2446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1100" dirty="0">
                <a:solidFill>
                  <a:prstClr val="black"/>
                </a:solidFill>
                <a:latin typeface="Century Gothic" panose="020F0302020204030204"/>
              </a:rPr>
              <a:t>Owned by DAS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5A7507-0D80-6641-908B-609F2E7728FE}"/>
              </a:ext>
            </a:extLst>
          </p:cNvPr>
          <p:cNvCxnSpPr>
            <a:cxnSpLocks/>
          </p:cNvCxnSpPr>
          <p:nvPr/>
        </p:nvCxnSpPr>
        <p:spPr>
          <a:xfrm>
            <a:off x="1831785" y="1595022"/>
            <a:ext cx="79189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610DE17-B7F2-C74D-974F-76D2988E8871}"/>
              </a:ext>
            </a:extLst>
          </p:cNvPr>
          <p:cNvSpPr/>
          <p:nvPr/>
        </p:nvSpPr>
        <p:spPr>
          <a:xfrm>
            <a:off x="541705" y="2462781"/>
            <a:ext cx="1425585" cy="549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1100" dirty="0">
                <a:solidFill>
                  <a:prstClr val="black"/>
                </a:solidFill>
                <a:latin typeface="Century Gothic" panose="020F0302020204030204"/>
              </a:rPr>
              <a:t>Runs script that can be changed by IS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9114CC0-B7C1-254A-A3EA-E13A3D59D684}"/>
              </a:ext>
            </a:extLst>
          </p:cNvPr>
          <p:cNvCxnSpPr>
            <a:cxnSpLocks/>
          </p:cNvCxnSpPr>
          <p:nvPr/>
        </p:nvCxnSpPr>
        <p:spPr>
          <a:xfrm>
            <a:off x="1947597" y="2627359"/>
            <a:ext cx="45339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FDF3031C-22DC-2140-B5BA-4FE1E56400BD}"/>
              </a:ext>
            </a:extLst>
          </p:cNvPr>
          <p:cNvSpPr/>
          <p:nvPr/>
        </p:nvSpPr>
        <p:spPr>
          <a:xfrm>
            <a:off x="9067800" y="5659347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Plot server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F513DB-D0EF-F444-9C9A-67107ED81E3A}"/>
              </a:ext>
            </a:extLst>
          </p:cNvPr>
          <p:cNvSpPr/>
          <p:nvPr/>
        </p:nvSpPr>
        <p:spPr>
          <a:xfrm>
            <a:off x="9202932" y="5395825"/>
            <a:ext cx="1600200" cy="381000"/>
          </a:xfrm>
          <a:prstGeom prst="rect">
            <a:avLst/>
          </a:prstGeom>
          <a:solidFill>
            <a:srgbClr val="BEE5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0000"/>
                </a:solidFill>
              </a:rPr>
              <a:t>livedata.sns.gov</a:t>
            </a:r>
            <a:endParaRPr lang="en-US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79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5698330" y="1325703"/>
            <a:ext cx="2111477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rgbClr val="7F7F7F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629400" y="4495800"/>
            <a:ext cx="2438400" cy="304800"/>
          </a:xfrm>
          <a:prstGeom prst="bentConnector3">
            <a:avLst>
              <a:gd name="adj1" fmla="val 50000"/>
            </a:avLst>
          </a:prstGeom>
          <a:ln w="19050"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54598"/>
            <a:ext cx="8229600" cy="535531"/>
          </a:xfrm>
        </p:spPr>
        <p:txBody>
          <a:bodyPr/>
          <a:lstStyle/>
          <a:p>
            <a:r>
              <a:rPr lang="en-US" dirty="0"/>
              <a:t>Post-Processing Architecture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667000" y="2743200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 Processing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943600" y="1646097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Workflow Manager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67000" y="1219200"/>
            <a:ext cx="16002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Translation Service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667000" y="3886200"/>
            <a:ext cx="16002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DASMON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667000" y="5029201"/>
            <a:ext cx="1600200" cy="5602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pvsd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943600" y="3886200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DASMON Listener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067800" y="1600200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Monitor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067800" y="3886200"/>
            <a:ext cx="160020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PostgreSQL Database</a:t>
            </a:r>
          </a:p>
        </p:txBody>
      </p:sp>
      <p:cxnSp>
        <p:nvCxnSpPr>
          <p:cNvPr id="18" name="Straight Arrow Connector 17"/>
          <p:cNvCxnSpPr>
            <a:stCxn id="11" idx="3"/>
            <a:endCxn id="10" idx="1"/>
          </p:cNvCxnSpPr>
          <p:nvPr/>
        </p:nvCxnSpPr>
        <p:spPr>
          <a:xfrm>
            <a:off x="4267200" y="1638301"/>
            <a:ext cx="1676400" cy="426897"/>
          </a:xfrm>
          <a:prstGeom prst="straightConnector1">
            <a:avLst/>
          </a:prstGeom>
          <a:ln w="19050"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0" idx="2"/>
          </p:cNvCxnSpPr>
          <p:nvPr/>
        </p:nvCxnSpPr>
        <p:spPr>
          <a:xfrm flipV="1">
            <a:off x="4267200" y="2484298"/>
            <a:ext cx="2476500" cy="678003"/>
          </a:xfrm>
          <a:prstGeom prst="straightConnector1">
            <a:avLst/>
          </a:prstGeom>
          <a:ln w="19050">
            <a:solidFill>
              <a:srgbClr val="7F7F7F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4" idx="0"/>
          </p:cNvCxnSpPr>
          <p:nvPr/>
        </p:nvCxnSpPr>
        <p:spPr>
          <a:xfrm>
            <a:off x="6743700" y="2484298"/>
            <a:ext cx="0" cy="1401903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14" idx="1"/>
          </p:cNvCxnSpPr>
          <p:nvPr/>
        </p:nvCxnSpPr>
        <p:spPr>
          <a:xfrm>
            <a:off x="4267200" y="4305300"/>
            <a:ext cx="1676400" cy="0"/>
          </a:xfrm>
          <a:prstGeom prst="straightConnector1">
            <a:avLst/>
          </a:prstGeom>
          <a:ln w="19050"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3"/>
            <a:endCxn id="14" idx="1"/>
          </p:cNvCxnSpPr>
          <p:nvPr/>
        </p:nvCxnSpPr>
        <p:spPr>
          <a:xfrm flipV="1">
            <a:off x="4267200" y="4305300"/>
            <a:ext cx="1676400" cy="1004016"/>
          </a:xfrm>
          <a:prstGeom prst="straightConnector1">
            <a:avLst/>
          </a:prstGeom>
          <a:ln w="19050"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43400" y="4038600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heartbeat, status</a:t>
            </a:r>
          </a:p>
        </p:txBody>
      </p:sp>
      <p:sp>
        <p:nvSpPr>
          <p:cNvPr id="44" name="TextBox 43"/>
          <p:cNvSpPr txBox="1"/>
          <p:nvPr/>
        </p:nvSpPr>
        <p:spPr>
          <a:xfrm rot="19551951">
            <a:off x="4578884" y="5002136"/>
            <a:ext cx="772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heartbeat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705600" y="3048000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heartbeat</a:t>
            </a:r>
          </a:p>
        </p:txBody>
      </p:sp>
      <p:sp>
        <p:nvSpPr>
          <p:cNvPr id="46" name="TextBox 45"/>
          <p:cNvSpPr txBox="1"/>
          <p:nvPr/>
        </p:nvSpPr>
        <p:spPr>
          <a:xfrm rot="20677678">
            <a:off x="4943701" y="2753868"/>
            <a:ext cx="1476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instructions &amp; status</a:t>
            </a:r>
          </a:p>
        </p:txBody>
      </p:sp>
      <p:sp>
        <p:nvSpPr>
          <p:cNvPr id="47" name="TextBox 46"/>
          <p:cNvSpPr txBox="1"/>
          <p:nvPr/>
        </p:nvSpPr>
        <p:spPr>
          <a:xfrm rot="879761">
            <a:off x="4352561" y="1544639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announces new file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266408" y="693478"/>
            <a:ext cx="2209800" cy="490210"/>
            <a:chOff x="6324600" y="5300990"/>
            <a:chExt cx="2209800" cy="490210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6324600" y="5453390"/>
              <a:ext cx="609600" cy="0"/>
            </a:xfrm>
            <a:prstGeom prst="straightConnector1">
              <a:avLst/>
            </a:prstGeom>
            <a:ln>
              <a:solidFill>
                <a:srgbClr val="7F7F7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934200" y="5300990"/>
              <a:ext cx="1600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ActiveMQ message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6324600" y="5681990"/>
              <a:ext cx="609600" cy="0"/>
            </a:xfrm>
            <a:prstGeom prst="straightConnector1">
              <a:avLst/>
            </a:prstGeom>
            <a:ln>
              <a:solidFill>
                <a:srgbClr val="7F7F7F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934200" y="5529590"/>
              <a:ext cx="1600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direct access</a:t>
              </a:r>
            </a:p>
          </p:txBody>
        </p:sp>
      </p:grpSp>
      <p:cxnSp>
        <p:nvCxnSpPr>
          <p:cNvPr id="50" name="Straight Arrow Connector 49"/>
          <p:cNvCxnSpPr>
            <a:stCxn id="14" idx="3"/>
            <a:endCxn id="16" idx="1"/>
          </p:cNvCxnSpPr>
          <p:nvPr/>
        </p:nvCxnSpPr>
        <p:spPr>
          <a:xfrm>
            <a:off x="7543800" y="4305300"/>
            <a:ext cx="1524000" cy="0"/>
          </a:xfrm>
          <a:prstGeom prst="straightConnector1">
            <a:avLst/>
          </a:prstGeom>
          <a:ln w="19050"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" idx="2"/>
            <a:endCxn id="16" idx="0"/>
          </p:cNvCxnSpPr>
          <p:nvPr/>
        </p:nvCxnSpPr>
        <p:spPr>
          <a:xfrm>
            <a:off x="9867900" y="2438400"/>
            <a:ext cx="0" cy="1447800"/>
          </a:xfrm>
          <a:prstGeom prst="straightConnector1">
            <a:avLst/>
          </a:prstGeom>
          <a:ln w="19050"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0" idx="3"/>
            <a:endCxn id="16" idx="0"/>
          </p:cNvCxnSpPr>
          <p:nvPr/>
        </p:nvCxnSpPr>
        <p:spPr>
          <a:xfrm>
            <a:off x="7543800" y="2065198"/>
            <a:ext cx="2324100" cy="1821003"/>
          </a:xfrm>
          <a:prstGeom prst="straightConnector1">
            <a:avLst/>
          </a:prstGeom>
          <a:ln w="19050"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9220505" y="4595096"/>
            <a:ext cx="1600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workflowdb2.sns.gov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463283" y="2399916"/>
            <a:ext cx="184192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>
                <a:solidFill>
                  <a:srgbClr val="000000"/>
                </a:solidFill>
              </a:rPr>
              <a:t>autoreducer</a:t>
            </a:r>
            <a:r>
              <a:rPr lang="en-US" sz="1050" dirty="0">
                <a:solidFill>
                  <a:srgbClr val="000000"/>
                </a:solidFill>
              </a:rPr>
              <a:t>[1-4].</a:t>
            </a:r>
            <a:r>
              <a:rPr lang="en-US" sz="1050" dirty="0" err="1">
                <a:solidFill>
                  <a:srgbClr val="000000"/>
                </a:solidFill>
              </a:rPr>
              <a:t>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43400" y="4419600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PV updates</a:t>
            </a:r>
          </a:p>
        </p:txBody>
      </p:sp>
      <p:cxnSp>
        <p:nvCxnSpPr>
          <p:cNvPr id="51" name="Straight Arrow Connector 30"/>
          <p:cNvCxnSpPr/>
          <p:nvPr/>
        </p:nvCxnSpPr>
        <p:spPr>
          <a:xfrm rot="10800000">
            <a:off x="4267200" y="4419600"/>
            <a:ext cx="2438400" cy="381000"/>
          </a:xfrm>
          <a:prstGeom prst="bentConnector3">
            <a:avLst>
              <a:gd name="adj1" fmla="val 50000"/>
            </a:avLst>
          </a:prstGeom>
          <a:ln w="19050">
            <a:solidFill>
              <a:srgbClr val="7F7F7F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202932" y="1336678"/>
            <a:ext cx="1600200" cy="381000"/>
          </a:xfrm>
          <a:prstGeom prst="rect">
            <a:avLst/>
          </a:prstGeom>
          <a:solidFill>
            <a:srgbClr val="BEE5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0000"/>
                </a:solidFill>
              </a:rPr>
              <a:t>webmon.sns.gov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96000" y="1165800"/>
            <a:ext cx="1600200" cy="381000"/>
          </a:xfrm>
          <a:prstGeom prst="rect">
            <a:avLst/>
          </a:prstGeom>
          <a:solidFill>
            <a:srgbClr val="BEE5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0000"/>
                </a:solidFill>
              </a:rPr>
              <a:t>workflowmgr.sns.gov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961922" y="5180494"/>
            <a:ext cx="1600200" cy="838200"/>
          </a:xfrm>
          <a:prstGeom prst="roundRect">
            <a:avLst/>
          </a:prstGeom>
          <a:solidFill>
            <a:schemeClr val="accent2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AMQ broker</a:t>
            </a:r>
          </a:p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PostgreSQL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126602" y="5873425"/>
            <a:ext cx="1881989" cy="381000"/>
          </a:xfrm>
          <a:prstGeom prst="rect">
            <a:avLst/>
          </a:prstGeom>
          <a:solidFill>
            <a:srgbClr val="BEE5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0000"/>
                </a:solidFill>
              </a:rPr>
              <a:t>amqbroker</a:t>
            </a:r>
            <a:r>
              <a:rPr lang="en-US" sz="1050" dirty="0">
                <a:solidFill>
                  <a:srgbClr val="000000"/>
                </a:solidFill>
              </a:rPr>
              <a:t>[1-2].</a:t>
            </a:r>
            <a:r>
              <a:rPr lang="en-US" sz="1050" dirty="0" err="1">
                <a:solidFill>
                  <a:srgbClr val="000000"/>
                </a:solidFill>
              </a:rPr>
              <a:t>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2025018">
            <a:off x="4566900" y="3375307"/>
            <a:ext cx="772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heartbeat</a:t>
            </a:r>
          </a:p>
        </p:txBody>
      </p:sp>
      <p:cxnSp>
        <p:nvCxnSpPr>
          <p:cNvPr id="58" name="Straight Arrow Connector 57"/>
          <p:cNvCxnSpPr>
            <a:stCxn id="8" idx="3"/>
            <a:endCxn id="14" idx="1"/>
          </p:cNvCxnSpPr>
          <p:nvPr/>
        </p:nvCxnSpPr>
        <p:spPr>
          <a:xfrm>
            <a:off x="4267200" y="3162300"/>
            <a:ext cx="1676400" cy="1143000"/>
          </a:xfrm>
          <a:prstGeom prst="straightConnector1">
            <a:avLst/>
          </a:prstGeom>
          <a:ln w="19050"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5BA33E6-D53B-9F4B-B4C4-6315876F9033}"/>
              </a:ext>
            </a:extLst>
          </p:cNvPr>
          <p:cNvSpPr txBox="1"/>
          <p:nvPr/>
        </p:nvSpPr>
        <p:spPr>
          <a:xfrm>
            <a:off x="10820705" y="2816318"/>
            <a:ext cx="11557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latin typeface="+mn-lt"/>
              </a:rPr>
              <a:t>Users love this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6328C5-ACE4-D34C-80E3-FB4442A2E810}"/>
              </a:ext>
            </a:extLst>
          </p:cNvPr>
          <p:cNvCxnSpPr>
            <a:cxnSpLocks/>
          </p:cNvCxnSpPr>
          <p:nvPr/>
        </p:nvCxnSpPr>
        <p:spPr>
          <a:xfrm flipH="1" flipV="1">
            <a:off x="10733868" y="2438400"/>
            <a:ext cx="399799" cy="37791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95D8385-42E9-EC43-9748-F3AC6805812D}"/>
              </a:ext>
            </a:extLst>
          </p:cNvPr>
          <p:cNvSpPr txBox="1"/>
          <p:nvPr/>
        </p:nvSpPr>
        <p:spPr>
          <a:xfrm>
            <a:off x="279450" y="4150537"/>
            <a:ext cx="2181456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100" dirty="0">
                <a:latin typeface="+mn-lt"/>
              </a:rPr>
              <a:t>Owned by DAS</a:t>
            </a: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100" dirty="0">
                <a:latin typeface="+mn-lt"/>
              </a:rPr>
              <a:t>Local to instrument</a:t>
            </a: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100" dirty="0">
                <a:latin typeface="+mn-lt"/>
              </a:rPr>
              <a:t>All involved would like to see it go.</a:t>
            </a: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100" dirty="0">
                <a:latin typeface="+mn-lt"/>
              </a:rPr>
              <a:t>Known issue: DAS GL doesn’t like that a tool not owned by DAS report on DAS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45C2F21-0122-F640-886A-FD98E7F7741E}"/>
              </a:ext>
            </a:extLst>
          </p:cNvPr>
          <p:cNvSpPr/>
          <p:nvPr/>
        </p:nvSpPr>
        <p:spPr>
          <a:xfrm>
            <a:off x="2400992" y="3829380"/>
            <a:ext cx="222684" cy="1834820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1F0851-7022-7C46-8D3B-3BD9C9207B9A}"/>
              </a:ext>
            </a:extLst>
          </p:cNvPr>
          <p:cNvSpPr/>
          <p:nvPr/>
        </p:nvSpPr>
        <p:spPr>
          <a:xfrm>
            <a:off x="573836" y="1472681"/>
            <a:ext cx="1225015" cy="2446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1100" dirty="0">
                <a:solidFill>
                  <a:prstClr val="black"/>
                </a:solidFill>
                <a:latin typeface="Century Gothic" panose="020F0302020204030204"/>
              </a:rPr>
              <a:t>Owned by DAS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5A7507-0D80-6641-908B-609F2E7728FE}"/>
              </a:ext>
            </a:extLst>
          </p:cNvPr>
          <p:cNvCxnSpPr>
            <a:cxnSpLocks/>
          </p:cNvCxnSpPr>
          <p:nvPr/>
        </p:nvCxnSpPr>
        <p:spPr>
          <a:xfrm>
            <a:off x="1831785" y="1595022"/>
            <a:ext cx="79189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610DE17-B7F2-C74D-974F-76D2988E8871}"/>
              </a:ext>
            </a:extLst>
          </p:cNvPr>
          <p:cNvSpPr/>
          <p:nvPr/>
        </p:nvSpPr>
        <p:spPr>
          <a:xfrm>
            <a:off x="541705" y="2462781"/>
            <a:ext cx="1425585" cy="549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1100" dirty="0">
                <a:solidFill>
                  <a:prstClr val="black"/>
                </a:solidFill>
                <a:latin typeface="Century Gothic" panose="020F0302020204030204"/>
              </a:rPr>
              <a:t>Runs script that can be changed by IS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9114CC0-B7C1-254A-A3EA-E13A3D59D684}"/>
              </a:ext>
            </a:extLst>
          </p:cNvPr>
          <p:cNvCxnSpPr>
            <a:cxnSpLocks/>
          </p:cNvCxnSpPr>
          <p:nvPr/>
        </p:nvCxnSpPr>
        <p:spPr>
          <a:xfrm>
            <a:off x="1947597" y="2627359"/>
            <a:ext cx="45339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FDF3031C-22DC-2140-B5BA-4FE1E56400BD}"/>
              </a:ext>
            </a:extLst>
          </p:cNvPr>
          <p:cNvSpPr/>
          <p:nvPr/>
        </p:nvSpPr>
        <p:spPr>
          <a:xfrm>
            <a:off x="9067800" y="5659347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Plot server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F513DB-D0EF-F444-9C9A-67107ED81E3A}"/>
              </a:ext>
            </a:extLst>
          </p:cNvPr>
          <p:cNvSpPr/>
          <p:nvPr/>
        </p:nvSpPr>
        <p:spPr>
          <a:xfrm>
            <a:off x="9202932" y="5395825"/>
            <a:ext cx="1600200" cy="381000"/>
          </a:xfrm>
          <a:prstGeom prst="rect">
            <a:avLst/>
          </a:prstGeom>
          <a:solidFill>
            <a:srgbClr val="BEE5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0000"/>
                </a:solidFill>
              </a:rPr>
              <a:t>livedata.sns.gov</a:t>
            </a:r>
            <a:endParaRPr lang="en-US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25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3945320" y="4329738"/>
            <a:ext cx="1333500" cy="49750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Workflow Manager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980785" y="4158696"/>
            <a:ext cx="1605348" cy="63940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reduced data cataloging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5991460" y="2547444"/>
            <a:ext cx="1333500" cy="49750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autoreduce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991460" y="894271"/>
            <a:ext cx="1333500" cy="49750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NX cataloging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54630" y="1658159"/>
            <a:ext cx="1629831" cy="575489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Translation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717830" y="2776116"/>
            <a:ext cx="807720" cy="631627"/>
            <a:chOff x="2362200" y="4123253"/>
            <a:chExt cx="807720" cy="631627"/>
          </a:xfrm>
        </p:grpSpPr>
        <p:grpSp>
          <p:nvGrpSpPr>
            <p:cNvPr id="16" name="Group 15"/>
            <p:cNvGrpSpPr/>
            <p:nvPr/>
          </p:nvGrpSpPr>
          <p:grpSpPr>
            <a:xfrm>
              <a:off x="2362200" y="4137660"/>
              <a:ext cx="807720" cy="617220"/>
              <a:chOff x="4000500" y="1920240"/>
              <a:chExt cx="807720" cy="61722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000500" y="225552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000500" y="218313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000500" y="211836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000500" y="204978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000500" y="198120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000500" y="192024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498999" y="4123253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PFS</a:t>
              </a:r>
            </a:p>
          </p:txBody>
        </p:sp>
      </p:grpSp>
      <p:cxnSp>
        <p:nvCxnSpPr>
          <p:cNvPr id="20" name="Straight Arrow Connector 19"/>
          <p:cNvCxnSpPr>
            <a:stCxn id="8" idx="2"/>
            <a:endCxn id="17" idx="0"/>
          </p:cNvCxnSpPr>
          <p:nvPr/>
        </p:nvCxnSpPr>
        <p:spPr>
          <a:xfrm flipH="1">
            <a:off x="2121691" y="2233647"/>
            <a:ext cx="547855" cy="54246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943735" y="855866"/>
            <a:ext cx="1333500" cy="49750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Cataloging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940292" y="2411547"/>
            <a:ext cx="1533877" cy="62888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ONCat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web service</a:t>
            </a:r>
          </a:p>
        </p:txBody>
      </p:sp>
      <p:cxnSp>
        <p:nvCxnSpPr>
          <p:cNvPr id="25" name="Straight Arrow Connector 24"/>
          <p:cNvCxnSpPr>
            <a:cxnSpLocks/>
            <a:stCxn id="46" idx="3"/>
            <a:endCxn id="23" idx="1"/>
          </p:cNvCxnSpPr>
          <p:nvPr/>
        </p:nvCxnSpPr>
        <p:spPr>
          <a:xfrm>
            <a:off x="7324960" y="1143025"/>
            <a:ext cx="1615332" cy="158296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75" idx="2"/>
            <a:endCxn id="23" idx="1"/>
          </p:cNvCxnSpPr>
          <p:nvPr/>
        </p:nvCxnSpPr>
        <p:spPr>
          <a:xfrm flipV="1">
            <a:off x="6746409" y="2725991"/>
            <a:ext cx="2193883" cy="203546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886821" y="2120056"/>
            <a:ext cx="118823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service API</a:t>
            </a:r>
          </a:p>
        </p:txBody>
      </p:sp>
      <p:cxnSp>
        <p:nvCxnSpPr>
          <p:cNvPr id="33" name="Straight Arrow Connector 32"/>
          <p:cNvCxnSpPr>
            <a:stCxn id="8" idx="3"/>
            <a:endCxn id="34" idx="1"/>
          </p:cNvCxnSpPr>
          <p:nvPr/>
        </p:nvCxnSpPr>
        <p:spPr>
          <a:xfrm flipV="1">
            <a:off x="3484461" y="1943797"/>
            <a:ext cx="422455" cy="210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1" idx="1"/>
          </p:cNvCxnSpPr>
          <p:nvPr/>
        </p:nvCxnSpPr>
        <p:spPr>
          <a:xfrm flipV="1">
            <a:off x="5059065" y="1104620"/>
            <a:ext cx="884670" cy="88179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74" idx="1"/>
          </p:cNvCxnSpPr>
          <p:nvPr/>
        </p:nvCxnSpPr>
        <p:spPr>
          <a:xfrm>
            <a:off x="5059066" y="1986415"/>
            <a:ext cx="883315" cy="75129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5942380" y="2488958"/>
            <a:ext cx="1333500" cy="49750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Auto-reduce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5943735" y="4122049"/>
            <a:ext cx="1605348" cy="63940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Reduced data cataloging</a:t>
            </a:r>
          </a:p>
        </p:txBody>
      </p:sp>
      <p:cxnSp>
        <p:nvCxnSpPr>
          <p:cNvPr id="78" name="Straight Arrow Connector 77"/>
          <p:cNvCxnSpPr>
            <a:cxnSpLocks/>
            <a:endCxn id="75" idx="1"/>
          </p:cNvCxnSpPr>
          <p:nvPr/>
        </p:nvCxnSpPr>
        <p:spPr>
          <a:xfrm>
            <a:off x="5059065" y="1986414"/>
            <a:ext cx="884670" cy="245533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itle 6"/>
          <p:cNvSpPr txBox="1">
            <a:spLocks/>
          </p:cNvSpPr>
          <p:nvPr/>
        </p:nvSpPr>
        <p:spPr bwMode="auto">
          <a:xfrm>
            <a:off x="419100" y="289191"/>
            <a:ext cx="8915855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6C3A"/>
                </a:solidFill>
                <a:latin typeface="Arial Black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sz="3200" dirty="0" err="1">
                <a:solidFill>
                  <a:schemeClr val="tx1"/>
                </a:solidFill>
                <a:latin typeface="+mn-lt"/>
              </a:rPr>
              <a:t>ActiveMQ</a:t>
            </a:r>
            <a:r>
              <a:rPr lang="en-US" sz="3200" dirty="0">
                <a:solidFill>
                  <a:schemeClr val="tx1"/>
                </a:solidFill>
                <a:latin typeface="+mn-lt"/>
              </a:rPr>
              <a:t> Communication Flow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906915" y="1658159"/>
            <a:ext cx="1165990" cy="571277"/>
          </a:xfrm>
          <a:prstGeom prst="roundRect">
            <a:avLst>
              <a:gd name="adj" fmla="val 10119"/>
            </a:avLst>
          </a:prstGeom>
          <a:solidFill>
            <a:srgbClr val="84B64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ActiveMQ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broker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3908270" y="4289362"/>
            <a:ext cx="1333500" cy="49750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Workflow Manager</a:t>
            </a:r>
          </a:p>
        </p:txBody>
      </p:sp>
      <p:cxnSp>
        <p:nvCxnSpPr>
          <p:cNvPr id="53" name="Straight Arrow Connector 52"/>
          <p:cNvCxnSpPr>
            <a:endCxn id="52" idx="0"/>
          </p:cNvCxnSpPr>
          <p:nvPr/>
        </p:nvCxnSpPr>
        <p:spPr>
          <a:xfrm flipH="1">
            <a:off x="4575021" y="2250581"/>
            <a:ext cx="11605" cy="203878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2840294" y="5225701"/>
            <a:ext cx="877501" cy="617220"/>
            <a:chOff x="2332513" y="4137660"/>
            <a:chExt cx="877501" cy="617220"/>
          </a:xfrm>
        </p:grpSpPr>
        <p:grpSp>
          <p:nvGrpSpPr>
            <p:cNvPr id="57" name="Group 56"/>
            <p:cNvGrpSpPr/>
            <p:nvPr/>
          </p:nvGrpSpPr>
          <p:grpSpPr>
            <a:xfrm>
              <a:off x="2362200" y="4137660"/>
              <a:ext cx="807720" cy="617220"/>
              <a:chOff x="4000500" y="1920240"/>
              <a:chExt cx="807720" cy="61722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4000500" y="225552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4000500" y="218313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4000500" y="211836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4000500" y="204978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000500" y="198120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000500" y="192024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2332513" y="4161658"/>
              <a:ext cx="87750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Reporting DB</a:t>
              </a:r>
            </a:p>
          </p:txBody>
        </p:sp>
      </p:grpSp>
      <p:cxnSp>
        <p:nvCxnSpPr>
          <p:cNvPr id="65" name="Straight Arrow Connector 64"/>
          <p:cNvCxnSpPr>
            <a:stCxn id="52" idx="1"/>
            <a:endCxn id="64" idx="0"/>
          </p:cNvCxnSpPr>
          <p:nvPr/>
        </p:nvCxnSpPr>
        <p:spPr>
          <a:xfrm flipH="1">
            <a:off x="3273841" y="4538116"/>
            <a:ext cx="634429" cy="68758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447526" y="3751904"/>
            <a:ext cx="23427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1F1F1F">
                    <a:lumMod val="75000"/>
                    <a:lumOff val="25000"/>
                  </a:srgbClr>
                </a:solidFill>
                <a:latin typeface="Calibri"/>
                <a:cs typeface="+mn-cs"/>
              </a:rPr>
              <a:t>WM makes sure that every run goes through the full processing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942381" y="1355131"/>
            <a:ext cx="2342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chemeClr val="accent2"/>
                </a:solidFill>
                <a:latin typeface="Calibri"/>
                <a:cs typeface="+mn-cs"/>
              </a:rPr>
              <a:t>CATALOG.DATA_READY</a:t>
            </a:r>
          </a:p>
          <a:p>
            <a:pPr lvl="0"/>
            <a:r>
              <a:rPr lang="en-US" sz="1200" dirty="0">
                <a:solidFill>
                  <a:schemeClr val="accent1"/>
                </a:solidFill>
                <a:latin typeface="Calibri"/>
                <a:cs typeface="+mn-cs"/>
              </a:rPr>
              <a:t>CATALOG.STARTED</a:t>
            </a:r>
          </a:p>
          <a:p>
            <a:pPr lvl="0"/>
            <a:r>
              <a:rPr lang="en-US" sz="1200" dirty="0">
                <a:solidFill>
                  <a:schemeClr val="accent1"/>
                </a:solidFill>
                <a:latin typeface="Calibri"/>
                <a:cs typeface="+mn-cs"/>
              </a:rPr>
              <a:t>CATALOG.COMPLETE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822756" y="5286177"/>
            <a:ext cx="1420985" cy="76944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+mn-cs"/>
              </a:rPr>
              <a:t>Messaging legend:</a:t>
            </a:r>
          </a:p>
          <a:p>
            <a:pPr lvl="0"/>
            <a:endParaRPr lang="en-US" sz="1100" dirty="0">
              <a:solidFill>
                <a:schemeClr val="accent2"/>
              </a:solidFill>
              <a:latin typeface="Calibri"/>
              <a:cs typeface="+mn-cs"/>
            </a:endParaRPr>
          </a:p>
          <a:p>
            <a:pPr lvl="0"/>
            <a:r>
              <a:rPr lang="en-US" sz="1100" dirty="0">
                <a:solidFill>
                  <a:schemeClr val="accent2"/>
                </a:solidFill>
                <a:latin typeface="Calibri"/>
                <a:cs typeface="+mn-cs"/>
              </a:rPr>
              <a:t>Message received</a:t>
            </a:r>
          </a:p>
          <a:p>
            <a:pPr lvl="0"/>
            <a:r>
              <a:rPr lang="en-US" sz="1100" dirty="0">
                <a:solidFill>
                  <a:schemeClr val="accent1"/>
                </a:solidFill>
                <a:latin typeface="Calibri"/>
                <a:cs typeface="+mn-cs"/>
              </a:rPr>
              <a:t>Message sent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942381" y="3006546"/>
            <a:ext cx="2342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chemeClr val="accent2"/>
                </a:solidFill>
                <a:latin typeface="Calibri"/>
                <a:cs typeface="+mn-cs"/>
              </a:rPr>
              <a:t>REDUCTION.DATA_READY</a:t>
            </a:r>
          </a:p>
          <a:p>
            <a:pPr lvl="0"/>
            <a:r>
              <a:rPr lang="en-US" sz="1200" dirty="0">
                <a:solidFill>
                  <a:schemeClr val="accent1"/>
                </a:solidFill>
                <a:latin typeface="Calibri"/>
                <a:cs typeface="+mn-cs"/>
              </a:rPr>
              <a:t>REDUCTION.STARTED</a:t>
            </a:r>
          </a:p>
          <a:p>
            <a:pPr lvl="0"/>
            <a:r>
              <a:rPr lang="en-US" sz="1200" dirty="0">
                <a:solidFill>
                  <a:schemeClr val="accent1"/>
                </a:solidFill>
                <a:latin typeface="Calibri"/>
                <a:cs typeface="+mn-cs"/>
              </a:rPr>
              <a:t>REDUCTION.COMPLETE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931705" y="4863118"/>
            <a:ext cx="2688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chemeClr val="accent2"/>
                </a:solidFill>
                <a:latin typeface="Calibri"/>
                <a:cs typeface="+mn-cs"/>
              </a:rPr>
              <a:t>REDUCTION_CATALOG.DATA_READY</a:t>
            </a:r>
          </a:p>
          <a:p>
            <a:pPr lvl="0"/>
            <a:r>
              <a:rPr lang="en-US" sz="1200" dirty="0">
                <a:solidFill>
                  <a:schemeClr val="accent1"/>
                </a:solidFill>
                <a:latin typeface="Calibri"/>
                <a:cs typeface="+mn-cs"/>
              </a:rPr>
              <a:t>REDUCTION_CATALOG.STARTED</a:t>
            </a:r>
          </a:p>
          <a:p>
            <a:pPr lvl="0"/>
            <a:r>
              <a:rPr lang="en-US" sz="1200" dirty="0">
                <a:solidFill>
                  <a:schemeClr val="accent1"/>
                </a:solidFill>
                <a:latin typeface="Calibri"/>
                <a:cs typeface="+mn-cs"/>
              </a:rPr>
              <a:t>REDUCTION_CATALOG.COMPLETE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639550" y="2276851"/>
            <a:ext cx="26883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chemeClr val="accent1"/>
                </a:solidFill>
                <a:latin typeface="Calibri"/>
                <a:cs typeface="+mn-cs"/>
              </a:rPr>
              <a:t>POSTPROCESS.DATA_READY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906915" y="4815027"/>
            <a:ext cx="2688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900" dirty="0">
                <a:solidFill>
                  <a:schemeClr val="accent2"/>
                </a:solidFill>
                <a:latin typeface="Calibri"/>
                <a:cs typeface="+mn-cs"/>
              </a:rPr>
              <a:t>POSTPROCESS.DATA_READY</a:t>
            </a:r>
          </a:p>
          <a:p>
            <a:r>
              <a:rPr lang="en-US" sz="900" dirty="0">
                <a:solidFill>
                  <a:schemeClr val="accent2"/>
                </a:solidFill>
                <a:latin typeface="Calibri"/>
              </a:rPr>
              <a:t>CATALOG.STARTED</a:t>
            </a:r>
          </a:p>
          <a:p>
            <a:r>
              <a:rPr lang="en-US" sz="900" dirty="0">
                <a:solidFill>
                  <a:schemeClr val="accent2"/>
                </a:solidFill>
                <a:latin typeface="Calibri"/>
              </a:rPr>
              <a:t>CATALOG.COMPLETE</a:t>
            </a:r>
          </a:p>
          <a:p>
            <a:r>
              <a:rPr lang="en-US" sz="900" dirty="0">
                <a:solidFill>
                  <a:schemeClr val="accent2"/>
                </a:solidFill>
                <a:latin typeface="Calibri"/>
              </a:rPr>
              <a:t>REDUCTION.STARTED</a:t>
            </a:r>
          </a:p>
          <a:p>
            <a:r>
              <a:rPr lang="en-US" sz="900" dirty="0">
                <a:solidFill>
                  <a:schemeClr val="accent2"/>
                </a:solidFill>
                <a:latin typeface="Calibri"/>
              </a:rPr>
              <a:t>REDUCTION.COMPLETE</a:t>
            </a:r>
          </a:p>
          <a:p>
            <a:r>
              <a:rPr lang="en-US" sz="900" dirty="0">
                <a:solidFill>
                  <a:schemeClr val="accent2"/>
                </a:solidFill>
                <a:latin typeface="Calibri"/>
              </a:rPr>
              <a:t>REDUCTION_CATALOG.STARTED</a:t>
            </a:r>
          </a:p>
          <a:p>
            <a:r>
              <a:rPr lang="en-US" sz="900" dirty="0">
                <a:solidFill>
                  <a:schemeClr val="accent2"/>
                </a:solidFill>
                <a:latin typeface="Calibri"/>
              </a:rPr>
              <a:t>REDUCTION_CATALOG.COMPLETE</a:t>
            </a:r>
            <a:endParaRPr lang="en-US" sz="900" dirty="0">
              <a:solidFill>
                <a:schemeClr val="accent2"/>
              </a:solidFill>
              <a:latin typeface="Calibri"/>
              <a:cs typeface="+mn-cs"/>
            </a:endParaRPr>
          </a:p>
          <a:p>
            <a:pPr lvl="0"/>
            <a:r>
              <a:rPr lang="en-US" sz="900" dirty="0">
                <a:solidFill>
                  <a:schemeClr val="accent1"/>
                </a:solidFill>
                <a:latin typeface="Calibri"/>
                <a:cs typeface="+mn-cs"/>
              </a:rPr>
              <a:t>CATALOG.DATA_READY</a:t>
            </a:r>
          </a:p>
          <a:p>
            <a:pPr lvl="0"/>
            <a:r>
              <a:rPr lang="en-US" sz="900" dirty="0">
                <a:solidFill>
                  <a:schemeClr val="accent1"/>
                </a:solidFill>
                <a:latin typeface="Calibri"/>
                <a:cs typeface="+mn-cs"/>
              </a:rPr>
              <a:t>REDUCTION.DATA_READY</a:t>
            </a:r>
          </a:p>
          <a:p>
            <a:pPr lvl="0"/>
            <a:r>
              <a:rPr lang="en-US" sz="900" dirty="0">
                <a:solidFill>
                  <a:schemeClr val="accent1"/>
                </a:solidFill>
                <a:latin typeface="Calibri"/>
                <a:cs typeface="+mn-cs"/>
              </a:rPr>
              <a:t>REDUCTION_CATALOG.DATA_READY</a:t>
            </a:r>
          </a:p>
        </p:txBody>
      </p:sp>
    </p:spTree>
    <p:extLst>
      <p:ext uri="{BB962C8B-B14F-4D97-AF65-F5344CB8AC3E}">
        <p14:creationId xmlns:p14="http://schemas.microsoft.com/office/powerpoint/2010/main" val="412636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665"/>
    </mc:Choice>
    <mc:Fallback xmlns="">
      <p:transition xmlns:p14="http://schemas.microsoft.com/office/powerpoint/2010/main" spd="slow" advTm="5566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8A089-4B41-6247-9A54-D0DD67281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64569"/>
            <a:ext cx="11515053" cy="535531"/>
          </a:xfrm>
        </p:spPr>
        <p:txBody>
          <a:bodyPr/>
          <a:lstStyle/>
          <a:p>
            <a:r>
              <a:rPr lang="en-US" dirty="0"/>
              <a:t>Workflow Manager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6A7BD-CAE5-6242-AEC6-2362BA388E04}"/>
              </a:ext>
            </a:extLst>
          </p:cNvPr>
          <p:cNvSpPr txBox="1"/>
          <p:nvPr/>
        </p:nvSpPr>
        <p:spPr>
          <a:xfrm>
            <a:off x="694266" y="1124184"/>
            <a:ext cx="5763256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Single instance runs as a service on </a:t>
            </a:r>
            <a:r>
              <a:rPr lang="en-US" dirty="0" err="1">
                <a:latin typeface="+mn-lt"/>
              </a:rPr>
              <a:t>workflowmgr.sns.gov</a:t>
            </a:r>
            <a:endParaRPr lang="en-US" dirty="0">
              <a:latin typeface="+mn-lt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 python AMQ client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 state machine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States/tasks are defined in a DB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Work is getting done by AR processes elsewhere (next slide)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State is written in a DB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All transactions are logged in the DB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Sends a heartbeat that is logged by another process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5DA9909-0620-2E45-8865-72B44DDA64FF}"/>
              </a:ext>
            </a:extLst>
          </p:cNvPr>
          <p:cNvSpPr/>
          <p:nvPr/>
        </p:nvSpPr>
        <p:spPr>
          <a:xfrm>
            <a:off x="6781800" y="5755231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 Processing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FDA910F-48D6-D94B-8494-7797DCBA8B4B}"/>
              </a:ext>
            </a:extLst>
          </p:cNvPr>
          <p:cNvSpPr/>
          <p:nvPr/>
        </p:nvSpPr>
        <p:spPr>
          <a:xfrm>
            <a:off x="10058400" y="4658128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Workflow Manager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C3B66B4-ACD8-D440-A6CD-A1D25D8561D0}"/>
              </a:ext>
            </a:extLst>
          </p:cNvPr>
          <p:cNvSpPr/>
          <p:nvPr/>
        </p:nvSpPr>
        <p:spPr>
          <a:xfrm>
            <a:off x="6781800" y="4231231"/>
            <a:ext cx="16002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Translation Service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52752A-8C3C-CF4F-98C2-518C078849E0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8382000" y="4650332"/>
            <a:ext cx="1676400" cy="426897"/>
          </a:xfrm>
          <a:prstGeom prst="straightConnector1">
            <a:avLst/>
          </a:prstGeom>
          <a:ln w="19050"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F23E44-C45F-DD46-B901-33EBE967B71E}"/>
              </a:ext>
            </a:extLst>
          </p:cNvPr>
          <p:cNvCxnSpPr>
            <a:stCxn id="6" idx="3"/>
            <a:endCxn id="7" idx="2"/>
          </p:cNvCxnSpPr>
          <p:nvPr/>
        </p:nvCxnSpPr>
        <p:spPr>
          <a:xfrm flipV="1">
            <a:off x="8382000" y="5496329"/>
            <a:ext cx="2476500" cy="678003"/>
          </a:xfrm>
          <a:prstGeom prst="straightConnector1">
            <a:avLst/>
          </a:prstGeom>
          <a:ln w="19050">
            <a:solidFill>
              <a:srgbClr val="7F7F7F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4E45CF-A975-C24A-8285-E8A33047CC0E}"/>
              </a:ext>
            </a:extLst>
          </p:cNvPr>
          <p:cNvSpPr txBox="1"/>
          <p:nvPr/>
        </p:nvSpPr>
        <p:spPr>
          <a:xfrm rot="20677678">
            <a:off x="9058501" y="5765899"/>
            <a:ext cx="1476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instructions &amp; status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BBC2C-AB46-C044-971A-F745D88767E3}"/>
              </a:ext>
            </a:extLst>
          </p:cNvPr>
          <p:cNvSpPr txBox="1"/>
          <p:nvPr/>
        </p:nvSpPr>
        <p:spPr>
          <a:xfrm rot="879761">
            <a:off x="8467361" y="4556670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announces new file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B3942D-A836-AE44-ACF5-73F00495BC87}"/>
              </a:ext>
            </a:extLst>
          </p:cNvPr>
          <p:cNvSpPr/>
          <p:nvPr/>
        </p:nvSpPr>
        <p:spPr>
          <a:xfrm>
            <a:off x="6578083" y="5411947"/>
            <a:ext cx="184192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>
                <a:solidFill>
                  <a:srgbClr val="000000"/>
                </a:solidFill>
              </a:rPr>
              <a:t>autoreducer</a:t>
            </a:r>
            <a:r>
              <a:rPr lang="en-US" sz="1050" dirty="0">
                <a:solidFill>
                  <a:srgbClr val="000000"/>
                </a:solidFill>
              </a:rPr>
              <a:t>[1-4].</a:t>
            </a:r>
            <a:r>
              <a:rPr lang="en-US" sz="1050" dirty="0" err="1">
                <a:solidFill>
                  <a:srgbClr val="000000"/>
                </a:solidFill>
              </a:rPr>
              <a:t>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9823BE-6BCC-1648-94B3-25E097D88DA0}"/>
              </a:ext>
            </a:extLst>
          </p:cNvPr>
          <p:cNvSpPr/>
          <p:nvPr/>
        </p:nvSpPr>
        <p:spPr>
          <a:xfrm>
            <a:off x="10333953" y="4364269"/>
            <a:ext cx="1600200" cy="381000"/>
          </a:xfrm>
          <a:prstGeom prst="rect">
            <a:avLst/>
          </a:prstGeom>
          <a:solidFill>
            <a:srgbClr val="BEE5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0000"/>
                </a:solidFill>
              </a:rPr>
              <a:t>workflowmgr.sns.gov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B6AEE8-BCDF-F841-B764-10B95C045B1B}"/>
              </a:ext>
            </a:extLst>
          </p:cNvPr>
          <p:cNvSpPr/>
          <p:nvPr/>
        </p:nvSpPr>
        <p:spPr>
          <a:xfrm>
            <a:off x="4656505" y="5474812"/>
            <a:ext cx="1425585" cy="549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1100" dirty="0">
                <a:solidFill>
                  <a:prstClr val="black"/>
                </a:solidFill>
                <a:latin typeface="Century Gothic" panose="020F0302020204030204"/>
              </a:rPr>
              <a:t>Runs script that can be changed by IS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600099-0CB1-894F-97A7-1D638FFB191D}"/>
              </a:ext>
            </a:extLst>
          </p:cNvPr>
          <p:cNvCxnSpPr>
            <a:cxnSpLocks/>
          </p:cNvCxnSpPr>
          <p:nvPr/>
        </p:nvCxnSpPr>
        <p:spPr>
          <a:xfrm>
            <a:off x="6062397" y="5639390"/>
            <a:ext cx="45339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C77315-6F06-FB4C-8454-81628BFFAF0D}"/>
              </a:ext>
            </a:extLst>
          </p:cNvPr>
          <p:cNvSpPr txBox="1"/>
          <p:nvPr/>
        </p:nvSpPr>
        <p:spPr>
          <a:xfrm>
            <a:off x="6515792" y="1133943"/>
            <a:ext cx="5763256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 initial message from the DAS is, at a minimum, a file path.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 system will also understand (prefers) a json package containing: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Instrument name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IPTS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Facility (SNS or HFIR)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File path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750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1086-F43D-6741-9676-357AE1B2E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64569"/>
            <a:ext cx="11515053" cy="535531"/>
          </a:xfrm>
        </p:spPr>
        <p:txBody>
          <a:bodyPr/>
          <a:lstStyle/>
          <a:p>
            <a:r>
              <a:rPr lang="en-US"/>
              <a:t>Service on AR nodes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481A4-4F16-D848-8217-705318E2953C}"/>
              </a:ext>
            </a:extLst>
          </p:cNvPr>
          <p:cNvSpPr/>
          <p:nvPr/>
        </p:nvSpPr>
        <p:spPr>
          <a:xfrm>
            <a:off x="6517285" y="163002"/>
            <a:ext cx="54168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/neutrons/</a:t>
            </a:r>
            <a:r>
              <a:rPr lang="en-US" dirty="0" err="1"/>
              <a:t>post_processing_agent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702FB7-7140-C64B-A4F7-A708FBDBD4FE}"/>
              </a:ext>
            </a:extLst>
          </p:cNvPr>
          <p:cNvSpPr txBox="1"/>
          <p:nvPr/>
        </p:nvSpPr>
        <p:spPr>
          <a:xfrm>
            <a:off x="982661" y="987392"/>
            <a:ext cx="9090025" cy="6075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Python AMQ client running as a service on dedicated nodes with access to /SNS and /HFIR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No DB connection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It spawns a process for each task</a:t>
            </a: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Started out with a static design for the list of tasks it could handle.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Now “processors” can be written that automatically register themselves and create new available tasks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Not a batch system. The ”queue” is the AMQ server…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It can be configured to limit the number of jobs it can run per instrument at any given time.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When the limit is reached, it throws the request back to AMQ…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… which then loses the order the requests came in as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+mn-lt"/>
              </a:rPr>
              <a:t>The script that is run can be modified by IS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+mn-lt"/>
              </a:rPr>
              <a:t>It upload plot data (HTML block) to </a:t>
            </a:r>
            <a:r>
              <a:rPr lang="en-US" dirty="0" err="1">
                <a:solidFill>
                  <a:schemeClr val="accent6"/>
                </a:solidFill>
                <a:latin typeface="+mn-lt"/>
              </a:rPr>
              <a:t>livedata.sns.gov</a:t>
            </a:r>
            <a:endParaRPr lang="en-US" dirty="0">
              <a:solidFill>
                <a:schemeClr val="accent6"/>
              </a:solidFill>
              <a:latin typeface="+mn-lt"/>
            </a:endParaRPr>
          </a:p>
          <a:p>
            <a:pPr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9066506"/>
      </p:ext>
    </p:extLst>
  </p:cSld>
  <p:clrMapOvr>
    <a:masterClrMapping/>
  </p:clrMapOvr>
</p:sld>
</file>

<file path=ppt/theme/theme1.xml><?xml version="1.0" encoding="utf-8"?>
<a:theme xmlns:a="http://schemas.openxmlformats.org/drawingml/2006/main" name="ORNL">
  <a:themeElements>
    <a:clrScheme name="ORNL theme colors 180717 final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38100">
          <a:solidFill>
            <a:schemeClr val="bg2"/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NL 16x9 template 180719" id="{91F5A9DE-0FF5-42D2-8B71-414341298470}" vid="{19B61368-BE15-4FF9-B836-7A1A3976FBB8}"/>
    </a:ext>
  </a:extLst>
</a:theme>
</file>

<file path=ppt/theme/theme2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6B0504-AE38-4B68-B5E7-89AA94502C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14FB6BD-000C-41AF-9DE8-4264F777F3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A20C22-D077-412B-81BA-8B2541026FA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1377</Words>
  <Application>Microsoft Office PowerPoint</Application>
  <PresentationFormat>Widescreen</PresentationFormat>
  <Paragraphs>262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Century Gothic</vt:lpstr>
      <vt:lpstr>Courier New</vt:lpstr>
      <vt:lpstr>ORNL</vt:lpstr>
      <vt:lpstr>Overview of current workflow</vt:lpstr>
      <vt:lpstr>Timeline</vt:lpstr>
      <vt:lpstr>Plan for the next few weeks</vt:lpstr>
      <vt:lpstr>Post-Processing Architecture</vt:lpstr>
      <vt:lpstr>Post-Processing Architecture</vt:lpstr>
      <vt:lpstr>Post-Processing Architecture</vt:lpstr>
      <vt:lpstr>PowerPoint Presentation</vt:lpstr>
      <vt:lpstr>Workflow Manager</vt:lpstr>
      <vt:lpstr>Service on AR nodes</vt:lpstr>
      <vt:lpstr>DASMON listener</vt:lpstr>
      <vt:lpstr>Web Monitor</vt:lpstr>
      <vt:lpstr>Instrument Status</vt:lpstr>
      <vt:lpstr>Status of a Run</vt:lpstr>
      <vt:lpstr>Setting up the auto-reduction</vt:lpstr>
      <vt:lpstr>Online Diagnostics</vt:lpstr>
      <vt:lpstr>Thoughts on Transition</vt:lpstr>
      <vt:lpstr>Failure Rates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2018-07-12T19:30:01Z</dcterms:created>
  <dcterms:modified xsi:type="dcterms:W3CDTF">2024-08-16T15:55:26Z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