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35" r:id="rId1"/>
    <p:sldMasterId id="2147483944" r:id="rId2"/>
  </p:sldMasterIdLst>
  <p:notesMasterIdLst>
    <p:notesMasterId r:id="rId14"/>
  </p:notesMasterIdLst>
  <p:sldIdLst>
    <p:sldId id="256" r:id="rId3"/>
    <p:sldId id="262" r:id="rId4"/>
    <p:sldId id="270" r:id="rId5"/>
    <p:sldId id="279" r:id="rId6"/>
    <p:sldId id="275" r:id="rId7"/>
    <p:sldId id="263" r:id="rId8"/>
    <p:sldId id="273" r:id="rId9"/>
    <p:sldId id="268" r:id="rId10"/>
    <p:sldId id="269" r:id="rId11"/>
    <p:sldId id="281" r:id="rId12"/>
    <p:sldId id="282" r:id="rId1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59" autoAdjust="0"/>
    <p:restoredTop sz="99819" autoAdjust="0"/>
  </p:normalViewPr>
  <p:slideViewPr>
    <p:cSldViewPr snapToGrid="0" snapToObjects="1">
      <p:cViewPr varScale="1">
        <p:scale>
          <a:sx n="167" d="100"/>
          <a:sy n="167" d="100"/>
        </p:scale>
        <p:origin x="1224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DF83B-2493-F14C-BE2F-7A25558298E3}" type="datetimeFigureOut">
              <a:rPr lang="en-US" smtClean="0"/>
              <a:t>8/16/2024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53DDFB-6A30-9E44-9264-382C5D7130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379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Central services</a:t>
            </a:r>
          </a:p>
          <a:p>
            <a:r>
              <a:rPr lang="en-US" dirty="0" err="1"/>
              <a:t>Autoreducer</a:t>
            </a:r>
            <a:r>
              <a:rPr lang="en-US" baseline="0" dirty="0"/>
              <a:t> nodes = big analysis machines.</a:t>
            </a:r>
          </a:p>
          <a:p>
            <a:r>
              <a:rPr lang="en-US" dirty="0"/>
              <a:t>Fermi cluster: 32 nodes x 16 core x 64 Gb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DDFB-6A30-9E44-9264-382C5D7130E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8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Individualized =</a:t>
            </a:r>
            <a:r>
              <a:rPr lang="en-US" baseline="0" dirty="0"/>
              <a:t> which process to run, in which order, and on which node.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53DDFB-6A30-9E44-9264-382C5D7130E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69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C20F866-E43C-408E-A637-F1A094D0DED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884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4" y="254995"/>
            <a:ext cx="4160172" cy="926482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224" y="1761403"/>
            <a:ext cx="3255297" cy="75713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tx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32" t="1250" r="2014"/>
          <a:stretch/>
        </p:blipFill>
        <p:spPr>
          <a:xfrm>
            <a:off x="5794218" y="-4386"/>
            <a:ext cx="3360737" cy="677227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033" y="660860"/>
            <a:ext cx="4626281" cy="4663439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202278" y="6293793"/>
            <a:ext cx="2114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chemeClr val="tx2"/>
                </a:solidFill>
              </a:rPr>
              <a:t>ORNL is managed by UT-Battelle </a:t>
            </a:r>
            <a:br>
              <a:rPr lang="en-US" sz="1000" b="0" dirty="0">
                <a:solidFill>
                  <a:schemeClr val="tx2"/>
                </a:solidFill>
              </a:rPr>
            </a:br>
            <a:r>
              <a:rPr lang="en-US" sz="1000" b="0" dirty="0">
                <a:solidFill>
                  <a:schemeClr val="tx2"/>
                </a:solidFill>
              </a:rPr>
              <a:t>for the US Department of Energy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72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Arrow Connector 10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 smtClean="0"/>
              <a:pPr>
                <a:defRPr/>
              </a:pPr>
              <a:t>8/16/2024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195415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482725" indent="-222250"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220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847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0047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7398" y="1444752"/>
            <a:ext cx="4198258" cy="4275744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66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87" y="256032"/>
            <a:ext cx="8628678" cy="484748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948" y="1444752"/>
            <a:ext cx="4192528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948" y="2270334"/>
            <a:ext cx="4192528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buFont typeface="Arial" panose="020B0604020202020204" pitchFamily="34" charset="0"/>
              <a:buChar char="•"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4752"/>
            <a:ext cx="4194175" cy="821190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70334"/>
            <a:ext cx="4194175" cy="367461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482725" indent="-22225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864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5791200" y="0"/>
            <a:ext cx="3365146" cy="6858000"/>
          </a:xfrm>
          <a:prstGeom prst="rect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 userDrawn="1"/>
        </p:nvCxnSpPr>
        <p:spPr>
          <a:xfrm>
            <a:off x="5791200" y="0"/>
            <a:ext cx="0" cy="6858000"/>
          </a:xfrm>
          <a:prstGeom prst="straightConnector1">
            <a:avLst/>
          </a:prstGeom>
          <a:ln w="381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54" t="1250" r="1844"/>
          <a:stretch/>
        </p:blipFill>
        <p:spPr>
          <a:xfrm>
            <a:off x="5791201" y="0"/>
            <a:ext cx="3365146" cy="67722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3911890" cy="1117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2109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385" y="253529"/>
            <a:ext cx="8628678" cy="48474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88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3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49002"/>
            <a:ext cx="8229600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" name="Date Placeholder 7"/>
          <p:cNvSpPr>
            <a:spLocks noGrp="1"/>
          </p:cNvSpPr>
          <p:nvPr>
            <p:ph type="dt" sz="half" idx="10"/>
          </p:nvPr>
        </p:nvSpPr>
        <p:spPr>
          <a:xfrm>
            <a:off x="3505200" y="6602373"/>
            <a:ext cx="2133600" cy="178813"/>
          </a:xfrm>
          <a:prstGeom prst="rect">
            <a:avLst/>
          </a:prstGeom>
        </p:spPr>
        <p:txBody>
          <a:bodyPr/>
          <a:lstStyle>
            <a:lvl1pPr algn="ctr">
              <a:lnSpc>
                <a:spcPct val="90000"/>
              </a:lnSpc>
              <a:defRPr sz="900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fld id="{1E98151F-1DE3-476A-8028-5E7ADDCA83F3}" type="datetime1">
              <a:rPr lang="en-US"/>
              <a:pPr>
                <a:defRPr/>
              </a:pPr>
              <a:t>8/16/2024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107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125" y="177800"/>
            <a:ext cx="8229600" cy="458587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55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6007706" cy="188451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/>
              <a:t>Workflow Management and Instrument Web Monitoring at</a:t>
            </a:r>
            <a:r>
              <a:rPr lang="en-US" sz="1000" baseline="0" dirty="0"/>
              <a:t> </a:t>
            </a:r>
            <a:r>
              <a:rPr lang="en-US" sz="1000" dirty="0"/>
              <a:t>the SNS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53" r:id="rId9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" y="65"/>
            <a:ext cx="9143825" cy="685786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0" y="6338371"/>
            <a:ext cx="1329900" cy="316766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83860" y="244475"/>
            <a:ext cx="8628678" cy="484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88688" y="1445477"/>
            <a:ext cx="8642640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22695" y="6513051"/>
            <a:ext cx="2103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1000" smtClean="0">
                <a:solidFill>
                  <a:schemeClr val="bg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pPr algn="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1000" dirty="0">
              <a:solidFill>
                <a:schemeClr val="bg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ectangle 256"/>
          <p:cNvSpPr txBox="1">
            <a:spLocks noChangeArrowheads="1"/>
          </p:cNvSpPr>
          <p:nvPr/>
        </p:nvSpPr>
        <p:spPr>
          <a:xfrm>
            <a:off x="216123" y="6477000"/>
            <a:ext cx="2895600" cy="182562"/>
          </a:xfrm>
          <a:prstGeom prst="rect">
            <a:avLst/>
          </a:prstGeom>
          <a:ln/>
        </p:spPr>
        <p:txBody>
          <a:bodyPr anchor="ctr"/>
          <a:lstStyle/>
          <a:p>
            <a:pPr algn="l"/>
            <a:r>
              <a:rPr lang="en-US" sz="1000" dirty="0" err="1">
                <a:solidFill>
                  <a:srgbClr val="BFBFBF"/>
                </a:solidFill>
                <a:latin typeface="Arial" pitchFamily="34" charset="0"/>
                <a:cs typeface="Arial" pitchFamily="34" charset="0"/>
              </a:rPr>
              <a:t>Presentation_name</a:t>
            </a:r>
            <a:endParaRPr lang="en-US" sz="1000" dirty="0">
              <a:solidFill>
                <a:srgbClr val="BFBFBF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48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5" r:id="rId1"/>
    <p:sldLayoutId id="2147483946" r:id="rId2"/>
    <p:sldLayoutId id="2147483947" r:id="rId3"/>
    <p:sldLayoutId id="2147483948" r:id="rId4"/>
    <p:sldLayoutId id="2147483949" r:id="rId5"/>
    <p:sldLayoutId id="2147483950" r:id="rId6"/>
    <p:sldLayoutId id="2147483951" r:id="rId7"/>
    <p:sldLayoutId id="2147483952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 kern="1200">
          <a:solidFill>
            <a:schemeClr val="tx2"/>
          </a:solidFill>
          <a:latin typeface="Arial Black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30188" indent="-23018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2"/>
        </a:buClr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5475" indent="-27940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3018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2"/>
        </a:buClr>
        <a:buFont typeface="Arial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trons/post_processing_agent" TargetMode="External"/><Relationship Id="rId2" Type="http://schemas.openxmlformats.org/officeDocument/2006/relationships/hyperlink" Target="https://github.com/neutrons/data_workflo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antidproject/autoreduce/tree/master/ReductionScripts/sn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023" y="254995"/>
            <a:ext cx="5122851" cy="1269578"/>
          </a:xfrm>
        </p:spPr>
        <p:txBody>
          <a:bodyPr/>
          <a:lstStyle/>
          <a:p>
            <a:r>
              <a:rPr lang="en-US" dirty="0"/>
              <a:t>Workflow Management and Instrument Web Monitoring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3" y="2915354"/>
            <a:ext cx="4377389" cy="1005475"/>
          </a:xfrm>
        </p:spPr>
        <p:txBody>
          <a:bodyPr/>
          <a:lstStyle/>
          <a:p>
            <a:r>
              <a:rPr lang="en-US" dirty="0"/>
              <a:t>Mathieu Doucet</a:t>
            </a:r>
          </a:p>
          <a:p>
            <a:r>
              <a:rPr lang="en-US" sz="1400" i="1" dirty="0"/>
              <a:t>Neutron Data Analysis and Visualization Division 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 bwMode="auto">
          <a:xfrm>
            <a:off x="2584417" y="6394639"/>
            <a:ext cx="2825718" cy="303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1" fontAlgn="base" hangingPunct="1">
              <a:lnSpc>
                <a:spcPct val="90000"/>
              </a:lnSpc>
              <a:spcBef>
                <a:spcPts val="14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fontAlgn="base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80000"/>
              </a:lnSpc>
            </a:pPr>
            <a:r>
              <a:rPr lang="en-US" sz="1200" i="1" dirty="0"/>
              <a:t>NDAV Training / Nov 2016</a:t>
            </a:r>
          </a:p>
        </p:txBody>
      </p:sp>
    </p:spTree>
    <p:extLst>
      <p:ext uri="{BB962C8B-B14F-4D97-AF65-F5344CB8AC3E}">
        <p14:creationId xmlns:p14="http://schemas.microsoft.com/office/powerpoint/2010/main" val="92836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3"/>
    </mc:Choice>
    <mc:Fallback xmlns="">
      <p:transition xmlns:p14="http://schemas.microsoft.com/office/powerpoint/2010/main" spd="slow" advTm="781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Failure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887809"/>
            <a:ext cx="8642640" cy="5179682"/>
          </a:xfrm>
        </p:spPr>
        <p:txBody>
          <a:bodyPr/>
          <a:lstStyle/>
          <a:p>
            <a:r>
              <a:rPr lang="en-US" sz="2400" dirty="0"/>
              <a:t>Web monitor: never</a:t>
            </a:r>
          </a:p>
          <a:p>
            <a:r>
              <a:rPr lang="en-US" sz="2400" dirty="0"/>
              <a:t>AR clients: never</a:t>
            </a:r>
          </a:p>
          <a:p>
            <a:r>
              <a:rPr lang="en-US" sz="2400" dirty="0"/>
              <a:t>Workflow manager: &lt; 2/</a:t>
            </a:r>
            <a:r>
              <a:rPr lang="en-US" sz="2400" dirty="0" err="1"/>
              <a:t>yr</a:t>
            </a:r>
            <a:endParaRPr lang="en-US" sz="2400" dirty="0"/>
          </a:p>
          <a:p>
            <a:r>
              <a:rPr lang="en-US" sz="2400" dirty="0"/>
              <a:t>AMQ brokers: once per 2-3 months</a:t>
            </a:r>
          </a:p>
          <a:p>
            <a:r>
              <a:rPr lang="en-US" sz="2400" dirty="0"/>
              <a:t>Workflow DB: frequent high IO due to system. No actual problem. The issue is being resolved.</a:t>
            </a:r>
          </a:p>
          <a:p>
            <a:r>
              <a:rPr lang="en-US" sz="2400" dirty="0"/>
              <a:t>ICAT: has to be restarted once every 6 weeks</a:t>
            </a:r>
          </a:p>
          <a:p>
            <a:r>
              <a:rPr lang="en-US" sz="2400" dirty="0"/>
              <a:t>DASMON listener: once a month, due to high traffic and </a:t>
            </a:r>
            <a:r>
              <a:rPr lang="en-US" sz="2400" dirty="0" err="1"/>
              <a:t>WorkflowDB</a:t>
            </a:r>
            <a:r>
              <a:rPr lang="en-US" sz="2400" dirty="0"/>
              <a:t> IO problems.</a:t>
            </a:r>
          </a:p>
        </p:txBody>
      </p:sp>
    </p:spTree>
    <p:extLst>
      <p:ext uri="{BB962C8B-B14F-4D97-AF65-F5344CB8AC3E}">
        <p14:creationId xmlns:p14="http://schemas.microsoft.com/office/powerpoint/2010/main" val="193905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947"/>
    </mc:Choice>
    <mc:Fallback xmlns="">
      <p:transition xmlns:p14="http://schemas.microsoft.com/office/powerpoint/2010/main" spd="slow" advTm="4294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Where’s </a:t>
            </a:r>
            <a:r>
              <a:rPr lang="en-US"/>
              <a:t>the code?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Web monitor and workflow manager:</a:t>
            </a:r>
          </a:p>
          <a:p>
            <a:pPr marL="395287" lvl="1" indent="0">
              <a:buNone/>
            </a:pPr>
            <a:r>
              <a:rPr lang="en-US" dirty="0">
                <a:hlinkClick r:id="rId2"/>
              </a:rPr>
              <a:t>https://github.com/neutrons/data_workflow</a:t>
            </a:r>
            <a:endParaRPr lang="en-US" dirty="0"/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endParaRPr lang="en-US" dirty="0">
              <a:hlinkClick r:id="rId3"/>
            </a:endParaRPr>
          </a:p>
          <a:p>
            <a:pPr marL="0" indent="0">
              <a:buNone/>
            </a:pPr>
            <a:r>
              <a:rPr lang="en-US" dirty="0"/>
              <a:t>Auto-reduction clients:</a:t>
            </a:r>
            <a:endParaRPr lang="en-US" dirty="0">
              <a:hlinkClick r:id="rId3"/>
            </a:endParaRPr>
          </a:p>
          <a:p>
            <a:pPr marL="395287" lvl="1" indent="0">
              <a:buNone/>
            </a:pPr>
            <a:r>
              <a:rPr lang="en-US" dirty="0">
                <a:hlinkClick r:id="rId3"/>
              </a:rPr>
              <a:t>https://github.com/neutrons/post_processing_agent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Reduction script repo:</a:t>
            </a:r>
          </a:p>
          <a:p>
            <a:pPr marL="395287" lvl="1" indent="0">
              <a:buNone/>
            </a:pPr>
            <a:r>
              <a:rPr lang="en-US" sz="2000" dirty="0">
                <a:hlinkClick r:id="rId4"/>
              </a:rPr>
              <a:t>https://github.com/mantidproject/autoreduce/tree/master/ReductionScripts/sns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3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/>
              <a:t>Post-Processing Overview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94659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Post-processing</a:t>
            </a:r>
          </a:p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Service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918390" y="2743200"/>
            <a:ext cx="1600200" cy="838200"/>
          </a:xfrm>
          <a:prstGeom prst="roundRect">
            <a:avLst/>
          </a:prstGeom>
          <a:solidFill>
            <a:srgbClr val="84B641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946590" y="13716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Streaming 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94659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6918390" y="5029200"/>
            <a:ext cx="1600200" cy="838200"/>
          </a:xfrm>
          <a:prstGeom prst="roundRect">
            <a:avLst/>
          </a:prstGeom>
          <a:solidFill>
            <a:srgbClr val="84B641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91839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</p:cNvCxnSpPr>
          <p:nvPr/>
        </p:nvCxnSpPr>
        <p:spPr>
          <a:xfrm>
            <a:off x="5546790" y="1790700"/>
            <a:ext cx="1371600" cy="9525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1"/>
          </p:cNvCxnSpPr>
          <p:nvPr/>
        </p:nvCxnSpPr>
        <p:spPr>
          <a:xfrm>
            <a:off x="5546790" y="3162300"/>
            <a:ext cx="1371600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6" idx="0"/>
          </p:cNvCxnSpPr>
          <p:nvPr/>
        </p:nvCxnSpPr>
        <p:spPr>
          <a:xfrm>
            <a:off x="7718490" y="3581400"/>
            <a:ext cx="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6" idx="1"/>
          </p:cNvCxnSpPr>
          <p:nvPr/>
        </p:nvCxnSpPr>
        <p:spPr>
          <a:xfrm>
            <a:off x="5546790" y="4305300"/>
            <a:ext cx="13716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622990" y="4038600"/>
            <a:ext cx="1371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status information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594408" y="2895600"/>
            <a:ext cx="14763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2154498">
            <a:off x="5615744" y="2118174"/>
            <a:ext cx="16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announces new file</a:t>
            </a:r>
          </a:p>
        </p:txBody>
      </p:sp>
      <p:sp>
        <p:nvSpPr>
          <p:cNvPr id="60" name="Rectangle 59"/>
          <p:cNvSpPr/>
          <p:nvPr/>
        </p:nvSpPr>
        <p:spPr>
          <a:xfrm>
            <a:off x="3809430" y="2429992"/>
            <a:ext cx="1676400" cy="4310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3870390" y="1198879"/>
            <a:ext cx="1371600" cy="2641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sns-sts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cxnSp>
        <p:nvCxnSpPr>
          <p:cNvPr id="66" name="Straight Arrow Connector 65"/>
          <p:cNvCxnSpPr>
            <a:stCxn id="15" idx="0"/>
            <a:endCxn id="16" idx="2"/>
          </p:cNvCxnSpPr>
          <p:nvPr/>
        </p:nvCxnSpPr>
        <p:spPr>
          <a:xfrm flipV="1">
            <a:off x="7718490" y="4724400"/>
            <a:ext cx="0" cy="3048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3870390" y="3809999"/>
            <a:ext cx="1371600" cy="22860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Local to instrument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8820" y="4166178"/>
            <a:ext cx="3409688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DASMON reads in the stream and performs diagnostics.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29780" y="2184399"/>
            <a:ext cx="3888388" cy="1646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auto-reduction service takes care of reduction and cataloging.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 marL="285750" indent="-285750">
              <a:lnSpc>
                <a:spcPct val="90000"/>
              </a:lnSpc>
              <a:buFont typeface="Wingdings" charset="0"/>
              <a:buChar char="è"/>
            </a:pPr>
            <a:r>
              <a:rPr lang="en-US" sz="1600" dirty="0"/>
              <a:t>Reduction script can be modified by instrument staff.</a:t>
            </a:r>
          </a:p>
          <a:p>
            <a:pPr>
              <a:lnSpc>
                <a:spcPct val="90000"/>
              </a:lnSpc>
            </a:pPr>
            <a:endParaRPr lang="en-US" sz="1100" dirty="0"/>
          </a:p>
          <a:p>
            <a:pPr>
              <a:lnSpc>
                <a:spcPct val="90000"/>
              </a:lnSpc>
            </a:pPr>
            <a:r>
              <a:rPr lang="en-US" sz="1100" dirty="0"/>
              <a:t>      /SNS/REF_L/shared/</a:t>
            </a:r>
            <a:r>
              <a:rPr lang="en-US" sz="1100" dirty="0" err="1"/>
              <a:t>autoreduce</a:t>
            </a:r>
            <a:r>
              <a:rPr lang="en-US" sz="1100" dirty="0"/>
              <a:t>/</a:t>
            </a:r>
            <a:r>
              <a:rPr lang="en-US" sz="1100" dirty="0" err="1"/>
              <a:t>reduce_REF_L.py</a:t>
            </a:r>
            <a:endParaRPr lang="en-US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229780" y="1254784"/>
            <a:ext cx="3409688" cy="844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Translation service notifies the workflow manager when a new data file is ready.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25632" y="5197878"/>
            <a:ext cx="3409688" cy="595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The web monitor allows us to keep track of what’s happening.</a:t>
            </a:r>
          </a:p>
        </p:txBody>
      </p:sp>
    </p:spTree>
    <p:extLst>
      <p:ext uri="{BB962C8B-B14F-4D97-AF65-F5344CB8AC3E}">
        <p14:creationId xmlns:p14="http://schemas.microsoft.com/office/powerpoint/2010/main" val="172475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030"/>
    </mc:Choice>
    <mc:Fallback xmlns="">
      <p:transition xmlns:p14="http://schemas.microsoft.com/office/powerpoint/2010/main" spd="slow" advTm="9303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1281120"/>
          </a:xfrm>
        </p:spPr>
        <p:txBody>
          <a:bodyPr/>
          <a:lstStyle/>
          <a:p>
            <a:r>
              <a:rPr lang="en-US" dirty="0"/>
              <a:t>Workflow Management of Post Processing Services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8642640" cy="4849329"/>
          </a:xfrm>
        </p:spPr>
        <p:txBody>
          <a:bodyPr/>
          <a:lstStyle/>
          <a:p>
            <a:r>
              <a:rPr lang="en-US" dirty="0"/>
              <a:t>Manages all aspects of the post processing workflow, which can be individualized for each beam line.</a:t>
            </a:r>
          </a:p>
          <a:p>
            <a:r>
              <a:rPr lang="en-US"/>
              <a:t>Updates the database </a:t>
            </a:r>
            <a:r>
              <a:rPr lang="en-US" dirty="0"/>
              <a:t>as services complete tasks.</a:t>
            </a:r>
          </a:p>
          <a:p>
            <a:r>
              <a:rPr lang="en-US" dirty="0"/>
              <a:t>Translation service can send the message and forget. The workflow manager will be responsible for ensuring that the post processing completes.</a:t>
            </a:r>
          </a:p>
          <a:p>
            <a:r>
              <a:rPr lang="en-US" dirty="0"/>
              <a:t>Transacts with other workflow components through </a:t>
            </a:r>
            <a:r>
              <a:rPr lang="en-US" b="1" dirty="0" err="1"/>
              <a:t>ActiveMQ</a:t>
            </a:r>
            <a:r>
              <a:rPr lang="en-US" dirty="0"/>
              <a:t> using dedicated queues for each task.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1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228"/>
    </mc:Choice>
    <mc:Fallback xmlns="">
      <p:transition xmlns:p14="http://schemas.microsoft.com/office/powerpoint/2010/main" spd="slow" advTm="4922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Arrow Connector 30"/>
          <p:cNvCxnSpPr/>
          <p:nvPr/>
        </p:nvCxnSpPr>
        <p:spPr>
          <a:xfrm flipV="1">
            <a:off x="4419600" y="4495800"/>
            <a:ext cx="2438400" cy="3048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10" y="177800"/>
            <a:ext cx="8229600" cy="496290"/>
          </a:xfrm>
        </p:spPr>
        <p:txBody>
          <a:bodyPr/>
          <a:lstStyle/>
          <a:p>
            <a:r>
              <a:rPr lang="en-US" dirty="0"/>
              <a:t>Post-Processing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" y="2743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 Processing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733800" y="1646097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Workflow Manager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1219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Translation Service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3886200"/>
            <a:ext cx="1600200" cy="838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5029200"/>
            <a:ext cx="1600200" cy="560231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pvsd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3733800" y="3886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DASMON Listener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858000" y="1600200"/>
            <a:ext cx="1600200" cy="838200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Web Monitor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58000" y="3886200"/>
            <a:ext cx="1600200" cy="838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PostgreSQL Database</a:t>
            </a:r>
          </a:p>
        </p:txBody>
      </p:sp>
      <p:cxnSp>
        <p:nvCxnSpPr>
          <p:cNvPr id="18" name="Straight Arrow Connector 17"/>
          <p:cNvCxnSpPr>
            <a:stCxn id="11" idx="3"/>
            <a:endCxn id="10" idx="1"/>
          </p:cNvCxnSpPr>
          <p:nvPr/>
        </p:nvCxnSpPr>
        <p:spPr>
          <a:xfrm>
            <a:off x="2057400" y="1638300"/>
            <a:ext cx="1676400" cy="426897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3"/>
            <a:endCxn id="10" idx="2"/>
          </p:cNvCxnSpPr>
          <p:nvPr/>
        </p:nvCxnSpPr>
        <p:spPr>
          <a:xfrm flipV="1">
            <a:off x="2057400" y="2484297"/>
            <a:ext cx="2476500" cy="678003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2"/>
            <a:endCxn id="14" idx="0"/>
          </p:cNvCxnSpPr>
          <p:nvPr/>
        </p:nvCxnSpPr>
        <p:spPr>
          <a:xfrm>
            <a:off x="4533900" y="2484297"/>
            <a:ext cx="0" cy="1401903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2" idx="3"/>
            <a:endCxn id="14" idx="1"/>
          </p:cNvCxnSpPr>
          <p:nvPr/>
        </p:nvCxnSpPr>
        <p:spPr>
          <a:xfrm>
            <a:off x="2057400" y="4305300"/>
            <a:ext cx="1676400" cy="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3" idx="3"/>
            <a:endCxn id="14" idx="1"/>
          </p:cNvCxnSpPr>
          <p:nvPr/>
        </p:nvCxnSpPr>
        <p:spPr>
          <a:xfrm flipV="1">
            <a:off x="2057400" y="4305300"/>
            <a:ext cx="1676400" cy="1004016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2133600" y="4038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heartbeat, status</a:t>
            </a:r>
          </a:p>
        </p:txBody>
      </p:sp>
      <p:sp>
        <p:nvSpPr>
          <p:cNvPr id="44" name="TextBox 43"/>
          <p:cNvSpPr txBox="1"/>
          <p:nvPr/>
        </p:nvSpPr>
        <p:spPr>
          <a:xfrm rot="19551951">
            <a:off x="2369083" y="5002136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495800" y="30480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sp>
        <p:nvSpPr>
          <p:cNvPr id="46" name="TextBox 45"/>
          <p:cNvSpPr txBox="1"/>
          <p:nvPr/>
        </p:nvSpPr>
        <p:spPr>
          <a:xfrm rot="20677678">
            <a:off x="2733901" y="2753868"/>
            <a:ext cx="14763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instructions &amp; status</a:t>
            </a:r>
          </a:p>
        </p:txBody>
      </p:sp>
      <p:sp>
        <p:nvSpPr>
          <p:cNvPr id="47" name="TextBox 46"/>
          <p:cNvSpPr txBox="1"/>
          <p:nvPr/>
        </p:nvSpPr>
        <p:spPr>
          <a:xfrm rot="879761">
            <a:off x="2142761" y="1544639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announces new file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056608" y="693478"/>
            <a:ext cx="2209800" cy="490210"/>
            <a:chOff x="6324600" y="5300990"/>
            <a:chExt cx="2209800" cy="490210"/>
          </a:xfrm>
        </p:grpSpPr>
        <p:cxnSp>
          <p:nvCxnSpPr>
            <p:cNvPr id="20" name="Straight Arrow Connector 19"/>
            <p:cNvCxnSpPr/>
            <p:nvPr/>
          </p:nvCxnSpPr>
          <p:spPr>
            <a:xfrm>
              <a:off x="6324600" y="54533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934200" y="53009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ActiveMQ message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6324600" y="5681990"/>
              <a:ext cx="609600" cy="0"/>
            </a:xfrm>
            <a:prstGeom prst="straightConnector1">
              <a:avLst/>
            </a:prstGeom>
            <a:ln>
              <a:solidFill>
                <a:srgbClr val="7F7F7F"/>
              </a:solidFill>
              <a:prstDash val="sysDash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6934200" y="5529590"/>
              <a:ext cx="1600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direct access</a:t>
              </a:r>
            </a:p>
          </p:txBody>
        </p:sp>
      </p:grpSp>
      <p:cxnSp>
        <p:nvCxnSpPr>
          <p:cNvPr id="50" name="Straight Arrow Connector 49"/>
          <p:cNvCxnSpPr>
            <a:stCxn id="14" idx="3"/>
            <a:endCxn id="16" idx="1"/>
          </p:cNvCxnSpPr>
          <p:nvPr/>
        </p:nvCxnSpPr>
        <p:spPr>
          <a:xfrm>
            <a:off x="5334000" y="4305300"/>
            <a:ext cx="1524000" cy="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15" idx="2"/>
            <a:endCxn id="16" idx="0"/>
          </p:cNvCxnSpPr>
          <p:nvPr/>
        </p:nvCxnSpPr>
        <p:spPr>
          <a:xfrm>
            <a:off x="7658100" y="2438400"/>
            <a:ext cx="0" cy="1447800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10" idx="3"/>
            <a:endCxn id="16" idx="0"/>
          </p:cNvCxnSpPr>
          <p:nvPr/>
        </p:nvCxnSpPr>
        <p:spPr>
          <a:xfrm>
            <a:off x="5334000" y="2065197"/>
            <a:ext cx="2324100" cy="1821003"/>
          </a:xfrm>
          <a:prstGeom prst="straightConnector1">
            <a:avLst/>
          </a:prstGeom>
          <a:ln>
            <a:solidFill>
              <a:srgbClr val="7F7F7F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7010705" y="4595096"/>
            <a:ext cx="1600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0000"/>
                </a:solidFill>
              </a:rPr>
              <a:t>workflowdb2.sns.gov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488529" y="1325703"/>
            <a:ext cx="2111477" cy="3657600"/>
          </a:xfrm>
          <a:prstGeom prst="rect">
            <a:avLst/>
          </a:prstGeom>
          <a:noFill/>
          <a:ln w="3175" cmpd="sng">
            <a:solidFill>
              <a:srgbClr val="7F7F7F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53483" y="2399916"/>
            <a:ext cx="17526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50" dirty="0" err="1">
                <a:solidFill>
                  <a:srgbClr val="000000"/>
                </a:solidFill>
              </a:rPr>
              <a:t>autoreducer</a:t>
            </a:r>
            <a:r>
              <a:rPr lang="en-US" sz="1050" dirty="0">
                <a:solidFill>
                  <a:srgbClr val="000000"/>
                </a:solidFill>
              </a:rPr>
              <a:t>[1-4].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133600" y="4419600"/>
            <a:ext cx="1600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PV updates</a:t>
            </a:r>
          </a:p>
        </p:txBody>
      </p:sp>
      <p:cxnSp>
        <p:nvCxnSpPr>
          <p:cNvPr id="51" name="Straight Arrow Connector 30"/>
          <p:cNvCxnSpPr/>
          <p:nvPr/>
        </p:nvCxnSpPr>
        <p:spPr>
          <a:xfrm rot="10800000">
            <a:off x="2057400" y="4419600"/>
            <a:ext cx="2438400" cy="381000"/>
          </a:xfrm>
          <a:prstGeom prst="bentConnector3">
            <a:avLst>
              <a:gd name="adj1" fmla="val 50000"/>
            </a:avLst>
          </a:prstGeom>
          <a:ln>
            <a:solidFill>
              <a:srgbClr val="7F7F7F"/>
            </a:solidFill>
            <a:prstDash val="sysDash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6993132" y="1336678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webmon.sns.gov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3886200" y="1165800"/>
            <a:ext cx="1600200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workflowmgr.sns.gov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3752122" y="5180494"/>
            <a:ext cx="1600200" cy="838200"/>
          </a:xfrm>
          <a:prstGeom prst="roundRect">
            <a:avLst/>
          </a:prstGeom>
          <a:solidFill>
            <a:schemeClr val="accent2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AMQ broker</a:t>
            </a:r>
          </a:p>
          <a:p>
            <a:pPr algn="ctr"/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+ </a:t>
            </a:r>
            <a:r>
              <a:rPr lang="en-US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PostgreSQL</a:t>
            </a:r>
            <a:endParaRPr 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3916801" y="5873425"/>
            <a:ext cx="1881989" cy="381000"/>
          </a:xfrm>
          <a:prstGeom prst="rect">
            <a:avLst/>
          </a:prstGeom>
          <a:solidFill>
            <a:srgbClr val="BEE5FF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000000"/>
                </a:solidFill>
              </a:rPr>
              <a:t>amqbroker</a:t>
            </a:r>
            <a:r>
              <a:rPr lang="en-US" sz="1050" dirty="0">
                <a:solidFill>
                  <a:srgbClr val="000000"/>
                </a:solidFill>
              </a:rPr>
              <a:t>[1-2].</a:t>
            </a:r>
            <a:r>
              <a:rPr lang="en-US" sz="1050" dirty="0" err="1">
                <a:solidFill>
                  <a:srgbClr val="000000"/>
                </a:solidFill>
              </a:rPr>
              <a:t>sns.gov</a:t>
            </a:r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 rot="2025018">
            <a:off x="2357099" y="3375307"/>
            <a:ext cx="7722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heartbeat</a:t>
            </a:r>
          </a:p>
        </p:txBody>
      </p:sp>
      <p:cxnSp>
        <p:nvCxnSpPr>
          <p:cNvPr id="58" name="Straight Arrow Connector 57"/>
          <p:cNvCxnSpPr>
            <a:stCxn id="8" idx="3"/>
            <a:endCxn id="14" idx="1"/>
          </p:cNvCxnSpPr>
          <p:nvPr/>
        </p:nvCxnSpPr>
        <p:spPr>
          <a:xfrm>
            <a:off x="2057400" y="3162300"/>
            <a:ext cx="1676400" cy="1143000"/>
          </a:xfrm>
          <a:prstGeom prst="straightConnector1">
            <a:avLst/>
          </a:prstGeom>
          <a:ln>
            <a:solidFill>
              <a:srgbClr val="7F7F7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/>
          <p:cNvSpPr/>
          <p:nvPr/>
        </p:nvSpPr>
        <p:spPr>
          <a:xfrm>
            <a:off x="7747145" y="2206361"/>
            <a:ext cx="1246112" cy="428106"/>
          </a:xfrm>
          <a:prstGeom prst="roundRect">
            <a:avLst/>
          </a:prstGeom>
          <a:solidFill>
            <a:srgbClr val="DBEEF4"/>
          </a:solidFill>
          <a:ln>
            <a:solidFill>
              <a:srgbClr val="7F7F7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livedata.sns.gov</a:t>
            </a:r>
            <a:endParaRPr lang="en-US" sz="10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79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/>
          <p:cNvSpPr/>
          <p:nvPr/>
        </p:nvSpPr>
        <p:spPr>
          <a:xfrm>
            <a:off x="2421320" y="432973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456785" y="4158695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4467460" y="2547443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autoreduce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4467460" y="894270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NX cataloging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0629" y="1658158"/>
            <a:ext cx="1629831" cy="575489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Translation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93830" y="2776115"/>
            <a:ext cx="807720" cy="631627"/>
            <a:chOff x="2362200" y="4123253"/>
            <a:chExt cx="807720" cy="631627"/>
          </a:xfrm>
        </p:grpSpPr>
        <p:grpSp>
          <p:nvGrpSpPr>
            <p:cNvPr id="16" name="Group 15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10" name="Oval 9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2498999" y="4123253"/>
              <a:ext cx="53412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PFS</a:t>
              </a:r>
            </a:p>
          </p:txBody>
        </p:sp>
      </p:grpSp>
      <p:cxnSp>
        <p:nvCxnSpPr>
          <p:cNvPr id="20" name="Straight Arrow Connector 19"/>
          <p:cNvCxnSpPr>
            <a:stCxn id="8" idx="2"/>
            <a:endCxn id="17" idx="0"/>
          </p:cNvCxnSpPr>
          <p:nvPr/>
        </p:nvCxnSpPr>
        <p:spPr>
          <a:xfrm flipH="1">
            <a:off x="597690" y="2233647"/>
            <a:ext cx="547855" cy="54246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419735" y="855865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Cataloging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7416292" y="2411546"/>
            <a:ext cx="898133" cy="62888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ICAT server</a:t>
            </a:r>
          </a:p>
        </p:txBody>
      </p:sp>
      <p:cxnSp>
        <p:nvCxnSpPr>
          <p:cNvPr id="25" name="Straight Arrow Connector 24"/>
          <p:cNvCxnSpPr>
            <a:stCxn id="46" idx="3"/>
            <a:endCxn id="23" idx="1"/>
          </p:cNvCxnSpPr>
          <p:nvPr/>
        </p:nvCxnSpPr>
        <p:spPr>
          <a:xfrm>
            <a:off x="5800960" y="1143024"/>
            <a:ext cx="1615332" cy="158296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5" idx="2"/>
            <a:endCxn id="23" idx="1"/>
          </p:cNvCxnSpPr>
          <p:nvPr/>
        </p:nvCxnSpPr>
        <p:spPr>
          <a:xfrm flipV="1">
            <a:off x="5086485" y="2725990"/>
            <a:ext cx="2329807" cy="189356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62820" y="2120056"/>
            <a:ext cx="118823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web service API</a:t>
            </a:r>
          </a:p>
        </p:txBody>
      </p:sp>
      <p:cxnSp>
        <p:nvCxnSpPr>
          <p:cNvPr id="33" name="Straight Arrow Connector 32"/>
          <p:cNvCxnSpPr>
            <a:stCxn id="8" idx="3"/>
            <a:endCxn id="34" idx="1"/>
          </p:cNvCxnSpPr>
          <p:nvPr/>
        </p:nvCxnSpPr>
        <p:spPr>
          <a:xfrm flipV="1">
            <a:off x="1960460" y="1943797"/>
            <a:ext cx="422455" cy="2106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21" idx="1"/>
          </p:cNvCxnSpPr>
          <p:nvPr/>
        </p:nvCxnSpPr>
        <p:spPr>
          <a:xfrm flipV="1">
            <a:off x="3535065" y="1104619"/>
            <a:ext cx="884670" cy="881795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74" idx="1"/>
          </p:cNvCxnSpPr>
          <p:nvPr/>
        </p:nvCxnSpPr>
        <p:spPr>
          <a:xfrm>
            <a:off x="3535065" y="1986414"/>
            <a:ext cx="883315" cy="75129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418380" y="248895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Auto-reduce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419735" y="4122048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Reduced data cataloging</a:t>
            </a:r>
          </a:p>
        </p:txBody>
      </p:sp>
      <p:cxnSp>
        <p:nvCxnSpPr>
          <p:cNvPr id="78" name="Straight Arrow Connector 77"/>
          <p:cNvCxnSpPr>
            <a:endCxn id="75" idx="1"/>
          </p:cNvCxnSpPr>
          <p:nvPr/>
        </p:nvCxnSpPr>
        <p:spPr>
          <a:xfrm>
            <a:off x="3535065" y="1986414"/>
            <a:ext cx="884670" cy="23843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itle 6"/>
          <p:cNvSpPr txBox="1">
            <a:spLocks/>
          </p:cNvSpPr>
          <p:nvPr/>
        </p:nvSpPr>
        <p:spPr bwMode="auto">
          <a:xfrm>
            <a:off x="111124" y="177800"/>
            <a:ext cx="8915855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 kern="1200">
                <a:solidFill>
                  <a:srgbClr val="006C3A"/>
                </a:solidFill>
                <a:latin typeface="Arial Black" pitchFamily="34" charset="0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2pPr>
            <a:lvl3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3pPr>
            <a:lvl4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4pPr>
            <a:lvl5pPr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2800">
                <a:solidFill>
                  <a:srgbClr val="006C3A"/>
                </a:solidFill>
                <a:latin typeface="Arial Black" pitchFamily="34" charset="0"/>
              </a:defRPr>
            </a:lvl5pPr>
            <a:lvl6pPr marL="4572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6pPr>
            <a:lvl7pPr marL="9144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7pPr>
            <a:lvl8pPr marL="13716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8pPr>
            <a:lvl9pPr marL="1828800" algn="l" rtl="0" fontAlgn="base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sz="3000">
                <a:solidFill>
                  <a:srgbClr val="006C3A"/>
                </a:solidFill>
                <a:latin typeface="Arial Black" pitchFamily="34" charset="0"/>
              </a:defRPr>
            </a:lvl9pPr>
          </a:lstStyle>
          <a:p>
            <a:r>
              <a:rPr lang="en-US" sz="2400" dirty="0"/>
              <a:t>ActiveMQ Communication Flow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2382915" y="1658158"/>
            <a:ext cx="1165990" cy="571277"/>
          </a:xfrm>
          <a:prstGeom prst="roundRect">
            <a:avLst>
              <a:gd name="adj" fmla="val 10119"/>
            </a:avLst>
          </a:prstGeom>
          <a:solidFill>
            <a:srgbClr val="84B64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ActiveMQ</a:t>
            </a:r>
            <a:endParaRPr 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broker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384270" y="4272427"/>
            <a:ext cx="1333500" cy="497507"/>
          </a:xfrm>
          <a:prstGeom prst="roundRect">
            <a:avLst>
              <a:gd name="adj" fmla="val 10119"/>
            </a:avLst>
          </a:prstGeom>
          <a:solidFill>
            <a:schemeClr val="bg1"/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Manager</a:t>
            </a:r>
          </a:p>
        </p:txBody>
      </p:sp>
      <p:cxnSp>
        <p:nvCxnSpPr>
          <p:cNvPr id="53" name="Straight Arrow Connector 52"/>
          <p:cNvCxnSpPr>
            <a:endCxn id="52" idx="0"/>
          </p:cNvCxnSpPr>
          <p:nvPr/>
        </p:nvCxnSpPr>
        <p:spPr>
          <a:xfrm flipH="1">
            <a:off x="3051020" y="2233647"/>
            <a:ext cx="11605" cy="20387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1316293" y="5225701"/>
            <a:ext cx="877501" cy="617220"/>
            <a:chOff x="2332513" y="4137660"/>
            <a:chExt cx="877501" cy="617220"/>
          </a:xfrm>
        </p:grpSpPr>
        <p:grpSp>
          <p:nvGrpSpPr>
            <p:cNvPr id="57" name="Group 56"/>
            <p:cNvGrpSpPr/>
            <p:nvPr/>
          </p:nvGrpSpPr>
          <p:grpSpPr>
            <a:xfrm>
              <a:off x="2362200" y="4137660"/>
              <a:ext cx="807720" cy="617220"/>
              <a:chOff x="4000500" y="1920240"/>
              <a:chExt cx="807720" cy="61722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4000500" y="225552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4000500" y="218313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4000500" y="211836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000500" y="204978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4000500" y="198120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4000500" y="1920240"/>
                <a:ext cx="807720" cy="28194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ysClr val="windowText" lastClr="000000"/>
                  </a:solidFill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332513" y="4161658"/>
              <a:ext cx="87750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Reporting DB</a:t>
              </a:r>
            </a:p>
          </p:txBody>
        </p:sp>
      </p:grpSp>
      <p:cxnSp>
        <p:nvCxnSpPr>
          <p:cNvPr id="65" name="Straight Arrow Connector 64"/>
          <p:cNvCxnSpPr>
            <a:stCxn id="52" idx="1"/>
            <a:endCxn id="64" idx="0"/>
          </p:cNvCxnSpPr>
          <p:nvPr/>
        </p:nvCxnSpPr>
        <p:spPr>
          <a:xfrm flipH="1">
            <a:off x="1749840" y="4521181"/>
            <a:ext cx="634430" cy="70452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923525" y="3751904"/>
            <a:ext cx="234270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400" dirty="0">
                <a:solidFill>
                  <a:srgbClr val="1F1F1F">
                    <a:lumMod val="75000"/>
                    <a:lumOff val="25000"/>
                  </a:srgbClr>
                </a:solidFill>
                <a:latin typeface="Calibri"/>
                <a:cs typeface="+mn-cs"/>
              </a:rPr>
              <a:t>WM makes sure that every run goes through the full processing</a:t>
            </a:r>
          </a:p>
        </p:txBody>
      </p:sp>
      <p:sp>
        <p:nvSpPr>
          <p:cNvPr id="72" name="Rectangle 71"/>
          <p:cNvSpPr/>
          <p:nvPr/>
        </p:nvSpPr>
        <p:spPr>
          <a:xfrm>
            <a:off x="4418380" y="1355130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CATALOG.COMPLETE</a:t>
            </a:r>
          </a:p>
        </p:txBody>
      </p:sp>
      <p:sp>
        <p:nvSpPr>
          <p:cNvPr id="73" name="Rectangle 72"/>
          <p:cNvSpPr/>
          <p:nvPr/>
        </p:nvSpPr>
        <p:spPr>
          <a:xfrm>
            <a:off x="7298755" y="5286176"/>
            <a:ext cx="1420985" cy="769441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/>
                <a:cs typeface="+mn-cs"/>
              </a:rPr>
              <a:t>Messaging legend:</a:t>
            </a:r>
          </a:p>
          <a:p>
            <a:pPr lvl="0"/>
            <a:endParaRPr lang="en-US" sz="11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1100" dirty="0">
                <a:solidFill>
                  <a:schemeClr val="accent2"/>
                </a:solidFill>
                <a:latin typeface="Calibri"/>
                <a:cs typeface="+mn-cs"/>
              </a:rPr>
              <a:t>Message received</a:t>
            </a:r>
          </a:p>
          <a:p>
            <a:pPr lvl="0"/>
            <a:r>
              <a:rPr lang="en-US" sz="1100" dirty="0">
                <a:solidFill>
                  <a:schemeClr val="accent1"/>
                </a:solidFill>
                <a:latin typeface="Calibri"/>
                <a:cs typeface="+mn-cs"/>
              </a:rPr>
              <a:t>Message sent</a:t>
            </a:r>
          </a:p>
        </p:txBody>
      </p:sp>
      <p:sp>
        <p:nvSpPr>
          <p:cNvPr id="79" name="Rectangle 78"/>
          <p:cNvSpPr/>
          <p:nvPr/>
        </p:nvSpPr>
        <p:spPr>
          <a:xfrm>
            <a:off x="4418380" y="3006545"/>
            <a:ext cx="23427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REDUCTION.COMPLETE</a:t>
            </a:r>
          </a:p>
        </p:txBody>
      </p:sp>
      <p:sp>
        <p:nvSpPr>
          <p:cNvPr id="80" name="Rectangle 79"/>
          <p:cNvSpPr/>
          <p:nvPr/>
        </p:nvSpPr>
        <p:spPr>
          <a:xfrm>
            <a:off x="4418380" y="4619555"/>
            <a:ext cx="26883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2"/>
                </a:solidFill>
                <a:latin typeface="Calibri"/>
                <a:cs typeface="+mn-cs"/>
              </a:rPr>
              <a:t>REDUCTION_CATALOG.DATA_READY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REDUCTION_CATALOG.STARTED</a:t>
            </a:r>
          </a:p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REDUCTION_CATALOG.COMPLETE</a:t>
            </a:r>
          </a:p>
        </p:txBody>
      </p:sp>
      <p:sp>
        <p:nvSpPr>
          <p:cNvPr id="81" name="Rectangle 80"/>
          <p:cNvSpPr/>
          <p:nvPr/>
        </p:nvSpPr>
        <p:spPr>
          <a:xfrm>
            <a:off x="1115550" y="2276850"/>
            <a:ext cx="26883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200" dirty="0">
                <a:solidFill>
                  <a:schemeClr val="accent1"/>
                </a:solidFill>
                <a:latin typeface="Calibri"/>
                <a:cs typeface="+mn-cs"/>
              </a:rPr>
              <a:t>POSTPROCESS.DATA_READY</a:t>
            </a:r>
          </a:p>
        </p:txBody>
      </p:sp>
      <p:sp>
        <p:nvSpPr>
          <p:cNvPr id="82" name="Rectangle 81"/>
          <p:cNvSpPr/>
          <p:nvPr/>
        </p:nvSpPr>
        <p:spPr>
          <a:xfrm>
            <a:off x="2382915" y="4815027"/>
            <a:ext cx="268835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900" dirty="0">
                <a:solidFill>
                  <a:schemeClr val="accent2"/>
                </a:solidFill>
                <a:latin typeface="Calibri"/>
                <a:cs typeface="+mn-cs"/>
              </a:rPr>
              <a:t>POSTPROCESS.DATA_READY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CATALOG.COMPLETE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REDUCTION.COMPLETE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REDUCTION_CATALOG.STARTED</a:t>
            </a:r>
          </a:p>
          <a:p>
            <a:r>
              <a:rPr lang="en-US" sz="900" dirty="0">
                <a:solidFill>
                  <a:schemeClr val="accent2"/>
                </a:solidFill>
                <a:latin typeface="Calibri"/>
              </a:rPr>
              <a:t>REDUCTION_CATALOG.COMPLETE</a:t>
            </a:r>
            <a:endParaRPr lang="en-US" sz="900" dirty="0">
              <a:solidFill>
                <a:schemeClr val="accent2"/>
              </a:solidFill>
              <a:latin typeface="Calibri"/>
              <a:cs typeface="+mn-cs"/>
            </a:endParaRP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CATALOG.DATA_READY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REDUCTION.DATA_READY</a:t>
            </a:r>
          </a:p>
          <a:p>
            <a:pPr lvl="0"/>
            <a:r>
              <a:rPr lang="en-US" sz="900" dirty="0">
                <a:solidFill>
                  <a:schemeClr val="accent1"/>
                </a:solidFill>
                <a:latin typeface="Calibri"/>
                <a:cs typeface="+mn-cs"/>
              </a:rPr>
              <a:t>REDUCTION_CATALOG.DATA_READY</a:t>
            </a:r>
          </a:p>
        </p:txBody>
      </p:sp>
    </p:spTree>
    <p:extLst>
      <p:ext uri="{BB962C8B-B14F-4D97-AF65-F5344CB8AC3E}">
        <p14:creationId xmlns:p14="http://schemas.microsoft.com/office/powerpoint/2010/main" val="47062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665"/>
    </mc:Choice>
    <mc:Fallback xmlns="">
      <p:transition xmlns:p14="http://schemas.microsoft.com/office/powerpoint/2010/main" spd="slow" advTm="5566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 err="1"/>
              <a:t>ActiveMQ</a:t>
            </a:r>
            <a:r>
              <a:rPr lang="en-US" dirty="0"/>
              <a:t>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674" y="2380389"/>
            <a:ext cx="8642640" cy="3747119"/>
          </a:xfrm>
        </p:spPr>
        <p:txBody>
          <a:bodyPr>
            <a:normAutofit/>
          </a:bodyPr>
          <a:lstStyle/>
          <a:p>
            <a:r>
              <a:rPr lang="en-US" dirty="0"/>
              <a:t>Messages delivered to brokers are durable and will be preserved should a broker fail.</a:t>
            </a:r>
          </a:p>
          <a:p>
            <a:r>
              <a:rPr lang="en-US" dirty="0"/>
              <a:t>Clustered brokers provide failover functionality to support high-availability.</a:t>
            </a:r>
          </a:p>
          <a:p>
            <a:r>
              <a:rPr lang="en-US" dirty="0"/>
              <a:t>Load balancing across all components is managed automatically.</a:t>
            </a:r>
          </a:p>
          <a:p>
            <a:pPr lvl="1"/>
            <a:r>
              <a:rPr lang="en-US" dirty="0"/>
              <a:t> Separate queues are used for each task, and balancing occurs as worker nodes pick up the messages.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2024" y="902400"/>
            <a:ext cx="8759325" cy="875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The workflow manager and the services communicate through </a:t>
            </a:r>
            <a:r>
              <a:rPr lang="en-US" sz="2800" dirty="0" err="1"/>
              <a:t>ActiveMQ</a:t>
            </a:r>
            <a:r>
              <a:rPr lang="en-US" sz="28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64001" y="1794868"/>
            <a:ext cx="3903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http://</a:t>
            </a:r>
            <a:r>
              <a:rPr lang="en-US" sz="2400" dirty="0" err="1">
                <a:solidFill>
                  <a:schemeClr val="accent1"/>
                </a:solidFill>
              </a:rPr>
              <a:t>activemq.apache.org</a:t>
            </a:r>
            <a:r>
              <a:rPr lang="en-US" sz="2400" dirty="0">
                <a:solidFill>
                  <a:schemeClr val="accent1"/>
                </a:solidFill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3558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xmlns:p14="http://schemas.microsoft.com/office/powerpoint/2010/main" spd="slow" advTm="654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Online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9" y="1443385"/>
            <a:ext cx="3912740" cy="4195415"/>
          </a:xfrm>
        </p:spPr>
        <p:txBody>
          <a:bodyPr/>
          <a:lstStyle/>
          <a:p>
            <a:r>
              <a:rPr lang="en-US" dirty="0"/>
              <a:t>A diagnostics page allows us to verify the health of the system.</a:t>
            </a:r>
          </a:p>
          <a:p>
            <a:r>
              <a:rPr lang="en-US" dirty="0"/>
              <a:t>Pinpoints the issue for common problems.</a:t>
            </a:r>
          </a:p>
          <a:p>
            <a:r>
              <a:rPr lang="en-US" dirty="0"/>
              <a:t>The system tries to self-diagnose as much as possible.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08" y="740585"/>
            <a:ext cx="5030091" cy="553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080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424"/>
    </mc:Choice>
    <mc:Fallback xmlns="">
      <p:transition xmlns:p14="http://schemas.microsoft.com/office/powerpoint/2010/main" spd="slow" advTm="59424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4249847" cy="4195415"/>
          </a:xfrm>
        </p:spPr>
        <p:txBody>
          <a:bodyPr/>
          <a:lstStyle/>
          <a:p>
            <a:r>
              <a:rPr lang="en-US" dirty="0"/>
              <a:t>Information about each run is available.</a:t>
            </a:r>
          </a:p>
          <a:p>
            <a:endParaRPr lang="en-US" dirty="0"/>
          </a:p>
          <a:p>
            <a:r>
              <a:rPr lang="en-US" dirty="0"/>
              <a:t>Allows for image upload by the auto-reduction.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378" y="642089"/>
            <a:ext cx="4791621" cy="5661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5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960"/>
    </mc:Choice>
    <mc:Fallback xmlns="">
      <p:transition xmlns:p14="http://schemas.microsoft.com/office/powerpoint/2010/main" spd="slow" advTm="5496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256032"/>
            <a:ext cx="8636290" cy="496290"/>
          </a:xfrm>
        </p:spPr>
        <p:txBody>
          <a:bodyPr/>
          <a:lstStyle/>
          <a:p>
            <a:r>
              <a:rPr lang="en-US" dirty="0"/>
              <a:t>Run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168" y="1443385"/>
            <a:ext cx="4286836" cy="4195415"/>
          </a:xfrm>
        </p:spPr>
        <p:txBody>
          <a:bodyPr/>
          <a:lstStyle/>
          <a:p>
            <a:r>
              <a:rPr lang="en-US" dirty="0"/>
              <a:t>Shows you a list of all cataloged files.</a:t>
            </a:r>
          </a:p>
          <a:p>
            <a:r>
              <a:rPr lang="en-US" dirty="0"/>
              <a:t>Both raw and reduced files are cataloged.</a:t>
            </a:r>
          </a:p>
          <a:p>
            <a:r>
              <a:rPr lang="en-US" dirty="0"/>
              <a:t>Gives you a timeline of the workflow progress.</a:t>
            </a:r>
          </a:p>
          <a:p>
            <a:r>
              <a:rPr lang="en-US" dirty="0"/>
              <a:t>Allows instrument team to reprocess their data.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862" b="1514"/>
          <a:stretch/>
        </p:blipFill>
        <p:spPr>
          <a:xfrm>
            <a:off x="4307210" y="739739"/>
            <a:ext cx="4836789" cy="5474071"/>
          </a:xfrm>
          <a:prstGeom prst="rect">
            <a:avLst/>
          </a:prstGeom>
        </p:spPr>
      </p:pic>
      <p:sp>
        <p:nvSpPr>
          <p:cNvPr id="4" name="Bent Arrow 3"/>
          <p:cNvSpPr/>
          <p:nvPr/>
        </p:nvSpPr>
        <p:spPr>
          <a:xfrm flipV="1">
            <a:off x="1587500" y="5175481"/>
            <a:ext cx="2776063" cy="981064"/>
          </a:xfrm>
          <a:prstGeom prst="bentArrow">
            <a:avLst>
              <a:gd name="adj1" fmla="val 2447"/>
              <a:gd name="adj2" fmla="val 7215"/>
              <a:gd name="adj3" fmla="val 29747"/>
              <a:gd name="adj4" fmla="val 39953"/>
            </a:avLst>
          </a:prstGeom>
          <a:solidFill>
            <a:schemeClr val="bg2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contourClr>
              <a:schemeClr val="lt1"/>
            </a:contourClr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515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910"/>
    </mc:Choice>
    <mc:Fallback xmlns="">
      <p:transition xmlns:p14="http://schemas.microsoft.com/office/powerpoint/2010/main" spd="slow" advTm="58910"/>
    </mc:Fallback>
  </mc:AlternateContent>
</p:sld>
</file>

<file path=ppt/theme/theme1.xml><?xml version="1.0" encoding="utf-8"?>
<a:theme xmlns:a="http://schemas.openxmlformats.org/drawingml/2006/main" name="Default Theme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RNL_Theme">
  <a:themeElements>
    <a:clrScheme name="ORNL Corporate Palette 140501">
      <a:dk1>
        <a:sysClr val="windowText" lastClr="000000"/>
      </a:dk1>
      <a:lt1>
        <a:sysClr val="window" lastClr="FFFFFF"/>
      </a:lt1>
      <a:dk2>
        <a:srgbClr val="1E7640"/>
      </a:dk2>
      <a:lt2>
        <a:srgbClr val="FFFFFF"/>
      </a:lt2>
      <a:accent1>
        <a:srgbClr val="0070B9"/>
      </a:accent1>
      <a:accent2>
        <a:srgbClr val="84B641"/>
      </a:accent2>
      <a:accent3>
        <a:srgbClr val="DE762D"/>
      </a:accent3>
      <a:accent4>
        <a:srgbClr val="00BDDD"/>
      </a:accent4>
      <a:accent5>
        <a:srgbClr val="A03123"/>
      </a:accent5>
      <a:accent6>
        <a:srgbClr val="FFCD00"/>
      </a:accent6>
      <a:hlink>
        <a:srgbClr val="0070B9"/>
      </a:hlink>
      <a:folHlink>
        <a:srgbClr val="1E7640"/>
      </a:folHlink>
    </a:clrScheme>
    <a:fontScheme name="ORNL 2013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solidFill>
            <a:schemeClr val="accent1"/>
          </a:solidFill>
        </a:ln>
        <a:effectLst/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contourClr>
            <a:schemeClr val="lt1"/>
          </a:contourClr>
        </a:sp3d>
      </a:spPr>
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ctr">
          <a:lnSpc>
            <a:spcPct val="90000"/>
          </a:lnSpc>
          <a:defRPr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2014</TotalTime>
  <Words>733</Words>
  <Application>Microsoft Office PowerPoint</Application>
  <PresentationFormat>On-screen Show (4:3)</PresentationFormat>
  <Paragraphs>144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Calibri</vt:lpstr>
      <vt:lpstr>Times New Roman</vt:lpstr>
      <vt:lpstr>Wingdings</vt:lpstr>
      <vt:lpstr>Default Theme</vt:lpstr>
      <vt:lpstr>ORNL_Theme</vt:lpstr>
      <vt:lpstr>Workflow Management and Instrument Web Monitoring</vt:lpstr>
      <vt:lpstr>Post-Processing Overview</vt:lpstr>
      <vt:lpstr>Workflow Management of Post Processing Services </vt:lpstr>
      <vt:lpstr>Post-Processing Architecture</vt:lpstr>
      <vt:lpstr>PowerPoint Presentation</vt:lpstr>
      <vt:lpstr>ActiveMQ Messaging</vt:lpstr>
      <vt:lpstr>Online Diagnostics</vt:lpstr>
      <vt:lpstr>Run Details</vt:lpstr>
      <vt:lpstr>Run Details</vt:lpstr>
      <vt:lpstr>Failure Rates</vt:lpstr>
      <vt:lpstr>Where’s the code?</vt:lpstr>
    </vt:vector>
  </TitlesOfParts>
  <Company>ORNL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 Management and Instrument Web Monitoring at  the SNS</dc:title>
  <dc:creator>Mathieu Doucet</dc:creator>
  <cp:lastModifiedBy>Borreguero Calvo, Jose</cp:lastModifiedBy>
  <cp:revision>173</cp:revision>
  <dcterms:created xsi:type="dcterms:W3CDTF">2014-05-22T13:50:21Z</dcterms:created>
  <dcterms:modified xsi:type="dcterms:W3CDTF">2024-08-16T20:01:38Z</dcterms:modified>
</cp:coreProperties>
</file>