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94" r:id="rId6"/>
    <p:sldId id="296" r:id="rId7"/>
    <p:sldId id="297" r:id="rId8"/>
    <p:sldId id="300" r:id="rId9"/>
    <p:sldId id="298" r:id="rId10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2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B9D"/>
    <a:srgbClr val="AEB0AF"/>
    <a:srgbClr val="CEC7C1"/>
    <a:srgbClr val="8C8D90"/>
    <a:srgbClr val="D25350"/>
    <a:srgbClr val="808184"/>
    <a:srgbClr val="75767A"/>
    <a:srgbClr val="4E4F54"/>
    <a:srgbClr val="84888B"/>
    <a:srgbClr val="A04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563" autoAdjust="0"/>
    <p:restoredTop sz="95161" autoAdjust="0"/>
  </p:normalViewPr>
  <p:slideViewPr>
    <p:cSldViewPr snapToGrid="0" showGuides="1">
      <p:cViewPr varScale="1">
        <p:scale>
          <a:sx n="145" d="100"/>
          <a:sy n="145" d="100"/>
        </p:scale>
        <p:origin x="184" y="400"/>
      </p:cViewPr>
      <p:guideLst>
        <p:guide orient="horz" pos="504"/>
        <p:guide pos="26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>
        <p:scale>
          <a:sx n="50" d="100"/>
          <a:sy n="50" d="100"/>
        </p:scale>
        <p:origin x="5664" y="167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33024-10F1-4BC3-BAA5-CB28D8F9B6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8810624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4A39D-78C5-4FF5-94A2-BCBFAF602A34}" type="datetimeFigureOut">
              <a:rPr lang="en-US" smtClean="0">
                <a:latin typeface="+mn-lt"/>
              </a:rPr>
              <a:t>6/26/20</a:t>
            </a:fld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2005F-34EB-4228-A469-9DA7EF685E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881062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C75DCF9F-B5D2-4E17-BF72-5579017E6EA3}" type="slidenum">
              <a:rPr lang="en-US" smtClean="0">
                <a:latin typeface="+mn-lt"/>
              </a:rPr>
              <a:pPr algn="l"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75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D7992059-949A-4D84-A84D-82EB5F97947B}" type="datetimeFigureOut">
              <a:rPr lang="en-US" smtClean="0"/>
              <a:pPr/>
              <a:t>6/26/20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7"/>
            <a:ext cx="5607050" cy="36607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lt"/>
              </a:defRPr>
            </a:lvl1pPr>
          </a:lstStyle>
          <a:p>
            <a:fld id="{DBFF095A-F86B-4B29-8A9F-DF3D3D1F3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8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37BA4A-B024-42C0-AEE3-721B228F8259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9E6EA7-E7F1-42F0-95B8-1B1A5A465AF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5D040-4FD6-4BA1-AC81-B5CFF26CC6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21" y="1074420"/>
            <a:ext cx="11334582" cy="423324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67160" y="5343835"/>
            <a:ext cx="5384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  <a:latin typeface="Century Gothic" panose="020B0502020202020204" pitchFamily="34" charset="0"/>
              </a:rPr>
              <a:t>ORNL is managed by UT-Battelle, LLC 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28736" y="1388962"/>
            <a:ext cx="8678194" cy="978729"/>
          </a:xfrm>
        </p:spPr>
        <p:txBody>
          <a:bodyPr/>
          <a:lstStyle>
            <a:lvl1pPr algn="l">
              <a:defRPr sz="3200" b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47481" y="3013455"/>
            <a:ext cx="5440514" cy="2028101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E99884-2636-4794-A093-0F9256951E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5" name="Freeform 7">
            <a:extLst>
              <a:ext uri="{FF2B5EF4-FFF2-40B4-BE49-F238E27FC236}">
                <a16:creationId xmlns:a16="http://schemas.microsoft.com/office/drawing/2014/main" id="{454A96CC-B6D3-471D-892D-1DBFEFBD0D12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7030A5-C7D7-48D4-B261-45DC936EE5D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6" y="5409488"/>
            <a:ext cx="1603756" cy="38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82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7" y="1083755"/>
            <a:ext cx="5486764" cy="421929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4221671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439C5-4231-ED43-91B8-86779195C11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C7DBBE-95AC-E843-979A-A1A45836011E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29C1BABE-6AB9-4F04-A1D6-C28E4287362E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325F85-B4F1-4C5D-855D-1BE9D9C179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0" name="Line 5">
            <a:extLst>
              <a:ext uri="{FF2B5EF4-FFF2-40B4-BE49-F238E27FC236}">
                <a16:creationId xmlns:a16="http://schemas.microsoft.com/office/drawing/2014/main" id="{1F888CF4-3F65-4925-A47B-614AFCDC055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4CFFE01C-81C8-4437-B6F5-7BAAEE5FC29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1B955FFA-B6F5-4CDD-940A-DB05FD68B7CA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CA5F7EA9-E5C6-4376-AC5D-CA0B1DA0A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8079" y="2453317"/>
            <a:ext cx="5512904" cy="2690184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688975" lvl="1" indent="-28575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149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6" y="1078992"/>
            <a:ext cx="5487073" cy="4224052"/>
          </a:xfrm>
          <a:noFill/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5779008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453316"/>
            <a:ext cx="5512904" cy="4163291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688975" lvl="1" indent="-28575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6" name="Freeform 7">
            <a:extLst>
              <a:ext uri="{FF2B5EF4-FFF2-40B4-BE49-F238E27FC236}">
                <a16:creationId xmlns:a16="http://schemas.microsoft.com/office/drawing/2014/main" id="{2A500EEB-73EC-4C16-8273-4ED5425DD64C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302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k green picture layou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20595" y="1078989"/>
            <a:ext cx="7464186" cy="422600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1" y="1078991"/>
            <a:ext cx="3846274" cy="5779007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079" y="1275788"/>
            <a:ext cx="3576228" cy="97969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800350"/>
            <a:ext cx="3541945" cy="3816258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688975" lvl="1" indent="-28575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E0FFF716-AFC7-4054-A1F8-2C39C30731D0}"/>
              </a:ext>
            </a:extLst>
          </p:cNvPr>
          <p:cNvSpPr>
            <a:spLocks/>
          </p:cNvSpPr>
          <p:nvPr userDrawn="1"/>
        </p:nvSpPr>
        <p:spPr bwMode="auto">
          <a:xfrm>
            <a:off x="4120595" y="1"/>
            <a:ext cx="8071405" cy="6857998"/>
          </a:xfrm>
          <a:custGeom>
            <a:avLst/>
            <a:gdLst>
              <a:gd name="T0" fmla="*/ 4151 w 4490"/>
              <a:gd name="T1" fmla="*/ 0 h 3815"/>
              <a:gd name="T2" fmla="*/ 4151 w 4490"/>
              <a:gd name="T3" fmla="*/ 2951 h 3815"/>
              <a:gd name="T4" fmla="*/ 0 w 4490"/>
              <a:gd name="T5" fmla="*/ 2951 h 3815"/>
              <a:gd name="T6" fmla="*/ 0 w 4490"/>
              <a:gd name="T7" fmla="*/ 3815 h 3815"/>
              <a:gd name="T8" fmla="*/ 4490 w 4490"/>
              <a:gd name="T9" fmla="*/ 3815 h 3815"/>
              <a:gd name="T10" fmla="*/ 4490 w 4490"/>
              <a:gd name="T11" fmla="*/ 2969 h 3815"/>
              <a:gd name="T12" fmla="*/ 4490 w 4490"/>
              <a:gd name="T13" fmla="*/ 2951 h 3815"/>
              <a:gd name="T14" fmla="*/ 4490 w 4490"/>
              <a:gd name="T15" fmla="*/ 0 h 3815"/>
              <a:gd name="T16" fmla="*/ 4151 w 4490"/>
              <a:gd name="T17" fmla="*/ 0 h 3815"/>
              <a:gd name="T18" fmla="*/ 4151 w 4490"/>
              <a:gd name="T19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90" h="3815">
                <a:moveTo>
                  <a:pt x="4151" y="0"/>
                </a:moveTo>
                <a:lnTo>
                  <a:pt x="4151" y="2951"/>
                </a:lnTo>
                <a:lnTo>
                  <a:pt x="0" y="2951"/>
                </a:lnTo>
                <a:lnTo>
                  <a:pt x="0" y="3815"/>
                </a:lnTo>
                <a:lnTo>
                  <a:pt x="4490" y="3815"/>
                </a:lnTo>
                <a:lnTo>
                  <a:pt x="4490" y="2969"/>
                </a:lnTo>
                <a:lnTo>
                  <a:pt x="4490" y="2951"/>
                </a:lnTo>
                <a:lnTo>
                  <a:pt x="4490" y="0"/>
                </a:lnTo>
                <a:lnTo>
                  <a:pt x="4151" y="0"/>
                </a:lnTo>
                <a:lnTo>
                  <a:pt x="4151" y="0"/>
                </a:lnTo>
                <a:close/>
              </a:path>
            </a:pathLst>
          </a:custGeom>
          <a:solidFill>
            <a:srgbClr val="4C88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2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" y="2381"/>
            <a:ext cx="11312843" cy="6342021"/>
          </a:xfrm>
          <a:noFill/>
          <a:ln>
            <a:noFill/>
          </a:ln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9" y="274320"/>
            <a:ext cx="11000232" cy="53553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Rectangle 256">
            <a:extLst>
              <a:ext uri="{FF2B5EF4-FFF2-40B4-BE49-F238E27FC236}">
                <a16:creationId xmlns:a16="http://schemas.microsoft.com/office/drawing/2014/main" id="{50787286-CD5D-43D9-B8DA-70C3358DC82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3" y="647700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D938724D-E109-43B4-9560-1552E26DB04A}"/>
              </a:ext>
            </a:extLst>
          </p:cNvPr>
          <p:cNvSpPr>
            <a:spLocks/>
          </p:cNvSpPr>
          <p:nvPr userDrawn="1"/>
        </p:nvSpPr>
        <p:spPr bwMode="auto">
          <a:xfrm>
            <a:off x="6026150" y="0"/>
            <a:ext cx="6165850" cy="6858000"/>
          </a:xfrm>
          <a:custGeom>
            <a:avLst/>
            <a:gdLst>
              <a:gd name="T0" fmla="*/ 3502 w 3884"/>
              <a:gd name="T1" fmla="*/ 0 h 4320"/>
              <a:gd name="T2" fmla="*/ 3502 w 3884"/>
              <a:gd name="T3" fmla="*/ 3998 h 4320"/>
              <a:gd name="T4" fmla="*/ 0 w 3884"/>
              <a:gd name="T5" fmla="*/ 3998 h 4320"/>
              <a:gd name="T6" fmla="*/ 0 w 3884"/>
              <a:gd name="T7" fmla="*/ 4320 h 4320"/>
              <a:gd name="T8" fmla="*/ 3502 w 3884"/>
              <a:gd name="T9" fmla="*/ 4320 h 4320"/>
              <a:gd name="T10" fmla="*/ 3884 w 3884"/>
              <a:gd name="T11" fmla="*/ 4320 h 4320"/>
              <a:gd name="T12" fmla="*/ 3884 w 3884"/>
              <a:gd name="T13" fmla="*/ 3998 h 4320"/>
              <a:gd name="T14" fmla="*/ 3884 w 3884"/>
              <a:gd name="T15" fmla="*/ 0 h 4320"/>
              <a:gd name="T16" fmla="*/ 3502 w 3884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84" h="4320">
                <a:moveTo>
                  <a:pt x="3502" y="0"/>
                </a:moveTo>
                <a:lnTo>
                  <a:pt x="3502" y="3998"/>
                </a:lnTo>
                <a:lnTo>
                  <a:pt x="0" y="3998"/>
                </a:lnTo>
                <a:lnTo>
                  <a:pt x="0" y="4320"/>
                </a:lnTo>
                <a:lnTo>
                  <a:pt x="3502" y="4320"/>
                </a:lnTo>
                <a:lnTo>
                  <a:pt x="3884" y="4320"/>
                </a:lnTo>
                <a:lnTo>
                  <a:pt x="3884" y="3998"/>
                </a:lnTo>
                <a:lnTo>
                  <a:pt x="3884" y="0"/>
                </a:lnTo>
                <a:lnTo>
                  <a:pt x="3502" y="0"/>
                </a:lnTo>
                <a:close/>
              </a:path>
            </a:pathLst>
          </a:custGeom>
          <a:solidFill>
            <a:srgbClr val="4087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00E375-D0D6-466C-A383-E914B5C8AE5A}"/>
              </a:ext>
            </a:extLst>
          </p:cNvPr>
          <p:cNvSpPr/>
          <p:nvPr userDrawn="1"/>
        </p:nvSpPr>
        <p:spPr>
          <a:xfrm>
            <a:off x="0" y="6344402"/>
            <a:ext cx="274320" cy="510909"/>
          </a:xfrm>
          <a:prstGeom prst="rect">
            <a:avLst/>
          </a:prstGeom>
          <a:solidFill>
            <a:srgbClr val="397D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090841D-81E2-4E83-8067-E18C5C3AF8FF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FCA792B-F3C6-440D-9FAF-B0D8AC4CDC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4" y="6472945"/>
            <a:ext cx="1093661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07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56032"/>
            <a:ext cx="11515053" cy="5355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224" y="1443386"/>
            <a:ext cx="11523520" cy="419541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85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9496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047778"/>
          </a:xfrm>
        </p:spPr>
        <p:txBody>
          <a:bodyPr/>
          <a:lstStyle>
            <a:lvl1pPr marL="288925" indent="-288925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>
                <a:latin typeface="+mn-lt"/>
                <a:cs typeface="Arial" panose="020B0604020202020204" pitchFamily="34" charset="0"/>
              </a:defRPr>
            </a:lvl2pPr>
            <a:lvl3pPr marL="1031875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85FFDA-509C-4548-B17D-5409853CA42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D9F2534-297B-446C-B822-74E3C23864F7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AE7B96-D2A6-4A16-9C8C-9BA017C834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8" name="Rectangle 256">
            <a:extLst>
              <a:ext uri="{FF2B5EF4-FFF2-40B4-BE49-F238E27FC236}">
                <a16:creationId xmlns:a16="http://schemas.microsoft.com/office/drawing/2014/main" id="{6349825E-C749-4CDB-BDE4-DDAFE00D2BF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745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7DAB3A-4154-42CC-B73A-07DD412DD1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01" b="-1"/>
          <a:stretch/>
        </p:blipFill>
        <p:spPr>
          <a:xfrm>
            <a:off x="6095998" y="1078992"/>
            <a:ext cx="5535025" cy="42286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 userDrawn="1"/>
        </p:nvSpPr>
        <p:spPr>
          <a:xfrm>
            <a:off x="274320" y="1078992"/>
            <a:ext cx="5821680" cy="4228673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352479"/>
            <a:ext cx="5413469" cy="1100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068FB31-3CF5-496E-BC0D-61D682234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2217" y="2891883"/>
            <a:ext cx="5431021" cy="2252546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buClr>
                <a:schemeClr val="tx1"/>
              </a:buClr>
              <a:buFont typeface="Century Gothic" panose="020B0502020202020204" pitchFamily="34" charset="0"/>
              <a:buChar char="–"/>
              <a:defRPr sz="1800">
                <a:latin typeface="Century Gothic" panose="020B0502020202020204" pitchFamily="34" charset="0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ACC93F-6123-3F49-8C15-4A811AF8B7BB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756F41-5AD0-C346-AE90-A0206E07D1B9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E79036-1F33-40EB-AB47-F9529E5C3C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id="{3E861E90-11A2-4A0B-85EB-1A2865C9A48F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7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85FFDA-509C-4548-B17D-5409853CA42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425236" cy="535531"/>
          </a:xfrm>
        </p:spPr>
        <p:txBody>
          <a:bodyPr/>
          <a:lstStyle>
            <a:lvl1pPr>
              <a:lnSpc>
                <a:spcPct val="90000"/>
              </a:lnSpc>
              <a:defRPr sz="3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D9F2534-297B-446C-B822-74E3C23864F7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911F93-34D4-49C9-8A88-C4DDE1F1E0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7" name="Rectangle 256">
            <a:extLst>
              <a:ext uri="{FF2B5EF4-FFF2-40B4-BE49-F238E27FC236}">
                <a16:creationId xmlns:a16="http://schemas.microsoft.com/office/drawing/2014/main" id="{BF6A1C92-1EE6-4390-85D8-ACD208CF9DB8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758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D6DB211-F94D-644A-8C58-020193A03AAA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010" y="1444752"/>
            <a:ext cx="5507832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010" y="2275467"/>
            <a:ext cx="5507832" cy="3373229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444752"/>
            <a:ext cx="5504688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75467"/>
            <a:ext cx="5504688" cy="3373229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C0632-ACDA-4D24-A2CC-14539B91BC55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EEDC71-13B7-4B76-A967-98C8665C45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6486525"/>
            <a:ext cx="1088136" cy="261860"/>
          </a:xfrm>
          <a:prstGeom prst="rect">
            <a:avLst/>
          </a:prstGeom>
        </p:spPr>
      </p:pic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057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7FC5867-1737-E84C-B42D-608A49EBBAA6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361047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361047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3659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3659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14350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48562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48562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14350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4B83B09-CF3A-4A36-84C0-D32086A13DE2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690CFA-BCE4-4BCB-BADE-0862029B12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100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35551"/>
            <a:ext cx="5840756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6351585" y="1435551"/>
            <a:ext cx="5840415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583867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6351584" y="948037"/>
            <a:ext cx="5840415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80804" y="966165"/>
            <a:ext cx="5815195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80804" y="1517523"/>
            <a:ext cx="5815195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6357344" y="966165"/>
            <a:ext cx="5811876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6357344" y="1517523"/>
            <a:ext cx="5811876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9" y="342737"/>
            <a:ext cx="10332720" cy="457200"/>
          </a:xfrm>
        </p:spPr>
        <p:txBody>
          <a:bodyPr anchor="ctr"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1069" y="65460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171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35551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4299090" y="1435551"/>
            <a:ext cx="3867912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8323860" y="1435551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3866758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4299089" y="948037"/>
            <a:ext cx="386791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8323860" y="948037"/>
            <a:ext cx="3885931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8000" y="966165"/>
            <a:ext cx="3833880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83464" y="1517904"/>
            <a:ext cx="3833880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4312016" y="966165"/>
            <a:ext cx="3831692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4319831" y="1517904"/>
            <a:ext cx="3831692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37939" y="966165"/>
            <a:ext cx="3797323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8345754" y="1517904"/>
            <a:ext cx="3797323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936" y="347472"/>
            <a:ext cx="10332720" cy="457200"/>
          </a:xfrm>
        </p:spPr>
        <p:txBody>
          <a:bodyPr anchor="ctr"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1069" y="65460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521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8816" y="966459"/>
            <a:ext cx="2881524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19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328861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3288610" y="948037"/>
            <a:ext cx="2874805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630290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6302901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5F09E4-91A6-437A-BED4-ED7995D473E7}"/>
              </a:ext>
            </a:extLst>
          </p:cNvPr>
          <p:cNvSpPr/>
          <p:nvPr userDrawn="1"/>
        </p:nvSpPr>
        <p:spPr>
          <a:xfrm>
            <a:off x="9317192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92D3D3-2A2D-4482-B3F5-B0CBCD39D93A}"/>
              </a:ext>
            </a:extLst>
          </p:cNvPr>
          <p:cNvSpPr/>
          <p:nvPr userDrawn="1"/>
        </p:nvSpPr>
        <p:spPr>
          <a:xfrm>
            <a:off x="9317193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83464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914400" indent="-227013">
              <a:lnSpc>
                <a:spcPct val="90000"/>
              </a:lnSpc>
              <a:buFont typeface="Century Gothic" panose="020B0502020202020204" pitchFamily="34" charset="0"/>
              <a:buChar char="•"/>
              <a:tabLst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3283916" y="969264"/>
            <a:ext cx="2881524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3305378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>
              <a:lnSpc>
                <a:spcPct val="90000"/>
              </a:lnSpc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69913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914400" lvl="2" indent="-227013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tabLst/>
            </a:pPr>
            <a:r>
              <a:rPr lang="en-US" dirty="0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6304922" y="969264"/>
            <a:ext cx="2868091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6312952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69913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914400" lvl="2" indent="-227013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tabLst/>
            </a:pPr>
            <a:r>
              <a:rPr lang="en-US" dirty="0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9" y="347472"/>
            <a:ext cx="10332720" cy="457200"/>
          </a:xfrm>
        </p:spPr>
        <p:txBody>
          <a:bodyPr anchor="ctr"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9312498" y="969264"/>
            <a:ext cx="2879502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9331938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69913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914400" lvl="2" indent="-227013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tabLst/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4697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29768" y="274320"/>
            <a:ext cx="11430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1614" y="1650029"/>
            <a:ext cx="11419468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B0D07-6BED-A646-84B4-4749F06D657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832D77F-AA48-5846-ACCE-C0EB6A92350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16607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AC3F58-DA01-43AC-9BFD-B0FCF242EE72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10" name="Rectangle 256">
            <a:extLst>
              <a:ext uri="{FF2B5EF4-FFF2-40B4-BE49-F238E27FC236}">
                <a16:creationId xmlns:a16="http://schemas.microsoft.com/office/drawing/2014/main" id="{323F2AC7-81B7-4181-8965-07F2D3F8B684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575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32" r:id="rId2"/>
    <p:sldLayoutId id="2147483716" r:id="rId3"/>
    <p:sldLayoutId id="2147483736" r:id="rId4"/>
    <p:sldLayoutId id="2147483663" r:id="rId5"/>
    <p:sldLayoutId id="2147483685" r:id="rId6"/>
    <p:sldLayoutId id="2147483750" r:id="rId7"/>
    <p:sldLayoutId id="2147483755" r:id="rId8"/>
    <p:sldLayoutId id="2147483754" r:id="rId9"/>
    <p:sldLayoutId id="2147483667" r:id="rId10"/>
    <p:sldLayoutId id="2147483725" r:id="rId11"/>
    <p:sldLayoutId id="2147483756" r:id="rId12"/>
    <p:sldLayoutId id="2147483678" r:id="rId13"/>
    <p:sldLayoutId id="2147483757" r:id="rId1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87338" indent="-28733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8975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030288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neutrons/post_processing_agent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800C1-4BD0-4441-9F02-CABA00D22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735" y="1388962"/>
            <a:ext cx="10503723" cy="978729"/>
          </a:xfrm>
        </p:spPr>
        <p:txBody>
          <a:bodyPr/>
          <a:lstStyle/>
          <a:p>
            <a:r>
              <a:rPr lang="en-US" dirty="0" err="1"/>
              <a:t>Autoreduction</a:t>
            </a:r>
            <a:r>
              <a:rPr lang="en-US" dirty="0"/>
              <a:t> service: installation and maintenance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12E8D-8CA8-4596-914D-BD6FE6956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Mathieu Doucet</a:t>
            </a:r>
          </a:p>
          <a:p>
            <a:r>
              <a:rPr lang="en-US" dirty="0"/>
              <a:t>Oak Ridge National Laboratory</a:t>
            </a:r>
          </a:p>
        </p:txBody>
      </p:sp>
    </p:spTree>
    <p:extLst>
      <p:ext uri="{BB962C8B-B14F-4D97-AF65-F5344CB8AC3E}">
        <p14:creationId xmlns:p14="http://schemas.microsoft.com/office/powerpoint/2010/main" val="171318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E3D2-E021-4746-B54F-E32149D1A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64569"/>
            <a:ext cx="11515053" cy="535531"/>
          </a:xfrm>
        </p:spPr>
        <p:txBody>
          <a:bodyPr/>
          <a:lstStyle/>
          <a:p>
            <a:r>
              <a:rPr lang="en-US" dirty="0"/>
              <a:t>Plan for the next few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D07FB-FAAA-1A46-BDD5-D39CA78B2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40" y="1267716"/>
            <a:ext cx="11523520" cy="4195415"/>
          </a:xfrm>
        </p:spPr>
        <p:txBody>
          <a:bodyPr/>
          <a:lstStyle/>
          <a:p>
            <a:pPr marL="403225" lvl="1" indent="0">
              <a:buNone/>
            </a:pPr>
            <a:r>
              <a:rPr lang="en-US" sz="2000" dirty="0"/>
              <a:t>Test environment:</a:t>
            </a:r>
          </a:p>
          <a:p>
            <a:pPr marL="403225" lvl="1" indent="0">
              <a:buNone/>
            </a:pPr>
            <a:r>
              <a:rPr lang="en-US" sz="2000" dirty="0"/>
              <a:t>	</a:t>
            </a:r>
            <a:r>
              <a:rPr lang="en-US" sz="1600" dirty="0"/>
              <a:t>New RHEL8 machines are being set up so we can install them together</a:t>
            </a:r>
          </a:p>
          <a:p>
            <a:pPr marL="403225" lvl="1" indent="0">
              <a:buNone/>
            </a:pPr>
            <a:endParaRPr lang="en-US" sz="2000" dirty="0"/>
          </a:p>
          <a:p>
            <a:pPr marL="403225" lvl="1" indent="0">
              <a:buNone/>
            </a:pPr>
            <a:r>
              <a:rPr lang="en-US" sz="2000" dirty="0"/>
              <a:t>Topics to cover:</a:t>
            </a:r>
            <a:endParaRPr lang="en-US" sz="1600" dirty="0"/>
          </a:p>
          <a:p>
            <a:pPr marL="1201738" lvl="2" indent="-457200">
              <a:buFont typeface="+mj-lt"/>
              <a:buAutoNum type="arabicPeriod"/>
            </a:pPr>
            <a:r>
              <a:rPr lang="en-US" sz="1600" dirty="0"/>
              <a:t>General overview </a:t>
            </a:r>
          </a:p>
          <a:p>
            <a:pPr marL="1201738" lvl="2" indent="-457200">
              <a:buFont typeface="+mj-lt"/>
              <a:buAutoNum type="arabicPeriod"/>
            </a:pPr>
            <a:r>
              <a:rPr lang="en-US" sz="1600" dirty="0"/>
              <a:t>Workflow manager and DASMON listener – Installation &amp; maintenance</a:t>
            </a:r>
          </a:p>
          <a:p>
            <a:pPr marL="1201738" lvl="2" indent="-457200">
              <a:buFont typeface="+mj-lt"/>
              <a:buAutoNum type="arabicPeriod"/>
            </a:pPr>
            <a:r>
              <a:rPr lang="en-US" sz="1600" dirty="0"/>
              <a:t>Web monitor – Installation and maintenance</a:t>
            </a:r>
          </a:p>
          <a:p>
            <a:pPr marL="1201738" lvl="2" indent="-457200">
              <a:buFont typeface="+mj-lt"/>
              <a:buAutoNum type="arabicPeriod"/>
            </a:pPr>
            <a:r>
              <a:rPr lang="en-US" sz="1600" b="1" dirty="0" err="1">
                <a:solidFill>
                  <a:schemeClr val="tx2"/>
                </a:solidFill>
              </a:rPr>
              <a:t>Autoreduction</a:t>
            </a:r>
            <a:r>
              <a:rPr lang="en-US" sz="1600" b="1" dirty="0">
                <a:solidFill>
                  <a:schemeClr val="tx2"/>
                </a:solidFill>
              </a:rPr>
              <a:t> service – Installation and maintenance [this presentation]</a:t>
            </a:r>
          </a:p>
          <a:p>
            <a:pPr marL="1201738" lvl="2" indent="-457200">
              <a:buFont typeface="+mj-lt"/>
              <a:buAutoNum type="arabicPeriod"/>
            </a:pPr>
            <a:r>
              <a:rPr lang="en-US" sz="1600" dirty="0" err="1"/>
              <a:t>Autoreduction</a:t>
            </a:r>
            <a:r>
              <a:rPr lang="en-US" sz="1600" dirty="0"/>
              <a:t> setup through </a:t>
            </a:r>
            <a:r>
              <a:rPr lang="en-US" sz="1600" dirty="0" err="1"/>
              <a:t>webmon</a:t>
            </a:r>
            <a:r>
              <a:rPr lang="en-US" sz="1600" dirty="0"/>
              <a:t> – how-to and future vision</a:t>
            </a:r>
          </a:p>
          <a:p>
            <a:pPr marL="1201738" lvl="2" indent="-457200">
              <a:buFont typeface="+mj-lt"/>
              <a:buAutoNum type="arabicPeriod"/>
            </a:pPr>
            <a:r>
              <a:rPr lang="en-US" sz="1600" dirty="0"/>
              <a:t>The IHC call – when things go wrong &amp; recovery strategies</a:t>
            </a:r>
          </a:p>
          <a:p>
            <a:pPr marL="1201738" lvl="2" indent="-457200">
              <a:buFont typeface="+mj-lt"/>
              <a:buAutoNum type="arabicPeriod"/>
            </a:pPr>
            <a:r>
              <a:rPr lang="en-US" sz="1600" dirty="0"/>
              <a:t>Vision for the future – what I would do differently</a:t>
            </a:r>
          </a:p>
          <a:p>
            <a:pPr marL="860425" lvl="1" indent="-457200">
              <a:buFont typeface="+mj-lt"/>
              <a:buAutoNum type="arabicPeriod"/>
            </a:pPr>
            <a:endParaRPr lang="en-US" sz="2000" dirty="0"/>
          </a:p>
          <a:p>
            <a:pPr marL="860425" lvl="1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717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62DE76CE-6323-B54F-AA5F-1E43172120CF}"/>
              </a:ext>
            </a:extLst>
          </p:cNvPr>
          <p:cNvSpPr/>
          <p:nvPr/>
        </p:nvSpPr>
        <p:spPr>
          <a:xfrm>
            <a:off x="2361178" y="2244503"/>
            <a:ext cx="2111477" cy="1525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76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629400" y="4495800"/>
            <a:ext cx="2438400" cy="304800"/>
          </a:xfrm>
          <a:prstGeom prst="bentConnector3">
            <a:avLst>
              <a:gd name="adj1" fmla="val 50000"/>
            </a:avLst>
          </a:prstGeom>
          <a:ln w="19050">
            <a:solidFill>
              <a:srgbClr val="7F7F7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54598"/>
            <a:ext cx="8229600" cy="535531"/>
          </a:xfrm>
        </p:spPr>
        <p:txBody>
          <a:bodyPr/>
          <a:lstStyle/>
          <a:p>
            <a:r>
              <a:rPr lang="en-US" dirty="0"/>
              <a:t>Post-Processing Architecture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667000" y="2743200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Post Processing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943600" y="1646097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Workflow Manager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67000" y="1219200"/>
            <a:ext cx="1600200" cy="838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Translation Service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667000" y="3886200"/>
            <a:ext cx="1600200" cy="838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DASMON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667000" y="5029201"/>
            <a:ext cx="1600200" cy="5602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pvsd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943600" y="3886200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DASMON Listener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067800" y="1600200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Monitor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067800" y="3886200"/>
            <a:ext cx="160020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PostgreSQL Database</a:t>
            </a:r>
          </a:p>
        </p:txBody>
      </p:sp>
      <p:cxnSp>
        <p:nvCxnSpPr>
          <p:cNvPr id="18" name="Straight Arrow Connector 17"/>
          <p:cNvCxnSpPr>
            <a:stCxn id="11" idx="3"/>
            <a:endCxn id="10" idx="1"/>
          </p:cNvCxnSpPr>
          <p:nvPr/>
        </p:nvCxnSpPr>
        <p:spPr>
          <a:xfrm>
            <a:off x="4267200" y="1638301"/>
            <a:ext cx="1676400" cy="426897"/>
          </a:xfrm>
          <a:prstGeom prst="straightConnector1">
            <a:avLst/>
          </a:prstGeom>
          <a:ln w="19050"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0" idx="2"/>
          </p:cNvCxnSpPr>
          <p:nvPr/>
        </p:nvCxnSpPr>
        <p:spPr>
          <a:xfrm flipV="1">
            <a:off x="4267200" y="2484298"/>
            <a:ext cx="2476500" cy="678003"/>
          </a:xfrm>
          <a:prstGeom prst="straightConnector1">
            <a:avLst/>
          </a:prstGeom>
          <a:ln w="19050">
            <a:solidFill>
              <a:srgbClr val="7F7F7F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4" idx="0"/>
          </p:cNvCxnSpPr>
          <p:nvPr/>
        </p:nvCxnSpPr>
        <p:spPr>
          <a:xfrm>
            <a:off x="6743700" y="2484298"/>
            <a:ext cx="0" cy="1401903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  <a:endCxn id="14" idx="1"/>
          </p:cNvCxnSpPr>
          <p:nvPr/>
        </p:nvCxnSpPr>
        <p:spPr>
          <a:xfrm>
            <a:off x="4267200" y="4305300"/>
            <a:ext cx="1676400" cy="0"/>
          </a:xfrm>
          <a:prstGeom prst="straightConnector1">
            <a:avLst/>
          </a:prstGeom>
          <a:ln w="19050"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3"/>
            <a:endCxn id="14" idx="1"/>
          </p:cNvCxnSpPr>
          <p:nvPr/>
        </p:nvCxnSpPr>
        <p:spPr>
          <a:xfrm flipV="1">
            <a:off x="4267200" y="4305300"/>
            <a:ext cx="1676400" cy="1004016"/>
          </a:xfrm>
          <a:prstGeom prst="straightConnector1">
            <a:avLst/>
          </a:prstGeom>
          <a:ln w="19050"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43400" y="4038600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heartbeat, status</a:t>
            </a:r>
          </a:p>
        </p:txBody>
      </p:sp>
      <p:sp>
        <p:nvSpPr>
          <p:cNvPr id="44" name="TextBox 43"/>
          <p:cNvSpPr txBox="1"/>
          <p:nvPr/>
        </p:nvSpPr>
        <p:spPr>
          <a:xfrm rot="19551951">
            <a:off x="4578884" y="5002136"/>
            <a:ext cx="772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heartbeat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705600" y="3048000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heartbeat</a:t>
            </a:r>
          </a:p>
        </p:txBody>
      </p:sp>
      <p:sp>
        <p:nvSpPr>
          <p:cNvPr id="46" name="TextBox 45"/>
          <p:cNvSpPr txBox="1"/>
          <p:nvPr/>
        </p:nvSpPr>
        <p:spPr>
          <a:xfrm rot="20677678">
            <a:off x="4943701" y="2753868"/>
            <a:ext cx="1476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instructions &amp; status</a:t>
            </a:r>
          </a:p>
        </p:txBody>
      </p:sp>
      <p:sp>
        <p:nvSpPr>
          <p:cNvPr id="47" name="TextBox 46"/>
          <p:cNvSpPr txBox="1"/>
          <p:nvPr/>
        </p:nvSpPr>
        <p:spPr>
          <a:xfrm rot="879761">
            <a:off x="4352561" y="1544639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announces new file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266408" y="693478"/>
            <a:ext cx="2209800" cy="490210"/>
            <a:chOff x="6324600" y="5300990"/>
            <a:chExt cx="2209800" cy="490210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6324600" y="5453390"/>
              <a:ext cx="609600" cy="0"/>
            </a:xfrm>
            <a:prstGeom prst="straightConnector1">
              <a:avLst/>
            </a:prstGeom>
            <a:ln>
              <a:solidFill>
                <a:srgbClr val="7F7F7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934200" y="5300990"/>
              <a:ext cx="1600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ActiveMQ message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6324600" y="5681990"/>
              <a:ext cx="609600" cy="0"/>
            </a:xfrm>
            <a:prstGeom prst="straightConnector1">
              <a:avLst/>
            </a:prstGeom>
            <a:ln>
              <a:solidFill>
                <a:srgbClr val="7F7F7F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934200" y="5529590"/>
              <a:ext cx="1600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direct access</a:t>
              </a:r>
            </a:p>
          </p:txBody>
        </p:sp>
      </p:grpSp>
      <p:cxnSp>
        <p:nvCxnSpPr>
          <p:cNvPr id="50" name="Straight Arrow Connector 49"/>
          <p:cNvCxnSpPr>
            <a:stCxn id="14" idx="3"/>
            <a:endCxn id="16" idx="1"/>
          </p:cNvCxnSpPr>
          <p:nvPr/>
        </p:nvCxnSpPr>
        <p:spPr>
          <a:xfrm>
            <a:off x="7543800" y="4305300"/>
            <a:ext cx="1524000" cy="0"/>
          </a:xfrm>
          <a:prstGeom prst="straightConnector1">
            <a:avLst/>
          </a:prstGeom>
          <a:ln w="19050">
            <a:solidFill>
              <a:srgbClr val="7F7F7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5" idx="2"/>
            <a:endCxn id="16" idx="0"/>
          </p:cNvCxnSpPr>
          <p:nvPr/>
        </p:nvCxnSpPr>
        <p:spPr>
          <a:xfrm>
            <a:off x="9867900" y="2438400"/>
            <a:ext cx="0" cy="1447800"/>
          </a:xfrm>
          <a:prstGeom prst="straightConnector1">
            <a:avLst/>
          </a:prstGeom>
          <a:ln w="19050">
            <a:solidFill>
              <a:srgbClr val="7F7F7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0" idx="3"/>
            <a:endCxn id="16" idx="0"/>
          </p:cNvCxnSpPr>
          <p:nvPr/>
        </p:nvCxnSpPr>
        <p:spPr>
          <a:xfrm>
            <a:off x="7543800" y="2065198"/>
            <a:ext cx="2324100" cy="1821003"/>
          </a:xfrm>
          <a:prstGeom prst="straightConnector1">
            <a:avLst/>
          </a:prstGeom>
          <a:ln w="19050">
            <a:solidFill>
              <a:srgbClr val="7F7F7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9220505" y="4595096"/>
            <a:ext cx="1600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workflowdb2.sns.gov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463283" y="2399916"/>
            <a:ext cx="184192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>
                <a:solidFill>
                  <a:srgbClr val="000000"/>
                </a:solidFill>
              </a:rPr>
              <a:t>autoreducer</a:t>
            </a:r>
            <a:r>
              <a:rPr lang="en-US" sz="1050" dirty="0">
                <a:solidFill>
                  <a:srgbClr val="000000"/>
                </a:solidFill>
              </a:rPr>
              <a:t>[1-4].</a:t>
            </a:r>
            <a:r>
              <a:rPr lang="en-US" sz="1050" dirty="0" err="1">
                <a:solidFill>
                  <a:srgbClr val="000000"/>
                </a:solidFill>
              </a:rPr>
              <a:t>sns.gov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43400" y="4419600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PV updates</a:t>
            </a:r>
          </a:p>
        </p:txBody>
      </p:sp>
      <p:cxnSp>
        <p:nvCxnSpPr>
          <p:cNvPr id="51" name="Straight Arrow Connector 30"/>
          <p:cNvCxnSpPr/>
          <p:nvPr/>
        </p:nvCxnSpPr>
        <p:spPr>
          <a:xfrm rot="10800000">
            <a:off x="4267200" y="4419600"/>
            <a:ext cx="2438400" cy="381000"/>
          </a:xfrm>
          <a:prstGeom prst="bentConnector3">
            <a:avLst>
              <a:gd name="adj1" fmla="val 50000"/>
            </a:avLst>
          </a:prstGeom>
          <a:ln w="19050">
            <a:solidFill>
              <a:srgbClr val="7F7F7F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202932" y="1336678"/>
            <a:ext cx="1600200" cy="381000"/>
          </a:xfrm>
          <a:prstGeom prst="rect">
            <a:avLst/>
          </a:prstGeom>
          <a:solidFill>
            <a:srgbClr val="BEE5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0000"/>
                </a:solidFill>
              </a:rPr>
              <a:t>webmon.sns.gov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96000" y="1165800"/>
            <a:ext cx="1600200" cy="381000"/>
          </a:xfrm>
          <a:prstGeom prst="rect">
            <a:avLst/>
          </a:prstGeom>
          <a:solidFill>
            <a:srgbClr val="BEE5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0000"/>
                </a:solidFill>
              </a:rPr>
              <a:t>workflowmgr.sns.gov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961922" y="5180494"/>
            <a:ext cx="1600200" cy="838200"/>
          </a:xfrm>
          <a:prstGeom prst="roundRect">
            <a:avLst/>
          </a:prstGeom>
          <a:solidFill>
            <a:schemeClr val="accent2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AMQ broker</a:t>
            </a:r>
          </a:p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PostgreSQL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126602" y="5873425"/>
            <a:ext cx="1881989" cy="381000"/>
          </a:xfrm>
          <a:prstGeom prst="rect">
            <a:avLst/>
          </a:prstGeom>
          <a:solidFill>
            <a:srgbClr val="BEE5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0000"/>
                </a:solidFill>
              </a:rPr>
              <a:t>amqbroker</a:t>
            </a:r>
            <a:r>
              <a:rPr lang="en-US" sz="1050" dirty="0">
                <a:solidFill>
                  <a:srgbClr val="000000"/>
                </a:solidFill>
              </a:rPr>
              <a:t>[1-2].</a:t>
            </a:r>
            <a:r>
              <a:rPr lang="en-US" sz="1050" dirty="0" err="1">
                <a:solidFill>
                  <a:srgbClr val="000000"/>
                </a:solidFill>
              </a:rPr>
              <a:t>sns.gov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2025018">
            <a:off x="4566900" y="3375307"/>
            <a:ext cx="772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heartbeat</a:t>
            </a:r>
          </a:p>
        </p:txBody>
      </p:sp>
      <p:cxnSp>
        <p:nvCxnSpPr>
          <p:cNvPr id="58" name="Straight Arrow Connector 57"/>
          <p:cNvCxnSpPr>
            <a:stCxn id="8" idx="3"/>
            <a:endCxn id="14" idx="1"/>
          </p:cNvCxnSpPr>
          <p:nvPr/>
        </p:nvCxnSpPr>
        <p:spPr>
          <a:xfrm>
            <a:off x="4267200" y="3162300"/>
            <a:ext cx="1676400" cy="1143000"/>
          </a:xfrm>
          <a:prstGeom prst="straightConnector1">
            <a:avLst/>
          </a:prstGeom>
          <a:ln w="19050"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5BA33E6-D53B-9F4B-B4C4-6315876F9033}"/>
              </a:ext>
            </a:extLst>
          </p:cNvPr>
          <p:cNvSpPr txBox="1"/>
          <p:nvPr/>
        </p:nvSpPr>
        <p:spPr>
          <a:xfrm>
            <a:off x="10820705" y="2816318"/>
            <a:ext cx="11557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latin typeface="+mn-lt"/>
              </a:rPr>
              <a:t>Users love this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6328C5-ACE4-D34C-80E3-FB4442A2E810}"/>
              </a:ext>
            </a:extLst>
          </p:cNvPr>
          <p:cNvCxnSpPr>
            <a:cxnSpLocks/>
          </p:cNvCxnSpPr>
          <p:nvPr/>
        </p:nvCxnSpPr>
        <p:spPr>
          <a:xfrm flipH="1" flipV="1">
            <a:off x="10733868" y="2438400"/>
            <a:ext cx="399799" cy="37791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95D8385-42E9-EC43-9748-F3AC6805812D}"/>
              </a:ext>
            </a:extLst>
          </p:cNvPr>
          <p:cNvSpPr txBox="1"/>
          <p:nvPr/>
        </p:nvSpPr>
        <p:spPr>
          <a:xfrm>
            <a:off x="279450" y="4150537"/>
            <a:ext cx="2181456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sz="1100" dirty="0">
                <a:latin typeface="+mn-lt"/>
              </a:rPr>
              <a:t>Owned by DAS</a:t>
            </a:r>
          </a:p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sz="1100" dirty="0">
                <a:latin typeface="+mn-lt"/>
              </a:rPr>
              <a:t>Local to instrument</a:t>
            </a:r>
          </a:p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sz="1100" dirty="0">
                <a:latin typeface="+mn-lt"/>
              </a:rPr>
              <a:t>All involved would like to see it go.</a:t>
            </a:r>
          </a:p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sz="1100" dirty="0">
                <a:latin typeface="+mn-lt"/>
              </a:rPr>
              <a:t>Known issue: DAS GL doesn’t like that a tool not owned by DAS report on DAS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F45C2F21-0122-F640-886A-FD98E7F7741E}"/>
              </a:ext>
            </a:extLst>
          </p:cNvPr>
          <p:cNvSpPr/>
          <p:nvPr/>
        </p:nvSpPr>
        <p:spPr>
          <a:xfrm>
            <a:off x="2400992" y="3829380"/>
            <a:ext cx="222684" cy="1834820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1F0851-7022-7C46-8D3B-3BD9C9207B9A}"/>
              </a:ext>
            </a:extLst>
          </p:cNvPr>
          <p:cNvSpPr/>
          <p:nvPr/>
        </p:nvSpPr>
        <p:spPr>
          <a:xfrm>
            <a:off x="573836" y="1472681"/>
            <a:ext cx="1225015" cy="2446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sz="1100" dirty="0">
                <a:solidFill>
                  <a:prstClr val="black"/>
                </a:solidFill>
                <a:latin typeface="Century Gothic" panose="020F0302020204030204"/>
              </a:rPr>
              <a:t>Owned by DAS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5A7507-0D80-6641-908B-609F2E7728FE}"/>
              </a:ext>
            </a:extLst>
          </p:cNvPr>
          <p:cNvCxnSpPr>
            <a:cxnSpLocks/>
          </p:cNvCxnSpPr>
          <p:nvPr/>
        </p:nvCxnSpPr>
        <p:spPr>
          <a:xfrm>
            <a:off x="1831785" y="1595022"/>
            <a:ext cx="791891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610DE17-B7F2-C74D-974F-76D2988E8871}"/>
              </a:ext>
            </a:extLst>
          </p:cNvPr>
          <p:cNvSpPr/>
          <p:nvPr/>
        </p:nvSpPr>
        <p:spPr>
          <a:xfrm>
            <a:off x="541705" y="2462781"/>
            <a:ext cx="1425585" cy="549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sz="1100" dirty="0">
                <a:solidFill>
                  <a:prstClr val="black"/>
                </a:solidFill>
                <a:latin typeface="Century Gothic" panose="020F0302020204030204"/>
              </a:rPr>
              <a:t>Runs script that can be changed by IS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9114CC0-B7C1-254A-A3EA-E13A3D59D684}"/>
              </a:ext>
            </a:extLst>
          </p:cNvPr>
          <p:cNvCxnSpPr>
            <a:cxnSpLocks/>
          </p:cNvCxnSpPr>
          <p:nvPr/>
        </p:nvCxnSpPr>
        <p:spPr>
          <a:xfrm>
            <a:off x="1947597" y="2627359"/>
            <a:ext cx="45339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FDF3031C-22DC-2140-B5BA-4FE1E56400BD}"/>
              </a:ext>
            </a:extLst>
          </p:cNvPr>
          <p:cNvSpPr/>
          <p:nvPr/>
        </p:nvSpPr>
        <p:spPr>
          <a:xfrm>
            <a:off x="9067800" y="5659347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Plot server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F513DB-D0EF-F444-9C9A-67107ED81E3A}"/>
              </a:ext>
            </a:extLst>
          </p:cNvPr>
          <p:cNvSpPr/>
          <p:nvPr/>
        </p:nvSpPr>
        <p:spPr>
          <a:xfrm>
            <a:off x="9202932" y="5395825"/>
            <a:ext cx="1600200" cy="381000"/>
          </a:xfrm>
          <a:prstGeom prst="rect">
            <a:avLst/>
          </a:prstGeom>
          <a:solidFill>
            <a:srgbClr val="BEE5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0000"/>
                </a:solidFill>
              </a:rPr>
              <a:t>livedata.sns.gov</a:t>
            </a:r>
            <a:endParaRPr lang="en-US" sz="10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250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707D-5AEB-664E-A544-CB7221A7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64569"/>
            <a:ext cx="11515053" cy="535531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E5BC8-8819-A045-8AA3-4499C1DB0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634" y="986186"/>
            <a:ext cx="5163689" cy="4195415"/>
          </a:xfrm>
        </p:spPr>
        <p:txBody>
          <a:bodyPr/>
          <a:lstStyle/>
          <a:p>
            <a:r>
              <a:rPr lang="en-US" sz="1800" dirty="0"/>
              <a:t>There help on the repo (probably outdated)</a:t>
            </a:r>
          </a:p>
          <a:p>
            <a:r>
              <a:rPr lang="en-US" sz="1800" dirty="0"/>
              <a:t>This is an old refactor (2014) of old software (2012-ish).</a:t>
            </a:r>
          </a:p>
          <a:p>
            <a:r>
              <a:rPr lang="en-US" sz="1800" dirty="0"/>
              <a:t>As we migrated away from ICAT for cataloging, some code has been cleaned up. Some cleaning up didn’t get done yet.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DD7DCB9-5655-DE43-8656-B869CACA448D}"/>
              </a:ext>
            </a:extLst>
          </p:cNvPr>
          <p:cNvSpPr/>
          <p:nvPr/>
        </p:nvSpPr>
        <p:spPr>
          <a:xfrm>
            <a:off x="6172393" y="4898004"/>
            <a:ext cx="5757777" cy="283598"/>
          </a:xfrm>
          <a:prstGeom prst="roundRect">
            <a:avLst>
              <a:gd name="adj" fmla="val 50000"/>
            </a:avLst>
          </a:prstGeom>
          <a:noFill/>
          <a:ln w="85725">
            <a:solidFill>
              <a:schemeClr val="accent4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6BBE9C-B3E5-FD4A-94B7-192A4617D5B3}"/>
              </a:ext>
            </a:extLst>
          </p:cNvPr>
          <p:cNvCxnSpPr>
            <a:cxnSpLocks/>
          </p:cNvCxnSpPr>
          <p:nvPr/>
        </p:nvCxnSpPr>
        <p:spPr>
          <a:xfrm flipV="1">
            <a:off x="3349869" y="5545215"/>
            <a:ext cx="1861555" cy="28208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74DA8BA-EBAE-3042-AD49-C40A51C0304C}"/>
              </a:ext>
            </a:extLst>
          </p:cNvPr>
          <p:cNvSpPr txBox="1"/>
          <p:nvPr/>
        </p:nvSpPr>
        <p:spPr>
          <a:xfrm>
            <a:off x="607103" y="5656483"/>
            <a:ext cx="326798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This is the service script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2EC3CC-C627-6649-B242-0EA252A19772}"/>
              </a:ext>
            </a:extLst>
          </p:cNvPr>
          <p:cNvCxnSpPr>
            <a:cxnSpLocks/>
          </p:cNvCxnSpPr>
          <p:nvPr/>
        </p:nvCxnSpPr>
        <p:spPr>
          <a:xfrm>
            <a:off x="3423036" y="4965890"/>
            <a:ext cx="1720464" cy="21128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94D22B-87B5-5D45-8220-FFF1155653FA}"/>
              </a:ext>
            </a:extLst>
          </p:cNvPr>
          <p:cNvCxnSpPr>
            <a:cxnSpLocks/>
          </p:cNvCxnSpPr>
          <p:nvPr/>
        </p:nvCxnSpPr>
        <p:spPr>
          <a:xfrm>
            <a:off x="4454057" y="4051813"/>
            <a:ext cx="757367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D9B727-B7A6-6845-8323-524057710FB6}"/>
              </a:ext>
            </a:extLst>
          </p:cNvPr>
          <p:cNvSpPr txBox="1"/>
          <p:nvPr/>
        </p:nvSpPr>
        <p:spPr>
          <a:xfrm>
            <a:off x="1611245" y="3828130"/>
            <a:ext cx="280884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dirty="0">
                <a:latin typeface="+mn-lt"/>
              </a:rPr>
              <a:t>This is where the newer job classes 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2093C7-523F-734B-A501-7AF3110407A6}"/>
              </a:ext>
            </a:extLst>
          </p:cNvPr>
          <p:cNvSpPr txBox="1"/>
          <p:nvPr/>
        </p:nvSpPr>
        <p:spPr>
          <a:xfrm>
            <a:off x="518745" y="4706296"/>
            <a:ext cx="280884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dirty="0">
                <a:latin typeface="+mn-lt"/>
              </a:rPr>
              <a:t>Some code is no longer needed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054C66-1293-BC49-ABA2-21FAC6738103}"/>
              </a:ext>
            </a:extLst>
          </p:cNvPr>
          <p:cNvSpPr/>
          <p:nvPr/>
        </p:nvSpPr>
        <p:spPr>
          <a:xfrm>
            <a:off x="6229377" y="332962"/>
            <a:ext cx="5416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https://github.com/neutrons/post_processing_agent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A31177-7E98-004D-A5A1-80C79BBB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064" y="879345"/>
            <a:ext cx="6151518" cy="18814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B33345-8F18-4148-B1A3-D61B0E0F1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1424" y="3097522"/>
            <a:ext cx="6874558" cy="301701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AAE51C-9A5E-E042-A1DE-FABED23313DA}"/>
              </a:ext>
            </a:extLst>
          </p:cNvPr>
          <p:cNvCxnSpPr/>
          <p:nvPr/>
        </p:nvCxnSpPr>
        <p:spPr>
          <a:xfrm>
            <a:off x="5486735" y="5078108"/>
            <a:ext cx="6323936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AF4F84-8368-FC49-854A-A47ED4875ADB}"/>
              </a:ext>
            </a:extLst>
          </p:cNvPr>
          <p:cNvCxnSpPr/>
          <p:nvPr/>
        </p:nvCxnSpPr>
        <p:spPr>
          <a:xfrm>
            <a:off x="5486735" y="5297227"/>
            <a:ext cx="6323936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63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2D974-82AA-4B4C-B228-6E48376F3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64569"/>
            <a:ext cx="11515053" cy="535531"/>
          </a:xfrm>
        </p:spPr>
        <p:txBody>
          <a:bodyPr/>
          <a:lstStyle/>
          <a:p>
            <a:r>
              <a:rPr lang="en-US" dirty="0"/>
              <a:t>Processors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EEE4D6-548C-8B4B-A439-AFDFFDDA5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663" y="382866"/>
            <a:ext cx="6812490" cy="23407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65A836-E22D-8A44-9FAB-0935D6E1E64C}"/>
              </a:ext>
            </a:extLst>
          </p:cNvPr>
          <p:cNvSpPr txBox="1"/>
          <p:nvPr/>
        </p:nvSpPr>
        <p:spPr>
          <a:xfrm>
            <a:off x="1139166" y="1665624"/>
            <a:ext cx="3262432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 err="1">
                <a:latin typeface="+mn-lt"/>
              </a:rPr>
              <a:t>Job_tree</a:t>
            </a:r>
            <a:r>
              <a:rPr lang="en-US" dirty="0">
                <a:latin typeface="+mn-lt"/>
              </a:rPr>
              <a:t> is no longer in use.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It allowed for job hierarchy.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0A5FE0-7376-2B4B-B677-71F3A8404FC5}"/>
              </a:ext>
            </a:extLst>
          </p:cNvPr>
          <p:cNvCxnSpPr>
            <a:cxnSpLocks/>
          </p:cNvCxnSpPr>
          <p:nvPr/>
        </p:nvCxnSpPr>
        <p:spPr>
          <a:xfrm>
            <a:off x="4445264" y="1961090"/>
            <a:ext cx="757367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76E6390-34A6-A74E-8E38-04FA39DA3C9C}"/>
              </a:ext>
            </a:extLst>
          </p:cNvPr>
          <p:cNvSpPr txBox="1"/>
          <p:nvPr/>
        </p:nvSpPr>
        <p:spPr>
          <a:xfrm>
            <a:off x="712177" y="2531148"/>
            <a:ext cx="35165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Newer jobs are done this way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95A673-B8DF-724B-9829-A42ED67788BC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4228682" y="2321170"/>
            <a:ext cx="1037910" cy="38079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D86402E-900F-2348-85BC-90412905E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3056139"/>
            <a:ext cx="3638550" cy="323426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0DB963-D5F6-CE48-9BFA-CB5F174E5D11}"/>
              </a:ext>
            </a:extLst>
          </p:cNvPr>
          <p:cNvCxnSpPr>
            <a:cxnSpLocks/>
          </p:cNvCxnSpPr>
          <p:nvPr/>
        </p:nvCxnSpPr>
        <p:spPr>
          <a:xfrm>
            <a:off x="4242676" y="2838923"/>
            <a:ext cx="1743981" cy="112640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98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9A8F1-9577-F74B-8355-909AE3365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64569"/>
            <a:ext cx="11515053" cy="535531"/>
          </a:xfrm>
        </p:spPr>
        <p:txBody>
          <a:bodyPr/>
          <a:lstStyle/>
          <a:p>
            <a:r>
              <a:rPr lang="en-US" dirty="0"/>
              <a:t>Configuration &amp; Installation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9B835-D076-7545-BC28-2D8F85747B8B}"/>
              </a:ext>
            </a:extLst>
          </p:cNvPr>
          <p:cNvSpPr txBox="1"/>
          <p:nvPr/>
        </p:nvSpPr>
        <p:spPr>
          <a:xfrm>
            <a:off x="5354515" y="1006319"/>
            <a:ext cx="6504479" cy="5413790"/>
          </a:xfrm>
          <a:prstGeom prst="rect">
            <a:avLst/>
          </a:prstGeom>
          <a:solidFill>
            <a:schemeClr val="accent5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failover_uri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"failover:(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://amqbroker.sns.gov:61613)?randomize=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false,startupMaxReconnectAttempts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=100,</a:t>
            </a:r>
          </a:p>
          <a:p>
            <a:pPr>
              <a:lnSpc>
                <a:spcPct val="90000"/>
              </a:lnSpc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initialReconnectDelay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=1000,maxReconnectDelay=5000,maxReconnectAttempts=-1",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amq_queues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 ["/queue/REDUCTION.DATA_READY",               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"/queue/REDUCTION.CREATE_SCRIPT", "/queue/CATALOG.DATA_READY"],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amq_user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wfclient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amq_pwd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 ”XXXXX",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sw_dir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 "/opt/postprocessing",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python_dir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 "/opt/postprocessing/postprocessing",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start_script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 "python",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python_exec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"/opt/postprocessing/scripts/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mantidpython.py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task_script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PostProcessAdmin.py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task_script_queue_arg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 "-q",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task_script_data_arg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 "-d",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log_file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 "/var/log/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SNS_applications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postprocessing.log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postprocess_error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"POSTPROCESS.ERROR",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catalog_started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"CATALOG.STARTED",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catalog_complete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"CATALOG.COMPLETE",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catalog_error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"CATALOG.ERROR",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reduction_started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"REDUCTION.STARTED",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reduction_complete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"REDUCTION.COMPLETE",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reduction_error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"REDUCTION.ERROR",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reduction_disabled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"REDUCTION.DISABLED",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reduction_catalog_started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"REDUCTION_CATALOG.STARTED",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reduction_catalog_complete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"REDUCTION_CATALOG.COMPLETE",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reduction_catalog_error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"REDUCTION_CATALOG.ERROR",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heart_beat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 "/topic/SNS.COMMON.STATUS.AUTOREDUCE.0",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dev_output_dir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 "",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webmon_url_template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 "https://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monitor.sns.gov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/files/$instrument/$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run_number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submit_reduced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/",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catalog_data_ready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"CATALOG.DATA_READY",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reduction_data_ready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["REDUCTION.DATA_READY", "REDUCTION.AR4.DATA_READY"],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reduction_catalog_data_ready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"REDUCTION_CATALOG.DATA_READY",</a:t>
            </a:r>
          </a:p>
          <a:p>
            <a:pPr>
              <a:lnSpc>
                <a:spcPct val="90000"/>
              </a:lnSpc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communication_only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0,</a:t>
            </a:r>
          </a:p>
          <a:p>
            <a:pPr>
              <a:lnSpc>
                <a:spcPct val="90000"/>
              </a:lnSpc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max_procs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10,</a:t>
            </a:r>
          </a:p>
          <a:p>
            <a:pPr>
              <a:lnSpc>
                <a:spcPct val="90000"/>
              </a:lnSpc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jobs_per_instrument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4,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remote_execution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 0,</a:t>
            </a:r>
          </a:p>
          <a:p>
            <a:pPr>
              <a:lnSpc>
                <a:spcPct val="90000"/>
              </a:lnSpc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"processors": ["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job_tree.JobTreeProcessor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oncat_reduced_processor.ONCatProcessor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>
              <a:lnSpc>
                <a:spcPct val="90000"/>
              </a:lnSpc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oncat_processor.ONCatProcessor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"],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publisher_username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plot_publisher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>
              <a:lnSpc>
                <a:spcPct val="90000"/>
              </a:lnSpc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publisher_password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”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xxxxxxx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>
              <a:lnSpc>
                <a:spcPct val="90000"/>
              </a:lnSpc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publish_url_template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"https://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livedata.sns.gov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/plots/$instrument/$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run_number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upload_plot_data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/",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"exceptions": ["Unverified HTTPS", 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InsecureRequestWarning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plotly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", "operands could not be broadcast", "Publish plot failed","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cann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name factorial", 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tcmalloc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large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dPS_array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wks_utility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", "The proton charge is zero", "Error in logging framework"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"Found no integrated charge value in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gd_prtn_chrg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77038-8804-7440-BAED-07CCC371A56F}"/>
              </a:ext>
            </a:extLst>
          </p:cNvPr>
          <p:cNvSpPr txBox="1"/>
          <p:nvPr/>
        </p:nvSpPr>
        <p:spPr>
          <a:xfrm>
            <a:off x="7453023" y="629284"/>
            <a:ext cx="473897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/</a:t>
            </a:r>
            <a:r>
              <a:rPr lang="en-US" dirty="0" err="1">
                <a:latin typeface="+mn-lt"/>
              </a:rPr>
              <a:t>etc</a:t>
            </a:r>
            <a:r>
              <a:rPr lang="en-US" dirty="0">
                <a:latin typeface="+mn-lt"/>
              </a:rPr>
              <a:t>/</a:t>
            </a:r>
            <a:r>
              <a:rPr lang="en-US" dirty="0" err="1">
                <a:latin typeface="+mn-lt"/>
              </a:rPr>
              <a:t>autoreduce</a:t>
            </a:r>
            <a:r>
              <a:rPr lang="en-US" dirty="0">
                <a:latin typeface="+mn-lt"/>
              </a:rPr>
              <a:t>/</a:t>
            </a:r>
            <a:r>
              <a:rPr lang="en-US" dirty="0" err="1">
                <a:latin typeface="+mn-lt"/>
              </a:rPr>
              <a:t>post_processing.conf</a:t>
            </a:r>
            <a:endParaRPr lang="en-US" dirty="0">
              <a:latin typeface="+mn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F5B6DF-B865-684F-BC3D-8D994FE6E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428" y="1542715"/>
            <a:ext cx="4985444" cy="1312966"/>
          </a:xfrm>
        </p:spPr>
        <p:txBody>
          <a:bodyPr/>
          <a:lstStyle/>
          <a:p>
            <a:r>
              <a:rPr lang="en-US" sz="1800" dirty="0"/>
              <a:t>make rpm</a:t>
            </a:r>
          </a:p>
          <a:p>
            <a:r>
              <a:rPr lang="en-US" sz="1800" dirty="0"/>
              <a:t>Copy rpm to </a:t>
            </a:r>
            <a:r>
              <a:rPr lang="en-US" sz="1800" dirty="0" err="1"/>
              <a:t>packages.sns.gov</a:t>
            </a:r>
            <a:endParaRPr lang="en-US" sz="1800" dirty="0"/>
          </a:p>
          <a:p>
            <a:r>
              <a:rPr lang="en-US" sz="1800" dirty="0"/>
              <a:t>Check configuration and update it as needed</a:t>
            </a:r>
          </a:p>
        </p:txBody>
      </p:sp>
    </p:spTree>
    <p:extLst>
      <p:ext uri="{BB962C8B-B14F-4D97-AF65-F5344CB8AC3E}">
        <p14:creationId xmlns:p14="http://schemas.microsoft.com/office/powerpoint/2010/main" val="3679386405"/>
      </p:ext>
    </p:extLst>
  </p:cSld>
  <p:clrMapOvr>
    <a:masterClrMapping/>
  </p:clrMapOvr>
</p:sld>
</file>

<file path=ppt/theme/theme1.xml><?xml version="1.0" encoding="utf-8"?>
<a:theme xmlns:a="http://schemas.openxmlformats.org/drawingml/2006/main" name="ORNL">
  <a:themeElements>
    <a:clrScheme name="ORNL theme colors 180717 final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3BA2AD"/>
      </a:accent1>
      <a:accent2>
        <a:srgbClr val="8FBB55"/>
      </a:accent2>
      <a:accent3>
        <a:srgbClr val="5785B7"/>
      </a:accent3>
      <a:accent4>
        <a:srgbClr val="E5A940"/>
      </a:accent4>
      <a:accent5>
        <a:srgbClr val="919785"/>
      </a:accent5>
      <a:accent6>
        <a:srgbClr val="CB4D3D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38100">
          <a:solidFill>
            <a:schemeClr val="bg2"/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NL 16x9 template 180719" id="{91F5A9DE-0FF5-42D2-8B71-414341298470}" vid="{19B61368-BE15-4FF9-B836-7A1A3976FBB8}"/>
    </a:ext>
  </a:extLst>
</a:theme>
</file>

<file path=ppt/theme/theme2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5B17BC858B94FAA5409F11FF9B884" ma:contentTypeVersion="0" ma:contentTypeDescription="Create a new document." ma:contentTypeScope="" ma:versionID="ba30602e445ba7bd833ef2f532e4a5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6B0504-AE38-4B68-B5E7-89AA94502C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BA20C22-D077-412B-81BA-8B2541026F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14FB6BD-000C-41AF-9DE8-4264F777F3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984</Words>
  <Application>Microsoft Macintosh PowerPoint</Application>
  <PresentationFormat>Widescreen</PresentationFormat>
  <Paragraphs>111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Century Gothic</vt:lpstr>
      <vt:lpstr>Courier New</vt:lpstr>
      <vt:lpstr>ORNL</vt:lpstr>
      <vt:lpstr>Autoreduction service: installation and maintenance</vt:lpstr>
      <vt:lpstr>Plan for the next few weeks</vt:lpstr>
      <vt:lpstr>Post-Processing Architecture</vt:lpstr>
      <vt:lpstr>Overview</vt:lpstr>
      <vt:lpstr>Processors</vt:lpstr>
      <vt:lpstr>Configuration &amp; Installation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2018-07-12T19:30:01Z</dcterms:created>
  <dcterms:modified xsi:type="dcterms:W3CDTF">2020-07-01T17:05:54Z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0x0101003975B17BC858B94FAA5409F11FF9B884</vt:lpwstr>
  </property>
</Properties>
</file>