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6" r:id="rId5"/>
    <p:sldId id="294" r:id="rId6"/>
    <p:sldId id="296" r:id="rId7"/>
    <p:sldId id="297" r:id="rId8"/>
    <p:sldId id="300" r:id="rId9"/>
    <p:sldId id="298" r:id="rId10"/>
    <p:sldId id="304" r:id="rId11"/>
    <p:sldId id="303" r:id="rId12"/>
    <p:sldId id="301" r:id="rId13"/>
    <p:sldId id="299" r:id="rId14"/>
    <p:sldId id="275" r:id="rId15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504" userDrawn="1">
          <p15:clr>
            <a:srgbClr val="A4A3A4"/>
          </p15:clr>
        </p15:guide>
        <p15:guide id="2" pos="2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9B9D"/>
    <a:srgbClr val="AEB0AF"/>
    <a:srgbClr val="CEC7C1"/>
    <a:srgbClr val="8C8D90"/>
    <a:srgbClr val="D25350"/>
    <a:srgbClr val="808184"/>
    <a:srgbClr val="75767A"/>
    <a:srgbClr val="4E4F54"/>
    <a:srgbClr val="84888B"/>
    <a:srgbClr val="A04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 autoAdjust="0"/>
    <p:restoredTop sz="95161" autoAdjust="0"/>
  </p:normalViewPr>
  <p:slideViewPr>
    <p:cSldViewPr snapToGrid="0" showGuides="1">
      <p:cViewPr varScale="1">
        <p:scale>
          <a:sx n="128" d="100"/>
          <a:sy n="128" d="100"/>
        </p:scale>
        <p:origin x="1136" y="176"/>
      </p:cViewPr>
      <p:guideLst>
        <p:guide orient="horz" pos="504"/>
        <p:guide pos="26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>
        <p:scale>
          <a:sx n="50" d="100"/>
          <a:sy n="50" d="100"/>
        </p:scale>
        <p:origin x="5664" y="167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533024-10F1-4BC3-BAA5-CB28D8F9B6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8810624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4A39D-78C5-4FF5-94A2-BCBFAF602A34}" type="datetimeFigureOut">
              <a:rPr lang="en-US" smtClean="0">
                <a:latin typeface="+mn-lt"/>
              </a:rPr>
              <a:t>6/18/20</a:t>
            </a:fld>
            <a:endParaRPr lang="en-US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2005F-34EB-4228-A469-9DA7EF685E3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0" y="8810626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l"/>
            <a:fld id="{C75DCF9F-B5D2-4E17-BF72-5579017E6EA3}" type="slidenum">
              <a:rPr lang="en-US" smtClean="0">
                <a:latin typeface="+mn-lt"/>
              </a:rPr>
              <a:pPr algn="l"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575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41" y="8801100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n-lt"/>
              </a:defRPr>
            </a:lvl1pPr>
          </a:lstStyle>
          <a:p>
            <a:fld id="{D7992059-949A-4D84-A84D-82EB5F97947B}" type="datetimeFigureOut">
              <a:rPr lang="en-US" smtClean="0"/>
              <a:pPr/>
              <a:t>6/18/20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7"/>
            <a:ext cx="5607050" cy="36607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" y="8801100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n-lt"/>
              </a:defRPr>
            </a:lvl1pPr>
          </a:lstStyle>
          <a:p>
            <a:fld id="{DBFF095A-F86B-4B29-8A9F-DF3D3D1F3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89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20F866-E43C-408E-A637-F1A094D0DED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46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337BA4A-B024-42C0-AEE3-721B228F8259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9E6EA7-E7F1-42F0-95B8-1B1A5A465AF6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A5D040-4FD6-4BA1-AC81-B5CFF26CC6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321" y="1074420"/>
            <a:ext cx="11334582" cy="4233245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267160" y="5343835"/>
            <a:ext cx="5384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chemeClr val="tx1"/>
                </a:solidFill>
                <a:latin typeface="Century Gothic" panose="020B0502020202020204" pitchFamily="34" charset="0"/>
              </a:rPr>
              <a:t>ORNL is managed by UT-Battelle, LLC for the US Department of Energy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28736" y="1388962"/>
            <a:ext cx="8678194" cy="978729"/>
          </a:xfrm>
        </p:spPr>
        <p:txBody>
          <a:bodyPr/>
          <a:lstStyle>
            <a:lvl1pPr algn="l">
              <a:defRPr sz="3200" b="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447481" y="3013455"/>
            <a:ext cx="5440514" cy="2028101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E99884-2636-4794-A093-0F9256951E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5" name="Freeform 7">
            <a:extLst>
              <a:ext uri="{FF2B5EF4-FFF2-40B4-BE49-F238E27FC236}">
                <a16:creationId xmlns:a16="http://schemas.microsoft.com/office/drawing/2014/main" id="{454A96CC-B6D3-471D-892D-1DBFEFBD0D12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latin typeface="+mn-lt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27030A5-C7D7-48D4-B261-45DC936EE5D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576" y="5409488"/>
            <a:ext cx="1603756" cy="38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82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k green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637" y="1083755"/>
            <a:ext cx="5486764" cy="421929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74320" y="1078992"/>
            <a:ext cx="5821680" cy="4221671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079" y="1275788"/>
            <a:ext cx="5537405" cy="97872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3439C5-4231-ED43-91B8-86779195C116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C7DBBE-95AC-E843-979A-A1A45836011E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29C1BABE-6AB9-4F04-A1D6-C28E4287362E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D325F85-B4F1-4C5D-855D-1BE9D9C179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0" name="Line 5">
            <a:extLst>
              <a:ext uri="{FF2B5EF4-FFF2-40B4-BE49-F238E27FC236}">
                <a16:creationId xmlns:a16="http://schemas.microsoft.com/office/drawing/2014/main" id="{1F888CF4-3F65-4925-A47B-614AFCDC055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004175" y="82232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8" name="Line 6">
            <a:extLst>
              <a:ext uri="{FF2B5EF4-FFF2-40B4-BE49-F238E27FC236}">
                <a16:creationId xmlns:a16="http://schemas.microsoft.com/office/drawing/2014/main" id="{4CFFE01C-81C8-4437-B6F5-7BAAEE5FC29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004175" y="82232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1B955FFA-B6F5-4CDD-940A-DB05FD68B7CA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CA5F7EA9-E5C6-4376-AC5D-CA0B1DA0A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8079" y="2453317"/>
            <a:ext cx="5512904" cy="2690184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marL="688975" lvl="1" indent="-28575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4149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k green pictur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636" y="1078992"/>
            <a:ext cx="5487073" cy="4224052"/>
          </a:xfrm>
          <a:noFill/>
        </p:spPr>
        <p:txBody>
          <a:bodyPr/>
          <a:lstStyle>
            <a:lvl1pPr marL="0" indent="0">
              <a:buFont typeface="Century Gothic" panose="020B0502020202020204" pitchFamily="34" charset="0"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74320" y="1078992"/>
            <a:ext cx="5821680" cy="5779008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079" y="1275788"/>
            <a:ext cx="5537405" cy="97872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079" y="2453316"/>
            <a:ext cx="5512904" cy="4163291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marL="688975" lvl="1" indent="-28575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0DB01C-0316-7441-9D7D-F96D7A49FEAC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70CC82-0B8B-1D4B-9F0D-823E1CAB4A9C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732E67AB-06CD-417E-82A6-C485A480337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8EB24F-FBB3-41E8-90F7-B4AA493C6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6" name="Freeform 7">
            <a:extLst>
              <a:ext uri="{FF2B5EF4-FFF2-40B4-BE49-F238E27FC236}">
                <a16:creationId xmlns:a16="http://schemas.microsoft.com/office/drawing/2014/main" id="{2A500EEB-73EC-4C16-8273-4ED5425DD64C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302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k green picture layou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120595" y="1078989"/>
            <a:ext cx="7464186" cy="422600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74321" y="1078991"/>
            <a:ext cx="3846274" cy="5779007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079" y="1275788"/>
            <a:ext cx="3576228" cy="979691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079" y="2800350"/>
            <a:ext cx="3541945" cy="3816258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marL="688975" lvl="1" indent="-28575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0DB01C-0316-7441-9D7D-F96D7A49FEAC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70CC82-0B8B-1D4B-9F0D-823E1CAB4A9C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732E67AB-06CD-417E-82A6-C485A480337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8EB24F-FBB3-41E8-90F7-B4AA493C6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8" name="Freeform 5">
            <a:extLst>
              <a:ext uri="{FF2B5EF4-FFF2-40B4-BE49-F238E27FC236}">
                <a16:creationId xmlns:a16="http://schemas.microsoft.com/office/drawing/2014/main" id="{E0FFF716-AFC7-4054-A1F8-2C39C30731D0}"/>
              </a:ext>
            </a:extLst>
          </p:cNvPr>
          <p:cNvSpPr>
            <a:spLocks/>
          </p:cNvSpPr>
          <p:nvPr userDrawn="1"/>
        </p:nvSpPr>
        <p:spPr bwMode="auto">
          <a:xfrm>
            <a:off x="4120595" y="1"/>
            <a:ext cx="8071405" cy="6857998"/>
          </a:xfrm>
          <a:custGeom>
            <a:avLst/>
            <a:gdLst>
              <a:gd name="T0" fmla="*/ 4151 w 4490"/>
              <a:gd name="T1" fmla="*/ 0 h 3815"/>
              <a:gd name="T2" fmla="*/ 4151 w 4490"/>
              <a:gd name="T3" fmla="*/ 2951 h 3815"/>
              <a:gd name="T4" fmla="*/ 0 w 4490"/>
              <a:gd name="T5" fmla="*/ 2951 h 3815"/>
              <a:gd name="T6" fmla="*/ 0 w 4490"/>
              <a:gd name="T7" fmla="*/ 3815 h 3815"/>
              <a:gd name="T8" fmla="*/ 4490 w 4490"/>
              <a:gd name="T9" fmla="*/ 3815 h 3815"/>
              <a:gd name="T10" fmla="*/ 4490 w 4490"/>
              <a:gd name="T11" fmla="*/ 2969 h 3815"/>
              <a:gd name="T12" fmla="*/ 4490 w 4490"/>
              <a:gd name="T13" fmla="*/ 2951 h 3815"/>
              <a:gd name="T14" fmla="*/ 4490 w 4490"/>
              <a:gd name="T15" fmla="*/ 0 h 3815"/>
              <a:gd name="T16" fmla="*/ 4151 w 4490"/>
              <a:gd name="T17" fmla="*/ 0 h 3815"/>
              <a:gd name="T18" fmla="*/ 4151 w 4490"/>
              <a:gd name="T19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90" h="3815">
                <a:moveTo>
                  <a:pt x="4151" y="0"/>
                </a:moveTo>
                <a:lnTo>
                  <a:pt x="4151" y="2951"/>
                </a:lnTo>
                <a:lnTo>
                  <a:pt x="0" y="2951"/>
                </a:lnTo>
                <a:lnTo>
                  <a:pt x="0" y="3815"/>
                </a:lnTo>
                <a:lnTo>
                  <a:pt x="4490" y="3815"/>
                </a:lnTo>
                <a:lnTo>
                  <a:pt x="4490" y="2969"/>
                </a:lnTo>
                <a:lnTo>
                  <a:pt x="4490" y="2951"/>
                </a:lnTo>
                <a:lnTo>
                  <a:pt x="4490" y="0"/>
                </a:lnTo>
                <a:lnTo>
                  <a:pt x="4151" y="0"/>
                </a:lnTo>
                <a:lnTo>
                  <a:pt x="4151" y="0"/>
                </a:lnTo>
                <a:close/>
              </a:path>
            </a:pathLst>
          </a:custGeom>
          <a:solidFill>
            <a:srgbClr val="4C88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22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layou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4320" y="2381"/>
            <a:ext cx="11312843" cy="6342021"/>
          </a:xfrm>
          <a:noFill/>
          <a:ln>
            <a:noFill/>
          </a:ln>
        </p:spPr>
        <p:txBody>
          <a:bodyPr/>
          <a:lstStyle>
            <a:lvl1pPr marL="0" indent="0">
              <a:buFont typeface="Century Gothic" panose="020B0502020202020204" pitchFamily="34" charset="0"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9" y="274320"/>
            <a:ext cx="11000232" cy="535531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Rectangle 256">
            <a:extLst>
              <a:ext uri="{FF2B5EF4-FFF2-40B4-BE49-F238E27FC236}">
                <a16:creationId xmlns:a16="http://schemas.microsoft.com/office/drawing/2014/main" id="{50787286-CD5D-43D9-B8DA-70C3358DC829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3" y="647700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 </a:t>
            </a:r>
          </a:p>
        </p:txBody>
      </p:sp>
      <p:sp>
        <p:nvSpPr>
          <p:cNvPr id="16" name="Freeform 9">
            <a:extLst>
              <a:ext uri="{FF2B5EF4-FFF2-40B4-BE49-F238E27FC236}">
                <a16:creationId xmlns:a16="http://schemas.microsoft.com/office/drawing/2014/main" id="{D938724D-E109-43B4-9560-1552E26DB04A}"/>
              </a:ext>
            </a:extLst>
          </p:cNvPr>
          <p:cNvSpPr>
            <a:spLocks/>
          </p:cNvSpPr>
          <p:nvPr userDrawn="1"/>
        </p:nvSpPr>
        <p:spPr bwMode="auto">
          <a:xfrm>
            <a:off x="6026150" y="0"/>
            <a:ext cx="6165850" cy="6858000"/>
          </a:xfrm>
          <a:custGeom>
            <a:avLst/>
            <a:gdLst>
              <a:gd name="T0" fmla="*/ 3502 w 3884"/>
              <a:gd name="T1" fmla="*/ 0 h 4320"/>
              <a:gd name="T2" fmla="*/ 3502 w 3884"/>
              <a:gd name="T3" fmla="*/ 3998 h 4320"/>
              <a:gd name="T4" fmla="*/ 0 w 3884"/>
              <a:gd name="T5" fmla="*/ 3998 h 4320"/>
              <a:gd name="T6" fmla="*/ 0 w 3884"/>
              <a:gd name="T7" fmla="*/ 4320 h 4320"/>
              <a:gd name="T8" fmla="*/ 3502 w 3884"/>
              <a:gd name="T9" fmla="*/ 4320 h 4320"/>
              <a:gd name="T10" fmla="*/ 3884 w 3884"/>
              <a:gd name="T11" fmla="*/ 4320 h 4320"/>
              <a:gd name="T12" fmla="*/ 3884 w 3884"/>
              <a:gd name="T13" fmla="*/ 3998 h 4320"/>
              <a:gd name="T14" fmla="*/ 3884 w 3884"/>
              <a:gd name="T15" fmla="*/ 0 h 4320"/>
              <a:gd name="T16" fmla="*/ 3502 w 3884"/>
              <a:gd name="T17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84" h="4320">
                <a:moveTo>
                  <a:pt x="3502" y="0"/>
                </a:moveTo>
                <a:lnTo>
                  <a:pt x="3502" y="3998"/>
                </a:lnTo>
                <a:lnTo>
                  <a:pt x="0" y="3998"/>
                </a:lnTo>
                <a:lnTo>
                  <a:pt x="0" y="4320"/>
                </a:lnTo>
                <a:lnTo>
                  <a:pt x="3502" y="4320"/>
                </a:lnTo>
                <a:lnTo>
                  <a:pt x="3884" y="4320"/>
                </a:lnTo>
                <a:lnTo>
                  <a:pt x="3884" y="3998"/>
                </a:lnTo>
                <a:lnTo>
                  <a:pt x="3884" y="0"/>
                </a:lnTo>
                <a:lnTo>
                  <a:pt x="3502" y="0"/>
                </a:lnTo>
                <a:close/>
              </a:path>
            </a:pathLst>
          </a:custGeom>
          <a:solidFill>
            <a:srgbClr val="4087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00E375-D0D6-466C-A383-E914B5C8AE5A}"/>
              </a:ext>
            </a:extLst>
          </p:cNvPr>
          <p:cNvSpPr/>
          <p:nvPr userDrawn="1"/>
        </p:nvSpPr>
        <p:spPr>
          <a:xfrm>
            <a:off x="0" y="6344402"/>
            <a:ext cx="274320" cy="510909"/>
          </a:xfrm>
          <a:prstGeom prst="rect">
            <a:avLst/>
          </a:prstGeom>
          <a:solidFill>
            <a:srgbClr val="397D5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D090841D-81E2-4E83-8067-E18C5C3AF8FF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FCA792B-F3C6-440D-9FAF-B0D8AC4CDC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04" y="6472945"/>
            <a:ext cx="1093661" cy="2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07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256032"/>
            <a:ext cx="11515053" cy="5355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224" y="1443386"/>
            <a:ext cx="11523520" cy="419541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858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167" y="177801"/>
            <a:ext cx="10972800" cy="480131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458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7" y="274320"/>
            <a:ext cx="11430000" cy="539496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55" y="1653735"/>
            <a:ext cx="11430000" cy="4047778"/>
          </a:xfrm>
        </p:spPr>
        <p:txBody>
          <a:bodyPr/>
          <a:lstStyle>
            <a:lvl1pPr marL="288925" indent="-288925">
              <a:spcBef>
                <a:spcPts val="1800"/>
              </a:spcBef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>
                <a:latin typeface="+mn-lt"/>
                <a:cs typeface="Arial" panose="020B0604020202020204" pitchFamily="34" charset="0"/>
              </a:defRPr>
            </a:lvl2pPr>
            <a:lvl3pPr marL="1031875" indent="-288925"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3pPr>
            <a:lvl4pPr>
              <a:buClr>
                <a:schemeClr val="tx1"/>
              </a:buClr>
              <a:defRPr>
                <a:latin typeface="+mn-lt"/>
                <a:cs typeface="Arial" panose="020B0604020202020204" pitchFamily="34" charset="0"/>
              </a:defRPr>
            </a:lvl4pPr>
            <a:lvl5pPr marL="1482725" indent="-222250">
              <a:buClr>
                <a:schemeClr val="tx1"/>
              </a:buClr>
              <a:buFont typeface="Arial" panose="020B0604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85FFDA-509C-4548-B17D-5409853CA429}"/>
              </a:ext>
            </a:extLst>
          </p:cNvPr>
          <p:cNvSpPr/>
          <p:nvPr userDrawn="1"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D9F2534-297B-446C-B822-74E3C23864F7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AE7B96-D2A6-4A16-9C8C-9BA017C834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6477000"/>
            <a:ext cx="1088136" cy="261860"/>
          </a:xfrm>
          <a:prstGeom prst="rect">
            <a:avLst/>
          </a:prstGeom>
        </p:spPr>
      </p:pic>
      <p:sp>
        <p:nvSpPr>
          <p:cNvPr id="8" name="Rectangle 256">
            <a:extLst>
              <a:ext uri="{FF2B5EF4-FFF2-40B4-BE49-F238E27FC236}">
                <a16:creationId xmlns:a16="http://schemas.microsoft.com/office/drawing/2014/main" id="{6349825E-C749-4CDB-BDE4-DDAFE00D2BF9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745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7DAB3A-4154-42CC-B73A-07DD412DD1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01" b="-1"/>
          <a:stretch/>
        </p:blipFill>
        <p:spPr>
          <a:xfrm>
            <a:off x="6095998" y="1078992"/>
            <a:ext cx="5535025" cy="42286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679D6E9-7CB6-4816-BA71-A98C108727C8}"/>
              </a:ext>
            </a:extLst>
          </p:cNvPr>
          <p:cNvSpPr/>
          <p:nvPr userDrawn="1"/>
        </p:nvSpPr>
        <p:spPr>
          <a:xfrm>
            <a:off x="274320" y="1078992"/>
            <a:ext cx="5821680" cy="4228673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2F47A-E421-4CE0-A746-76A8C436B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1352479"/>
            <a:ext cx="5413469" cy="1100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6068FB31-3CF5-496E-BC0D-61D682234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12217" y="2891883"/>
            <a:ext cx="5431021" cy="2252546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buClr>
                <a:schemeClr val="tx1"/>
              </a:buClr>
              <a:buFont typeface="Century Gothic" panose="020B0502020202020204" pitchFamily="34" charset="0"/>
              <a:buChar char="–"/>
              <a:defRPr sz="1800">
                <a:latin typeface="Century Gothic" panose="020B0502020202020204" pitchFamily="34" charset="0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ACC93F-6123-3F49-8C15-4A811AF8B7BB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756F41-5AD0-C346-AE90-A0206E07D1B9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E79036-1F33-40EB-AB47-F9529E5C3C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2" name="Freeform 7">
            <a:extLst>
              <a:ext uri="{FF2B5EF4-FFF2-40B4-BE49-F238E27FC236}">
                <a16:creationId xmlns:a16="http://schemas.microsoft.com/office/drawing/2014/main" id="{3E861E90-11A2-4A0B-85EB-1A2865C9A48F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67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85FFDA-509C-4548-B17D-5409853CA429}"/>
              </a:ext>
            </a:extLst>
          </p:cNvPr>
          <p:cNvSpPr/>
          <p:nvPr userDrawn="1"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425236" cy="535531"/>
          </a:xfrm>
        </p:spPr>
        <p:txBody>
          <a:bodyPr/>
          <a:lstStyle>
            <a:lvl1pPr>
              <a:lnSpc>
                <a:spcPct val="90000"/>
              </a:lnSpc>
              <a:defRPr sz="3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D9F2534-297B-446C-B822-74E3C23864F7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911F93-34D4-49C9-8A88-C4DDE1F1E0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6477000"/>
            <a:ext cx="1088136" cy="261860"/>
          </a:xfrm>
          <a:prstGeom prst="rect">
            <a:avLst/>
          </a:prstGeom>
        </p:spPr>
      </p:pic>
      <p:sp>
        <p:nvSpPr>
          <p:cNvPr id="7" name="Rectangle 256">
            <a:extLst>
              <a:ext uri="{FF2B5EF4-FFF2-40B4-BE49-F238E27FC236}">
                <a16:creationId xmlns:a16="http://schemas.microsoft.com/office/drawing/2014/main" id="{BF6A1C92-1EE6-4390-85D8-ACD208CF9DB8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758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D6DB211-F94D-644A-8C58-020193A03AAA}"/>
              </a:ext>
            </a:extLst>
          </p:cNvPr>
          <p:cNvSpPr/>
          <p:nvPr userDrawn="1"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010" y="1444752"/>
            <a:ext cx="5507832" cy="821190"/>
          </a:xfr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010" y="2275467"/>
            <a:ext cx="5507832" cy="3373229"/>
          </a:xfrm>
        </p:spPr>
        <p:txBody>
          <a:bodyPr/>
          <a:lstStyle>
            <a:lvl1pPr marL="230188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>
                <a:latin typeface="+mn-lt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>
                <a:latin typeface="Century Gothic" panose="020B0502020202020204" pitchFamily="34" charset="0"/>
              </a:defRPr>
            </a:lvl3pPr>
            <a:lvl4pPr marL="971550" indent="0">
              <a:buClr>
                <a:schemeClr val="tx1"/>
              </a:buClr>
              <a:buFont typeface="Century Gothic" panose="020B0502020202020204" pitchFamily="34" charset="0"/>
              <a:buNone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444752"/>
            <a:ext cx="5504688" cy="821190"/>
          </a:xfr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75467"/>
            <a:ext cx="5504688" cy="3373229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 baseline="0">
                <a:latin typeface="Century Gothic" panose="020B0502020202020204" pitchFamily="34" charset="0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3pPr>
            <a:lvl4pPr marL="1144588" indent="-173038">
              <a:buClr>
                <a:schemeClr val="tx1"/>
              </a:buClr>
              <a:buFont typeface="Century Gothic" panose="020B0502020202020204" pitchFamily="34" charset="0"/>
              <a:buChar char="•"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0C0632-ACDA-4D24-A2CC-14539B91BC55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EEDC71-13B7-4B76-A967-98C8665C45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6486525"/>
            <a:ext cx="1088136" cy="261860"/>
          </a:xfrm>
          <a:prstGeom prst="rect">
            <a:avLst/>
          </a:prstGeom>
        </p:spPr>
      </p:pic>
      <p:sp>
        <p:nvSpPr>
          <p:cNvPr id="12" name="Rectangle 256">
            <a:extLst>
              <a:ext uri="{FF2B5EF4-FFF2-40B4-BE49-F238E27FC236}">
                <a16:creationId xmlns:a16="http://schemas.microsoft.com/office/drawing/2014/main" id="{0ED8B866-A29F-4437-842E-6B7908B2FB7D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0578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3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7FC5867-1737-E84C-B42D-608A49EBBAA6}"/>
              </a:ext>
            </a:extLst>
          </p:cNvPr>
          <p:cNvSpPr/>
          <p:nvPr userDrawn="1"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696" y="1387602"/>
            <a:ext cx="361047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696" y="2208792"/>
            <a:ext cx="361047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 baseline="0"/>
            </a:lvl1pPr>
            <a:lvl2pPr marL="514350" indent="-225425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600" baseline="0"/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3659" y="1387602"/>
            <a:ext cx="360841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3659" y="2213184"/>
            <a:ext cx="360841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6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marL="514350" lvl="1" indent="-2254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9D91D4C-0C90-4594-94C2-E939B6EF5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48562" y="1387602"/>
            <a:ext cx="360841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1A87D9D-30BD-4BC1-AB79-1F900F87185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248562" y="2213184"/>
            <a:ext cx="360841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6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marL="514350" lvl="1" indent="-2254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4B83B09-CF3A-4A36-84C0-D32086A13DE2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7690CFA-BCE4-4BCB-BADE-0862029B12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6477000"/>
            <a:ext cx="1088136" cy="261860"/>
          </a:xfrm>
          <a:prstGeom prst="rect">
            <a:avLst/>
          </a:prstGeom>
        </p:spPr>
      </p:pic>
      <p:sp>
        <p:nvSpPr>
          <p:cNvPr id="14" name="Rectangle 256">
            <a:extLst>
              <a:ext uri="{FF2B5EF4-FFF2-40B4-BE49-F238E27FC236}">
                <a16:creationId xmlns:a16="http://schemas.microsoft.com/office/drawing/2014/main" id="{B764CAE0-734A-4D16-BDA1-3E43A810370F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100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20" y="1435551"/>
            <a:ext cx="5840756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6351585" y="1435551"/>
            <a:ext cx="5840415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20" y="948037"/>
            <a:ext cx="5838672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6351584" y="948037"/>
            <a:ext cx="5840415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80804" y="966165"/>
            <a:ext cx="5815195" cy="457200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lnSpc>
                <a:spcPct val="90000"/>
              </a:lnSpc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280804" y="1517523"/>
            <a:ext cx="5815195" cy="411035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569913" indent="-225425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600"/>
            </a:lvl2pPr>
            <a:lvl3pPr marL="860425" indent="-173038">
              <a:lnSpc>
                <a:spcPct val="90000"/>
              </a:lnSpc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6357344" y="966165"/>
            <a:ext cx="5811876" cy="457200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6357344" y="1517523"/>
            <a:ext cx="5811876" cy="411035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569913" indent="-225425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600"/>
            </a:lvl2pPr>
            <a:lvl3pPr marL="860425" indent="-173038">
              <a:lnSpc>
                <a:spcPct val="90000"/>
              </a:lnSpc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669" y="342737"/>
            <a:ext cx="10332720" cy="457200"/>
          </a:xfrm>
        </p:spPr>
        <p:txBody>
          <a:bodyPr anchor="ctr"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38BD24-68BF-4642-BFC4-180B70D413B8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3BD6692-283A-4A7F-AE4C-0175D48F79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26" name="Rectangle 256">
            <a:extLst>
              <a:ext uri="{FF2B5EF4-FFF2-40B4-BE49-F238E27FC236}">
                <a16:creationId xmlns:a16="http://schemas.microsoft.com/office/drawing/2014/main" id="{7312AC61-61BF-4F96-99DC-555BD73A05FA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1069" y="65460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>
              <a:lnSpc>
                <a:spcPct val="90000"/>
              </a:lnSpc>
            </a:pPr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171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20" y="1435551"/>
            <a:ext cx="3868138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4299090" y="1435551"/>
            <a:ext cx="3867912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4C995C-9C57-406C-A69D-7613F8F47165}"/>
              </a:ext>
            </a:extLst>
          </p:cNvPr>
          <p:cNvSpPr/>
          <p:nvPr userDrawn="1"/>
        </p:nvSpPr>
        <p:spPr>
          <a:xfrm>
            <a:off x="8323860" y="1435551"/>
            <a:ext cx="3868138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20" y="948037"/>
            <a:ext cx="3866758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4299089" y="948037"/>
            <a:ext cx="3867912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26A7F5-6E08-49A4-A894-85B35B49A075}"/>
              </a:ext>
            </a:extLst>
          </p:cNvPr>
          <p:cNvSpPr/>
          <p:nvPr userDrawn="1"/>
        </p:nvSpPr>
        <p:spPr>
          <a:xfrm>
            <a:off x="8323860" y="948037"/>
            <a:ext cx="3885931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78000" y="966165"/>
            <a:ext cx="3833880" cy="457200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lnSpc>
                <a:spcPct val="90000"/>
              </a:lnSpc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283464" y="1517904"/>
            <a:ext cx="3833880" cy="411035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569913" indent="-225425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600"/>
            </a:lvl2pPr>
            <a:lvl3pPr marL="860425" indent="-173038">
              <a:lnSpc>
                <a:spcPct val="90000"/>
              </a:lnSpc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4312016" y="966165"/>
            <a:ext cx="3831692" cy="457200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4319831" y="1517904"/>
            <a:ext cx="3831692" cy="411035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569913" indent="-225425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600"/>
            </a:lvl2pPr>
            <a:lvl3pPr marL="860425" indent="-173038">
              <a:lnSpc>
                <a:spcPct val="90000"/>
              </a:lnSpc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8337939" y="966165"/>
            <a:ext cx="3797323" cy="457200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 userDrawn="1">
            <p:ph sz="quarter" idx="11"/>
          </p:nvPr>
        </p:nvSpPr>
        <p:spPr>
          <a:xfrm>
            <a:off x="8345754" y="1517904"/>
            <a:ext cx="3797323" cy="411035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defRPr sz="1800"/>
            </a:lvl1pPr>
            <a:lvl2pPr marL="569913" indent="-225425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600"/>
            </a:lvl2pPr>
            <a:lvl3pPr marL="860425" indent="-173038">
              <a:lnSpc>
                <a:spcPct val="90000"/>
              </a:lnSpc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936" y="347472"/>
            <a:ext cx="10332720" cy="457200"/>
          </a:xfrm>
        </p:spPr>
        <p:txBody>
          <a:bodyPr anchor="ctr"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38BD24-68BF-4642-BFC4-180B70D413B8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3BD6692-283A-4A7F-AE4C-0175D48F79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26" name="Rectangle 256">
            <a:extLst>
              <a:ext uri="{FF2B5EF4-FFF2-40B4-BE49-F238E27FC236}">
                <a16:creationId xmlns:a16="http://schemas.microsoft.com/office/drawing/2014/main" id="{7312AC61-61BF-4F96-99DC-555BD73A05FA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1069" y="65460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>
              <a:lnSpc>
                <a:spcPct val="90000"/>
              </a:lnSpc>
            </a:pPr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521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20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78816" y="966459"/>
            <a:ext cx="2881524" cy="457200"/>
          </a:xfrm>
          <a:noFill/>
          <a:ln w="12700">
            <a:noFill/>
          </a:ln>
        </p:spPr>
        <p:txBody>
          <a:bodyPr lIns="91440" tIns="45720" rIns="91440" bIns="4572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19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3288610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3288610" y="948037"/>
            <a:ext cx="2874805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4C995C-9C57-406C-A69D-7613F8F47165}"/>
              </a:ext>
            </a:extLst>
          </p:cNvPr>
          <p:cNvSpPr/>
          <p:nvPr userDrawn="1"/>
        </p:nvSpPr>
        <p:spPr>
          <a:xfrm>
            <a:off x="6302900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26A7F5-6E08-49A4-A894-85B35B49A075}"/>
              </a:ext>
            </a:extLst>
          </p:cNvPr>
          <p:cNvSpPr/>
          <p:nvPr userDrawn="1"/>
        </p:nvSpPr>
        <p:spPr>
          <a:xfrm>
            <a:off x="6302901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5F09E4-91A6-437A-BED4-ED7995D473E7}"/>
              </a:ext>
            </a:extLst>
          </p:cNvPr>
          <p:cNvSpPr/>
          <p:nvPr userDrawn="1"/>
        </p:nvSpPr>
        <p:spPr>
          <a:xfrm>
            <a:off x="9317192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92D3D3-2A2D-4482-B3F5-B0CBCD39D93A}"/>
              </a:ext>
            </a:extLst>
          </p:cNvPr>
          <p:cNvSpPr/>
          <p:nvPr userDrawn="1"/>
        </p:nvSpPr>
        <p:spPr>
          <a:xfrm>
            <a:off x="9317193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283464" y="1517904"/>
            <a:ext cx="2843784" cy="501091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569913" indent="-225425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600"/>
            </a:lvl2pPr>
            <a:lvl3pPr marL="914400" indent="-227013">
              <a:lnSpc>
                <a:spcPct val="90000"/>
              </a:lnSpc>
              <a:buFont typeface="Century Gothic" panose="020B0502020202020204" pitchFamily="34" charset="0"/>
              <a:buChar char="•"/>
              <a:tabLst/>
              <a:defRPr sz="1400"/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3283916" y="969264"/>
            <a:ext cx="2881524" cy="457200"/>
          </a:xfrm>
          <a:noFill/>
          <a:ln w="12700">
            <a:noFill/>
          </a:ln>
        </p:spPr>
        <p:txBody>
          <a:bodyPr lIns="91440" tIns="45720" rIns="91440" bIns="4572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3305378" y="1517904"/>
            <a:ext cx="2843784" cy="501091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630238" indent="-285750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lang="en-US" sz="16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73137" indent="-285750">
              <a:lnSpc>
                <a:spcPct val="90000"/>
              </a:lnSpc>
              <a:buFont typeface="Century Gothic" panose="020B0502020202020204" pitchFamily="34" charset="0"/>
              <a:buChar char="•"/>
              <a:defRPr lang="en-US" sz="14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>
              <a:lnSpc>
                <a:spcPct val="90000"/>
              </a:lnSpc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marL="569913" lvl="1" indent="-2254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  <a:p>
            <a:pPr marL="914400" lvl="2" indent="-227013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tabLst/>
            </a:pPr>
            <a:r>
              <a:rPr lang="en-US" dirty="0"/>
              <a:t>Third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6304922" y="969264"/>
            <a:ext cx="2868091" cy="457200"/>
          </a:xfrm>
          <a:noFill/>
          <a:ln w="12700">
            <a:noFill/>
          </a:ln>
        </p:spPr>
        <p:txBody>
          <a:bodyPr lIns="91440" tIns="45720" rIns="91440" bIns="4572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 userDrawn="1">
            <p:ph sz="quarter" idx="11"/>
          </p:nvPr>
        </p:nvSpPr>
        <p:spPr>
          <a:xfrm>
            <a:off x="6312952" y="1517904"/>
            <a:ext cx="2843784" cy="501091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630238" indent="-285750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lang="en-US" sz="16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73137" indent="-285750">
              <a:lnSpc>
                <a:spcPct val="90000"/>
              </a:lnSpc>
              <a:buFont typeface="Century Gothic" panose="020B0502020202020204" pitchFamily="34" charset="0"/>
              <a:buChar char="•"/>
              <a:defRPr lang="en-US" sz="14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marL="569913" lvl="1" indent="-2254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  <a:p>
            <a:pPr marL="914400" lvl="2" indent="-227013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tabLst/>
            </a:pPr>
            <a:r>
              <a:rPr lang="en-US" dirty="0"/>
              <a:t>Third level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669" y="347472"/>
            <a:ext cx="10332720" cy="457200"/>
          </a:xfrm>
        </p:spPr>
        <p:txBody>
          <a:bodyPr anchor="ctr"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38BD24-68BF-4642-BFC4-180B70D413B8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3BD6692-283A-4A7F-AE4C-0175D48F79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757D323C-D2DD-42C4-81D6-6224EE035EE4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9312498" y="969264"/>
            <a:ext cx="2879502" cy="457200"/>
          </a:xfrm>
          <a:noFill/>
          <a:ln w="12700">
            <a:noFill/>
          </a:ln>
        </p:spPr>
        <p:txBody>
          <a:bodyPr lIns="91440" tIns="45720" rIns="91440" bIns="4572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6D6262AB-5413-4C3B-B769-39B07A6E5626}"/>
              </a:ext>
            </a:extLst>
          </p:cNvPr>
          <p:cNvSpPr>
            <a:spLocks noGrp="1"/>
          </p:cNvSpPr>
          <p:nvPr userDrawn="1">
            <p:ph sz="quarter" idx="13"/>
          </p:nvPr>
        </p:nvSpPr>
        <p:spPr>
          <a:xfrm>
            <a:off x="9331938" y="1517904"/>
            <a:ext cx="2843784" cy="501091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630238" indent="-285750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lang="en-US" sz="16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73137" indent="-285750">
              <a:lnSpc>
                <a:spcPct val="90000"/>
              </a:lnSpc>
              <a:buFont typeface="Century Gothic" panose="020B0502020202020204" pitchFamily="34" charset="0"/>
              <a:buChar char="•"/>
              <a:defRPr lang="en-US" sz="14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marL="569913" lvl="1" indent="-2254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  <a:p>
            <a:pPr marL="914400" lvl="2" indent="-227013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tabLst/>
            </a:pPr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4697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29768" y="274320"/>
            <a:ext cx="1143000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1614" y="1650029"/>
            <a:ext cx="11419468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3B0D07-6BED-A646-84B4-4749F06D6579}"/>
              </a:ext>
            </a:extLst>
          </p:cNvPr>
          <p:cNvSpPr/>
          <p:nvPr userDrawn="1"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5832D77F-AA48-5846-ACCE-C0EB6A92350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16607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AC3F58-DA01-43AC-9BFD-B0FCF242EE72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413129" y="6477000"/>
            <a:ext cx="1088136" cy="261860"/>
          </a:xfrm>
          <a:prstGeom prst="rect">
            <a:avLst/>
          </a:prstGeom>
        </p:spPr>
      </p:pic>
      <p:sp>
        <p:nvSpPr>
          <p:cNvPr id="10" name="Rectangle 256">
            <a:extLst>
              <a:ext uri="{FF2B5EF4-FFF2-40B4-BE49-F238E27FC236}">
                <a16:creationId xmlns:a16="http://schemas.microsoft.com/office/drawing/2014/main" id="{323F2AC7-81B7-4181-8965-07F2D3F8B684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575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732" r:id="rId2"/>
    <p:sldLayoutId id="2147483716" r:id="rId3"/>
    <p:sldLayoutId id="2147483736" r:id="rId4"/>
    <p:sldLayoutId id="2147483663" r:id="rId5"/>
    <p:sldLayoutId id="2147483685" r:id="rId6"/>
    <p:sldLayoutId id="2147483750" r:id="rId7"/>
    <p:sldLayoutId id="2147483755" r:id="rId8"/>
    <p:sldLayoutId id="2147483754" r:id="rId9"/>
    <p:sldLayoutId id="2147483667" r:id="rId10"/>
    <p:sldLayoutId id="2147483725" r:id="rId11"/>
    <p:sldLayoutId id="2147483756" r:id="rId12"/>
    <p:sldLayoutId id="2147483678" r:id="rId13"/>
    <p:sldLayoutId id="2147483757" r:id="rId14"/>
    <p:sldLayoutId id="2147483758" r:id="rId15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87338" indent="-28733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8975" indent="-2857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–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030288" indent="-2857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neutrons/data_workflow" TargetMode="Externa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800C1-4BD0-4441-9F02-CABA00D22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735" y="1388962"/>
            <a:ext cx="10503723" cy="535531"/>
          </a:xfrm>
        </p:spPr>
        <p:txBody>
          <a:bodyPr/>
          <a:lstStyle/>
          <a:p>
            <a:r>
              <a:rPr lang="en-US" dirty="0"/>
              <a:t>Workflow manager: installation and maintenance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12E8D-8CA8-4596-914D-BD6FE6956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Mathieu Doucet</a:t>
            </a:r>
          </a:p>
          <a:p>
            <a:r>
              <a:rPr lang="en-US" dirty="0"/>
              <a:t>Oak Ridge National Laboratory</a:t>
            </a:r>
          </a:p>
        </p:txBody>
      </p:sp>
    </p:spTree>
    <p:extLst>
      <p:ext uri="{BB962C8B-B14F-4D97-AF65-F5344CB8AC3E}">
        <p14:creationId xmlns:p14="http://schemas.microsoft.com/office/powerpoint/2010/main" val="1713182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F6D3B-B426-874D-AADE-8B26D7437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64569"/>
            <a:ext cx="11515053" cy="535531"/>
          </a:xfrm>
        </p:spPr>
        <p:txBody>
          <a:bodyPr/>
          <a:lstStyle/>
          <a:p>
            <a:r>
              <a:rPr lang="en-US" dirty="0"/>
              <a:t>How does it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D129F-2C9C-DA4A-891D-3647045B3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It doesn’t really break</a:t>
            </a:r>
          </a:p>
          <a:p>
            <a:r>
              <a:rPr lang="en-US" sz="1800" dirty="0"/>
              <a:t>You might want to restart it after restarting the AMQ brokers as a safety measure</a:t>
            </a:r>
          </a:p>
          <a:p>
            <a:r>
              <a:rPr lang="en-US" sz="1800" dirty="0"/>
              <a:t>The workflow and dasmon_listener status are on the web monitor</a:t>
            </a:r>
          </a:p>
          <a:p>
            <a:r>
              <a:rPr lang="en-US" sz="1800" dirty="0"/>
              <a:t>The main problem is that the way the service was set up is not optimal and dead processes can be left behind after a restart.</a:t>
            </a:r>
          </a:p>
        </p:txBody>
      </p:sp>
    </p:spTree>
    <p:extLst>
      <p:ext uri="{BB962C8B-B14F-4D97-AF65-F5344CB8AC3E}">
        <p14:creationId xmlns:p14="http://schemas.microsoft.com/office/powerpoint/2010/main" val="3382681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/>
          <p:cNvSpPr/>
          <p:nvPr/>
        </p:nvSpPr>
        <p:spPr>
          <a:xfrm>
            <a:off x="3945320" y="4329738"/>
            <a:ext cx="1333500" cy="497507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Workflow Manager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5980785" y="4158696"/>
            <a:ext cx="1605348" cy="639407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reduced data cataloging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5991460" y="2547444"/>
            <a:ext cx="1333500" cy="497507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autoreduce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5991460" y="894271"/>
            <a:ext cx="1333500" cy="497507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NX cataloging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54630" y="1658159"/>
            <a:ext cx="1629831" cy="575489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Translation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717830" y="2776116"/>
            <a:ext cx="807720" cy="631627"/>
            <a:chOff x="2362200" y="4123253"/>
            <a:chExt cx="807720" cy="631627"/>
          </a:xfrm>
        </p:grpSpPr>
        <p:grpSp>
          <p:nvGrpSpPr>
            <p:cNvPr id="16" name="Group 15"/>
            <p:cNvGrpSpPr/>
            <p:nvPr/>
          </p:nvGrpSpPr>
          <p:grpSpPr>
            <a:xfrm>
              <a:off x="2362200" y="4137660"/>
              <a:ext cx="807720" cy="617220"/>
              <a:chOff x="4000500" y="1920240"/>
              <a:chExt cx="807720" cy="61722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4000500" y="225552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000500" y="218313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000500" y="211836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000500" y="204978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000500" y="198120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4000500" y="192024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2498999" y="4123253"/>
              <a:ext cx="5341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PFS</a:t>
              </a:r>
            </a:p>
          </p:txBody>
        </p:sp>
      </p:grpSp>
      <p:cxnSp>
        <p:nvCxnSpPr>
          <p:cNvPr id="20" name="Straight Arrow Connector 19"/>
          <p:cNvCxnSpPr>
            <a:stCxn id="8" idx="2"/>
            <a:endCxn id="17" idx="0"/>
          </p:cNvCxnSpPr>
          <p:nvPr/>
        </p:nvCxnSpPr>
        <p:spPr>
          <a:xfrm flipH="1">
            <a:off x="2121691" y="2233647"/>
            <a:ext cx="547855" cy="54246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943735" y="855866"/>
            <a:ext cx="1333500" cy="497507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Cataloging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940292" y="2411547"/>
            <a:ext cx="1533877" cy="628887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ONCat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web service</a:t>
            </a:r>
          </a:p>
        </p:txBody>
      </p:sp>
      <p:cxnSp>
        <p:nvCxnSpPr>
          <p:cNvPr id="25" name="Straight Arrow Connector 24"/>
          <p:cNvCxnSpPr>
            <a:cxnSpLocks/>
            <a:stCxn id="46" idx="3"/>
            <a:endCxn id="23" idx="1"/>
          </p:cNvCxnSpPr>
          <p:nvPr/>
        </p:nvCxnSpPr>
        <p:spPr>
          <a:xfrm>
            <a:off x="7324960" y="1143025"/>
            <a:ext cx="1615332" cy="158296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stCxn id="75" idx="2"/>
            <a:endCxn id="23" idx="1"/>
          </p:cNvCxnSpPr>
          <p:nvPr/>
        </p:nvCxnSpPr>
        <p:spPr>
          <a:xfrm flipV="1">
            <a:off x="6746409" y="2725991"/>
            <a:ext cx="2193883" cy="203546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886821" y="2120056"/>
            <a:ext cx="1188233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 service API</a:t>
            </a:r>
          </a:p>
        </p:txBody>
      </p:sp>
      <p:cxnSp>
        <p:nvCxnSpPr>
          <p:cNvPr id="33" name="Straight Arrow Connector 32"/>
          <p:cNvCxnSpPr>
            <a:stCxn id="8" idx="3"/>
            <a:endCxn id="34" idx="1"/>
          </p:cNvCxnSpPr>
          <p:nvPr/>
        </p:nvCxnSpPr>
        <p:spPr>
          <a:xfrm flipV="1">
            <a:off x="3484461" y="1943797"/>
            <a:ext cx="422455" cy="210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1" idx="1"/>
          </p:cNvCxnSpPr>
          <p:nvPr/>
        </p:nvCxnSpPr>
        <p:spPr>
          <a:xfrm flipV="1">
            <a:off x="5059065" y="1104620"/>
            <a:ext cx="884670" cy="88179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74" idx="1"/>
          </p:cNvCxnSpPr>
          <p:nvPr/>
        </p:nvCxnSpPr>
        <p:spPr>
          <a:xfrm>
            <a:off x="5059066" y="1986415"/>
            <a:ext cx="883315" cy="75129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5942380" y="2488958"/>
            <a:ext cx="1333500" cy="497507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Auto-reduce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5943735" y="4122049"/>
            <a:ext cx="1605348" cy="639407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Reduced data cataloging</a:t>
            </a:r>
          </a:p>
        </p:txBody>
      </p:sp>
      <p:cxnSp>
        <p:nvCxnSpPr>
          <p:cNvPr id="78" name="Straight Arrow Connector 77"/>
          <p:cNvCxnSpPr>
            <a:cxnSpLocks/>
            <a:endCxn id="75" idx="1"/>
          </p:cNvCxnSpPr>
          <p:nvPr/>
        </p:nvCxnSpPr>
        <p:spPr>
          <a:xfrm>
            <a:off x="5059065" y="1986414"/>
            <a:ext cx="884670" cy="245533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itle 6"/>
          <p:cNvSpPr txBox="1">
            <a:spLocks/>
          </p:cNvSpPr>
          <p:nvPr/>
        </p:nvSpPr>
        <p:spPr bwMode="auto">
          <a:xfrm>
            <a:off x="419100" y="289191"/>
            <a:ext cx="8915855" cy="510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06C3A"/>
                </a:solidFill>
                <a:latin typeface="Arial Black" pitchFamily="34" charset="0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6C3A"/>
                </a:solidFill>
                <a:latin typeface="Arial Black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6C3A"/>
                </a:solidFill>
                <a:latin typeface="Arial Black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6C3A"/>
                </a:solidFill>
                <a:latin typeface="Arial Black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6C3A"/>
                </a:solidFill>
                <a:latin typeface="Arial Black" pitchFamily="34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9pPr>
          </a:lstStyle>
          <a:p>
            <a:r>
              <a:rPr lang="en-US" sz="3200" dirty="0" err="1">
                <a:solidFill>
                  <a:schemeClr val="tx1"/>
                </a:solidFill>
                <a:latin typeface="+mn-lt"/>
              </a:rPr>
              <a:t>ActiveMQ</a:t>
            </a:r>
            <a:r>
              <a:rPr lang="en-US" sz="3200" dirty="0">
                <a:solidFill>
                  <a:schemeClr val="tx1"/>
                </a:solidFill>
                <a:latin typeface="+mn-lt"/>
              </a:rPr>
              <a:t> Communication Flow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3906915" y="1658159"/>
            <a:ext cx="1165990" cy="571277"/>
          </a:xfrm>
          <a:prstGeom prst="roundRect">
            <a:avLst>
              <a:gd name="adj" fmla="val 10119"/>
            </a:avLst>
          </a:prstGeom>
          <a:solidFill>
            <a:srgbClr val="84B64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ActiveMQ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broker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3908270" y="4289362"/>
            <a:ext cx="1333500" cy="497507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Workflow Manager</a:t>
            </a:r>
          </a:p>
        </p:txBody>
      </p:sp>
      <p:cxnSp>
        <p:nvCxnSpPr>
          <p:cNvPr id="53" name="Straight Arrow Connector 52"/>
          <p:cNvCxnSpPr>
            <a:endCxn id="52" idx="0"/>
          </p:cNvCxnSpPr>
          <p:nvPr/>
        </p:nvCxnSpPr>
        <p:spPr>
          <a:xfrm flipH="1">
            <a:off x="4575021" y="2250581"/>
            <a:ext cx="11605" cy="203878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2840294" y="5225701"/>
            <a:ext cx="877501" cy="617220"/>
            <a:chOff x="2332513" y="4137660"/>
            <a:chExt cx="877501" cy="617220"/>
          </a:xfrm>
        </p:grpSpPr>
        <p:grpSp>
          <p:nvGrpSpPr>
            <p:cNvPr id="57" name="Group 56"/>
            <p:cNvGrpSpPr/>
            <p:nvPr/>
          </p:nvGrpSpPr>
          <p:grpSpPr>
            <a:xfrm>
              <a:off x="2362200" y="4137660"/>
              <a:ext cx="807720" cy="617220"/>
              <a:chOff x="4000500" y="1920240"/>
              <a:chExt cx="807720" cy="61722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4000500" y="225552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4000500" y="218313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4000500" y="211836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4000500" y="204978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4000500" y="198120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4000500" y="192024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2332513" y="4161658"/>
              <a:ext cx="87750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Reporting DB</a:t>
              </a:r>
            </a:p>
          </p:txBody>
        </p:sp>
      </p:grpSp>
      <p:cxnSp>
        <p:nvCxnSpPr>
          <p:cNvPr id="65" name="Straight Arrow Connector 64"/>
          <p:cNvCxnSpPr>
            <a:stCxn id="52" idx="1"/>
            <a:endCxn id="64" idx="0"/>
          </p:cNvCxnSpPr>
          <p:nvPr/>
        </p:nvCxnSpPr>
        <p:spPr>
          <a:xfrm flipH="1">
            <a:off x="3273841" y="4538116"/>
            <a:ext cx="634429" cy="68758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2447526" y="3751904"/>
            <a:ext cx="234270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srgbClr val="1F1F1F">
                    <a:lumMod val="75000"/>
                    <a:lumOff val="25000"/>
                  </a:srgbClr>
                </a:solidFill>
                <a:latin typeface="Calibri"/>
                <a:cs typeface="+mn-cs"/>
              </a:rPr>
              <a:t>WM makes sure that every run goes through the full processing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942381" y="1355131"/>
            <a:ext cx="23427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chemeClr val="accent2"/>
                </a:solidFill>
                <a:latin typeface="Calibri"/>
                <a:cs typeface="+mn-cs"/>
              </a:rPr>
              <a:t>CATALOG.DATA_READY</a:t>
            </a:r>
          </a:p>
          <a:p>
            <a:pPr lvl="0"/>
            <a:r>
              <a:rPr lang="en-US" sz="1200" dirty="0">
                <a:solidFill>
                  <a:schemeClr val="accent1"/>
                </a:solidFill>
                <a:latin typeface="Calibri"/>
                <a:cs typeface="+mn-cs"/>
              </a:rPr>
              <a:t>CATALOG.STARTED</a:t>
            </a:r>
          </a:p>
          <a:p>
            <a:pPr lvl="0"/>
            <a:r>
              <a:rPr lang="en-US" sz="1200" dirty="0">
                <a:solidFill>
                  <a:schemeClr val="accent1"/>
                </a:solidFill>
                <a:latin typeface="Calibri"/>
                <a:cs typeface="+mn-cs"/>
              </a:rPr>
              <a:t>CATALOG.COMPLETE</a:t>
            </a:r>
          </a:p>
        </p:txBody>
      </p:sp>
      <p:sp>
        <p:nvSpPr>
          <p:cNvPr id="73" name="Rectangle 72"/>
          <p:cNvSpPr/>
          <p:nvPr/>
        </p:nvSpPr>
        <p:spPr>
          <a:xfrm>
            <a:off x="8822756" y="5286177"/>
            <a:ext cx="1420985" cy="76944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+mn-cs"/>
              </a:rPr>
              <a:t>Messaging legend:</a:t>
            </a:r>
          </a:p>
          <a:p>
            <a:pPr lvl="0"/>
            <a:endParaRPr lang="en-US" sz="1100" dirty="0">
              <a:solidFill>
                <a:schemeClr val="accent2"/>
              </a:solidFill>
              <a:latin typeface="Calibri"/>
              <a:cs typeface="+mn-cs"/>
            </a:endParaRPr>
          </a:p>
          <a:p>
            <a:pPr lvl="0"/>
            <a:r>
              <a:rPr lang="en-US" sz="1100" dirty="0">
                <a:solidFill>
                  <a:schemeClr val="accent2"/>
                </a:solidFill>
                <a:latin typeface="Calibri"/>
                <a:cs typeface="+mn-cs"/>
              </a:rPr>
              <a:t>Message received</a:t>
            </a:r>
          </a:p>
          <a:p>
            <a:pPr lvl="0"/>
            <a:r>
              <a:rPr lang="en-US" sz="1100" dirty="0">
                <a:solidFill>
                  <a:schemeClr val="accent1"/>
                </a:solidFill>
                <a:latin typeface="Calibri"/>
                <a:cs typeface="+mn-cs"/>
              </a:rPr>
              <a:t>Message sent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942381" y="3006546"/>
            <a:ext cx="23427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chemeClr val="accent2"/>
                </a:solidFill>
                <a:latin typeface="Calibri"/>
                <a:cs typeface="+mn-cs"/>
              </a:rPr>
              <a:t>REDUCTION.DATA_READY</a:t>
            </a:r>
          </a:p>
          <a:p>
            <a:pPr lvl="0"/>
            <a:r>
              <a:rPr lang="en-US" sz="1200" dirty="0">
                <a:solidFill>
                  <a:schemeClr val="accent1"/>
                </a:solidFill>
                <a:latin typeface="Calibri"/>
                <a:cs typeface="+mn-cs"/>
              </a:rPr>
              <a:t>REDUCTION.STARTED</a:t>
            </a:r>
          </a:p>
          <a:p>
            <a:pPr lvl="0"/>
            <a:r>
              <a:rPr lang="en-US" sz="1200" dirty="0">
                <a:solidFill>
                  <a:schemeClr val="accent1"/>
                </a:solidFill>
                <a:latin typeface="Calibri"/>
                <a:cs typeface="+mn-cs"/>
              </a:rPr>
              <a:t>REDUCTION.COMPLETE</a:t>
            </a:r>
          </a:p>
        </p:txBody>
      </p:sp>
      <p:sp>
        <p:nvSpPr>
          <p:cNvPr id="80" name="Rectangle 79"/>
          <p:cNvSpPr/>
          <p:nvPr/>
        </p:nvSpPr>
        <p:spPr>
          <a:xfrm>
            <a:off x="5931705" y="4863118"/>
            <a:ext cx="26883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chemeClr val="accent2"/>
                </a:solidFill>
                <a:latin typeface="Calibri"/>
                <a:cs typeface="+mn-cs"/>
              </a:rPr>
              <a:t>REDUCTION_CATALOG.DATA_READY</a:t>
            </a:r>
          </a:p>
          <a:p>
            <a:pPr lvl="0"/>
            <a:r>
              <a:rPr lang="en-US" sz="1200" dirty="0">
                <a:solidFill>
                  <a:schemeClr val="accent1"/>
                </a:solidFill>
                <a:latin typeface="Calibri"/>
                <a:cs typeface="+mn-cs"/>
              </a:rPr>
              <a:t>REDUCTION_CATALOG.STARTED</a:t>
            </a:r>
          </a:p>
          <a:p>
            <a:pPr lvl="0"/>
            <a:r>
              <a:rPr lang="en-US" sz="1200" dirty="0">
                <a:solidFill>
                  <a:schemeClr val="accent1"/>
                </a:solidFill>
                <a:latin typeface="Calibri"/>
                <a:cs typeface="+mn-cs"/>
              </a:rPr>
              <a:t>REDUCTION_CATALOG.COMPLETE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639550" y="2276851"/>
            <a:ext cx="26883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chemeClr val="accent1"/>
                </a:solidFill>
                <a:latin typeface="Calibri"/>
                <a:cs typeface="+mn-cs"/>
              </a:rPr>
              <a:t>POSTPROCESS.DATA_READY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906915" y="4815027"/>
            <a:ext cx="26883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900" dirty="0">
                <a:solidFill>
                  <a:schemeClr val="accent2"/>
                </a:solidFill>
                <a:latin typeface="Calibri"/>
                <a:cs typeface="+mn-cs"/>
              </a:rPr>
              <a:t>POSTPROCESS.DATA_READY</a:t>
            </a:r>
          </a:p>
          <a:p>
            <a:r>
              <a:rPr lang="en-US" sz="900" dirty="0">
                <a:solidFill>
                  <a:schemeClr val="accent2"/>
                </a:solidFill>
                <a:latin typeface="Calibri"/>
              </a:rPr>
              <a:t>CATALOG.STARTED</a:t>
            </a:r>
          </a:p>
          <a:p>
            <a:r>
              <a:rPr lang="en-US" sz="900" dirty="0">
                <a:solidFill>
                  <a:schemeClr val="accent2"/>
                </a:solidFill>
                <a:latin typeface="Calibri"/>
              </a:rPr>
              <a:t>CATALOG.COMPLETE</a:t>
            </a:r>
          </a:p>
          <a:p>
            <a:r>
              <a:rPr lang="en-US" sz="900" dirty="0">
                <a:solidFill>
                  <a:schemeClr val="accent2"/>
                </a:solidFill>
                <a:latin typeface="Calibri"/>
              </a:rPr>
              <a:t>REDUCTION.STARTED</a:t>
            </a:r>
          </a:p>
          <a:p>
            <a:r>
              <a:rPr lang="en-US" sz="900" dirty="0">
                <a:solidFill>
                  <a:schemeClr val="accent2"/>
                </a:solidFill>
                <a:latin typeface="Calibri"/>
              </a:rPr>
              <a:t>REDUCTION.COMPLETE</a:t>
            </a:r>
          </a:p>
          <a:p>
            <a:r>
              <a:rPr lang="en-US" sz="900" dirty="0">
                <a:solidFill>
                  <a:schemeClr val="accent2"/>
                </a:solidFill>
                <a:latin typeface="Calibri"/>
              </a:rPr>
              <a:t>REDUCTION_CATALOG.STARTED</a:t>
            </a:r>
          </a:p>
          <a:p>
            <a:r>
              <a:rPr lang="en-US" sz="900" dirty="0">
                <a:solidFill>
                  <a:schemeClr val="accent2"/>
                </a:solidFill>
                <a:latin typeface="Calibri"/>
              </a:rPr>
              <a:t>REDUCTION_CATALOG.COMPLETE</a:t>
            </a:r>
            <a:endParaRPr lang="en-US" sz="900" dirty="0">
              <a:solidFill>
                <a:schemeClr val="accent2"/>
              </a:solidFill>
              <a:latin typeface="Calibri"/>
              <a:cs typeface="+mn-cs"/>
            </a:endParaRPr>
          </a:p>
          <a:p>
            <a:pPr lvl="0"/>
            <a:r>
              <a:rPr lang="en-US" sz="900" dirty="0">
                <a:solidFill>
                  <a:schemeClr val="accent1"/>
                </a:solidFill>
                <a:latin typeface="Calibri"/>
                <a:cs typeface="+mn-cs"/>
              </a:rPr>
              <a:t>CATALOG.DATA_READY</a:t>
            </a:r>
          </a:p>
          <a:p>
            <a:pPr lvl="0"/>
            <a:r>
              <a:rPr lang="en-US" sz="900" dirty="0">
                <a:solidFill>
                  <a:schemeClr val="accent1"/>
                </a:solidFill>
                <a:latin typeface="Calibri"/>
                <a:cs typeface="+mn-cs"/>
              </a:rPr>
              <a:t>REDUCTION.DATA_READY</a:t>
            </a:r>
          </a:p>
          <a:p>
            <a:pPr lvl="0"/>
            <a:r>
              <a:rPr lang="en-US" sz="900" dirty="0">
                <a:solidFill>
                  <a:schemeClr val="accent1"/>
                </a:solidFill>
                <a:latin typeface="Calibri"/>
                <a:cs typeface="+mn-cs"/>
              </a:rPr>
              <a:t>REDUCTION_CATALOG.DATA_READY</a:t>
            </a:r>
          </a:p>
        </p:txBody>
      </p:sp>
    </p:spTree>
    <p:extLst>
      <p:ext uri="{BB962C8B-B14F-4D97-AF65-F5344CB8AC3E}">
        <p14:creationId xmlns:p14="http://schemas.microsoft.com/office/powerpoint/2010/main" val="412636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665"/>
    </mc:Choice>
    <mc:Fallback xmlns="">
      <p:transition xmlns:p14="http://schemas.microsoft.com/office/powerpoint/2010/main" spd="slow" advTm="5566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AE3D2-E021-4746-B54F-E32149D1A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64569"/>
            <a:ext cx="11515053" cy="535531"/>
          </a:xfrm>
        </p:spPr>
        <p:txBody>
          <a:bodyPr/>
          <a:lstStyle/>
          <a:p>
            <a:r>
              <a:rPr lang="en-US" dirty="0"/>
              <a:t>Plan for the next few weeks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D07FB-FAAA-1A46-BDD5-D39CA78B2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40" y="1267716"/>
            <a:ext cx="11523520" cy="4195415"/>
          </a:xfrm>
        </p:spPr>
        <p:txBody>
          <a:bodyPr/>
          <a:lstStyle/>
          <a:p>
            <a:pPr marL="403225" lvl="1" indent="0">
              <a:buNone/>
            </a:pPr>
            <a:r>
              <a:rPr lang="en-US" sz="2000" dirty="0"/>
              <a:t>Test environment:</a:t>
            </a:r>
          </a:p>
          <a:p>
            <a:pPr marL="403225" lvl="1" indent="0">
              <a:buNone/>
            </a:pPr>
            <a:r>
              <a:rPr lang="en-US" sz="2000" dirty="0"/>
              <a:t>	</a:t>
            </a:r>
            <a:r>
              <a:rPr lang="en-US" sz="1600" dirty="0"/>
              <a:t>New RHEL8 machines are being set up so we can install them together</a:t>
            </a:r>
          </a:p>
          <a:p>
            <a:pPr marL="403225" lvl="1" indent="0">
              <a:buNone/>
            </a:pPr>
            <a:endParaRPr lang="en-US" sz="2000" dirty="0"/>
          </a:p>
          <a:p>
            <a:pPr marL="403225" lvl="1" indent="0">
              <a:buNone/>
            </a:pPr>
            <a:r>
              <a:rPr lang="en-US" sz="2000" dirty="0"/>
              <a:t>Topics to cover:</a:t>
            </a:r>
            <a:endParaRPr lang="en-US" sz="1600" dirty="0"/>
          </a:p>
          <a:p>
            <a:pPr marL="1201738" lvl="2" indent="-457200">
              <a:buFont typeface="+mj-lt"/>
              <a:buAutoNum type="arabicPeriod"/>
            </a:pPr>
            <a:r>
              <a:rPr lang="en-US" sz="1600" dirty="0"/>
              <a:t>General overview </a:t>
            </a:r>
          </a:p>
          <a:p>
            <a:pPr marL="1201738" lvl="2" indent="-457200">
              <a:buFont typeface="+mj-lt"/>
              <a:buAutoNum type="arabicPeriod"/>
            </a:pPr>
            <a:r>
              <a:rPr lang="en-US" sz="1600" b="1" dirty="0">
                <a:solidFill>
                  <a:schemeClr val="tx2"/>
                </a:solidFill>
              </a:rPr>
              <a:t>Workflow manager and DASMON listener – Installation &amp; maintenance [this presentation]</a:t>
            </a:r>
          </a:p>
          <a:p>
            <a:pPr marL="1201738" lvl="2" indent="-457200">
              <a:buFont typeface="+mj-lt"/>
              <a:buAutoNum type="arabicPeriod"/>
            </a:pPr>
            <a:r>
              <a:rPr lang="en-US" sz="1600" dirty="0"/>
              <a:t>Web monitor – Installation and maintenance</a:t>
            </a:r>
          </a:p>
          <a:p>
            <a:pPr marL="1201738" lvl="2" indent="-457200">
              <a:buFont typeface="+mj-lt"/>
              <a:buAutoNum type="arabicPeriod"/>
            </a:pPr>
            <a:r>
              <a:rPr lang="en-US" sz="1600" dirty="0" err="1"/>
              <a:t>Autoreduction</a:t>
            </a:r>
            <a:r>
              <a:rPr lang="en-US" sz="1600" dirty="0"/>
              <a:t> service – Installation and maintenance</a:t>
            </a:r>
          </a:p>
          <a:p>
            <a:pPr marL="1201738" lvl="2" indent="-457200">
              <a:buFont typeface="+mj-lt"/>
              <a:buAutoNum type="arabicPeriod"/>
            </a:pPr>
            <a:r>
              <a:rPr lang="en-US" sz="1600" dirty="0" err="1"/>
              <a:t>Autoreduction</a:t>
            </a:r>
            <a:r>
              <a:rPr lang="en-US" sz="1600" dirty="0"/>
              <a:t> setup through </a:t>
            </a:r>
            <a:r>
              <a:rPr lang="en-US" sz="1600" dirty="0" err="1"/>
              <a:t>webmon</a:t>
            </a:r>
            <a:r>
              <a:rPr lang="en-US" sz="1600" dirty="0"/>
              <a:t> – how-to and future vision</a:t>
            </a:r>
          </a:p>
          <a:p>
            <a:pPr marL="1201738" lvl="2" indent="-457200">
              <a:buFont typeface="+mj-lt"/>
              <a:buAutoNum type="arabicPeriod"/>
            </a:pPr>
            <a:r>
              <a:rPr lang="en-US" sz="1600" dirty="0"/>
              <a:t>The IHC call – when things go wrong &amp; recovery strategies</a:t>
            </a:r>
          </a:p>
          <a:p>
            <a:pPr marL="1201738" lvl="2" indent="-457200">
              <a:buFont typeface="+mj-lt"/>
              <a:buAutoNum type="arabicPeriod"/>
            </a:pPr>
            <a:r>
              <a:rPr lang="en-US" sz="1600" dirty="0"/>
              <a:t>Vision for the future – what I would do differently</a:t>
            </a:r>
          </a:p>
          <a:p>
            <a:pPr marL="860425" lvl="1" indent="-457200">
              <a:buFont typeface="+mj-lt"/>
              <a:buAutoNum type="arabicPeriod"/>
            </a:pPr>
            <a:endParaRPr lang="en-US" sz="2000" dirty="0"/>
          </a:p>
          <a:p>
            <a:pPr marL="860425" lvl="1" indent="-4572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97175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62DE76CE-6323-B54F-AA5F-1E43172120CF}"/>
              </a:ext>
            </a:extLst>
          </p:cNvPr>
          <p:cNvSpPr/>
          <p:nvPr/>
        </p:nvSpPr>
        <p:spPr>
          <a:xfrm>
            <a:off x="8878028" y="3660779"/>
            <a:ext cx="2111477" cy="15251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7625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698330" y="1325703"/>
            <a:ext cx="2111477" cy="3657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47625" cmpd="sng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6629400" y="4495800"/>
            <a:ext cx="2438400" cy="304800"/>
          </a:xfrm>
          <a:prstGeom prst="bentConnector3">
            <a:avLst>
              <a:gd name="adj1" fmla="val 50000"/>
            </a:avLst>
          </a:prstGeom>
          <a:ln w="19050">
            <a:solidFill>
              <a:srgbClr val="7F7F7F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254598"/>
            <a:ext cx="8229600" cy="535531"/>
          </a:xfrm>
        </p:spPr>
        <p:txBody>
          <a:bodyPr/>
          <a:lstStyle/>
          <a:p>
            <a:r>
              <a:rPr lang="en-US" dirty="0"/>
              <a:t>Post-Processing Architecture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667000" y="2743200"/>
            <a:ext cx="1600200" cy="838200"/>
          </a:xfrm>
          <a:prstGeom prst="roundRect">
            <a:avLst/>
          </a:prstGeom>
          <a:solidFill>
            <a:srgbClr val="DBEEF4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Post Processing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943600" y="1646097"/>
            <a:ext cx="1600200" cy="838200"/>
          </a:xfrm>
          <a:prstGeom prst="roundRect">
            <a:avLst/>
          </a:prstGeom>
          <a:solidFill>
            <a:srgbClr val="DBEEF4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Workflow Manager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667000" y="1219200"/>
            <a:ext cx="1600200" cy="8382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Translation Service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667000" y="3886200"/>
            <a:ext cx="1600200" cy="8382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DASMON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667000" y="5029201"/>
            <a:ext cx="1600200" cy="5602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pvsd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943600" y="3886200"/>
            <a:ext cx="1600200" cy="838200"/>
          </a:xfrm>
          <a:prstGeom prst="roundRect">
            <a:avLst/>
          </a:prstGeom>
          <a:solidFill>
            <a:srgbClr val="DBEEF4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DASMON Listener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9067800" y="1600200"/>
            <a:ext cx="1600200" cy="838200"/>
          </a:xfrm>
          <a:prstGeom prst="roundRect">
            <a:avLst/>
          </a:prstGeom>
          <a:solidFill>
            <a:srgbClr val="DBEEF4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 Monitor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9067800" y="3886200"/>
            <a:ext cx="1600200" cy="838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PostgreSQL Database</a:t>
            </a:r>
          </a:p>
        </p:txBody>
      </p:sp>
      <p:cxnSp>
        <p:nvCxnSpPr>
          <p:cNvPr id="18" name="Straight Arrow Connector 17"/>
          <p:cNvCxnSpPr>
            <a:stCxn id="11" idx="3"/>
            <a:endCxn id="10" idx="1"/>
          </p:cNvCxnSpPr>
          <p:nvPr/>
        </p:nvCxnSpPr>
        <p:spPr>
          <a:xfrm>
            <a:off x="4267200" y="1638301"/>
            <a:ext cx="1676400" cy="426897"/>
          </a:xfrm>
          <a:prstGeom prst="straightConnector1">
            <a:avLst/>
          </a:prstGeom>
          <a:ln w="19050"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10" idx="2"/>
          </p:cNvCxnSpPr>
          <p:nvPr/>
        </p:nvCxnSpPr>
        <p:spPr>
          <a:xfrm flipV="1">
            <a:off x="4267200" y="2484298"/>
            <a:ext cx="2476500" cy="678003"/>
          </a:xfrm>
          <a:prstGeom prst="straightConnector1">
            <a:avLst/>
          </a:prstGeom>
          <a:ln w="19050">
            <a:solidFill>
              <a:srgbClr val="7F7F7F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4" idx="0"/>
          </p:cNvCxnSpPr>
          <p:nvPr/>
        </p:nvCxnSpPr>
        <p:spPr>
          <a:xfrm>
            <a:off x="6743700" y="2484298"/>
            <a:ext cx="0" cy="1401903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3"/>
            <a:endCxn id="14" idx="1"/>
          </p:cNvCxnSpPr>
          <p:nvPr/>
        </p:nvCxnSpPr>
        <p:spPr>
          <a:xfrm>
            <a:off x="4267200" y="4305300"/>
            <a:ext cx="1676400" cy="0"/>
          </a:xfrm>
          <a:prstGeom prst="straightConnector1">
            <a:avLst/>
          </a:prstGeom>
          <a:ln w="19050"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3"/>
            <a:endCxn id="14" idx="1"/>
          </p:cNvCxnSpPr>
          <p:nvPr/>
        </p:nvCxnSpPr>
        <p:spPr>
          <a:xfrm flipV="1">
            <a:off x="4267200" y="4305300"/>
            <a:ext cx="1676400" cy="1004016"/>
          </a:xfrm>
          <a:prstGeom prst="straightConnector1">
            <a:avLst/>
          </a:prstGeom>
          <a:ln w="19050"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343400" y="4038600"/>
            <a:ext cx="16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heartbeat, status</a:t>
            </a:r>
          </a:p>
        </p:txBody>
      </p:sp>
      <p:sp>
        <p:nvSpPr>
          <p:cNvPr id="44" name="TextBox 43"/>
          <p:cNvSpPr txBox="1"/>
          <p:nvPr/>
        </p:nvSpPr>
        <p:spPr>
          <a:xfrm rot="19551951">
            <a:off x="4578884" y="5002136"/>
            <a:ext cx="7722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heartbeat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705600" y="3048000"/>
            <a:ext cx="16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heartbeat</a:t>
            </a:r>
          </a:p>
        </p:txBody>
      </p:sp>
      <p:sp>
        <p:nvSpPr>
          <p:cNvPr id="46" name="TextBox 45"/>
          <p:cNvSpPr txBox="1"/>
          <p:nvPr/>
        </p:nvSpPr>
        <p:spPr>
          <a:xfrm rot="20677678">
            <a:off x="4943701" y="2753868"/>
            <a:ext cx="14763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instructions &amp; status</a:t>
            </a:r>
          </a:p>
        </p:txBody>
      </p:sp>
      <p:sp>
        <p:nvSpPr>
          <p:cNvPr id="47" name="TextBox 46"/>
          <p:cNvSpPr txBox="1"/>
          <p:nvPr/>
        </p:nvSpPr>
        <p:spPr>
          <a:xfrm rot="879761">
            <a:off x="4352561" y="1544639"/>
            <a:ext cx="16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announces new file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266408" y="693478"/>
            <a:ext cx="2209800" cy="490210"/>
            <a:chOff x="6324600" y="5300990"/>
            <a:chExt cx="2209800" cy="490210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6324600" y="5453390"/>
              <a:ext cx="609600" cy="0"/>
            </a:xfrm>
            <a:prstGeom prst="straightConnector1">
              <a:avLst/>
            </a:prstGeom>
            <a:ln>
              <a:solidFill>
                <a:srgbClr val="7F7F7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934200" y="5300990"/>
              <a:ext cx="1600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ActiveMQ message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6324600" y="5681990"/>
              <a:ext cx="609600" cy="0"/>
            </a:xfrm>
            <a:prstGeom prst="straightConnector1">
              <a:avLst/>
            </a:prstGeom>
            <a:ln>
              <a:solidFill>
                <a:srgbClr val="7F7F7F"/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6934200" y="5529590"/>
              <a:ext cx="1600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direct access</a:t>
              </a:r>
            </a:p>
          </p:txBody>
        </p:sp>
      </p:grpSp>
      <p:cxnSp>
        <p:nvCxnSpPr>
          <p:cNvPr id="50" name="Straight Arrow Connector 49"/>
          <p:cNvCxnSpPr>
            <a:stCxn id="14" idx="3"/>
            <a:endCxn id="16" idx="1"/>
          </p:cNvCxnSpPr>
          <p:nvPr/>
        </p:nvCxnSpPr>
        <p:spPr>
          <a:xfrm>
            <a:off x="7543800" y="4305300"/>
            <a:ext cx="1524000" cy="0"/>
          </a:xfrm>
          <a:prstGeom prst="straightConnector1">
            <a:avLst/>
          </a:prstGeom>
          <a:ln w="19050">
            <a:solidFill>
              <a:srgbClr val="7F7F7F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5" idx="2"/>
            <a:endCxn id="16" idx="0"/>
          </p:cNvCxnSpPr>
          <p:nvPr/>
        </p:nvCxnSpPr>
        <p:spPr>
          <a:xfrm>
            <a:off x="9867900" y="2438400"/>
            <a:ext cx="0" cy="1447800"/>
          </a:xfrm>
          <a:prstGeom prst="straightConnector1">
            <a:avLst/>
          </a:prstGeom>
          <a:ln w="19050">
            <a:solidFill>
              <a:srgbClr val="7F7F7F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0" idx="3"/>
            <a:endCxn id="16" idx="0"/>
          </p:cNvCxnSpPr>
          <p:nvPr/>
        </p:nvCxnSpPr>
        <p:spPr>
          <a:xfrm>
            <a:off x="7543800" y="2065198"/>
            <a:ext cx="2324100" cy="1821003"/>
          </a:xfrm>
          <a:prstGeom prst="straightConnector1">
            <a:avLst/>
          </a:prstGeom>
          <a:ln w="19050">
            <a:solidFill>
              <a:srgbClr val="7F7F7F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9220505" y="4595096"/>
            <a:ext cx="1600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0000"/>
                </a:solidFill>
              </a:rPr>
              <a:t>workflowdb2.sns.gov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463283" y="2399916"/>
            <a:ext cx="184192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err="1">
                <a:solidFill>
                  <a:srgbClr val="000000"/>
                </a:solidFill>
              </a:rPr>
              <a:t>autoreducer</a:t>
            </a:r>
            <a:r>
              <a:rPr lang="en-US" sz="1050" dirty="0">
                <a:solidFill>
                  <a:srgbClr val="000000"/>
                </a:solidFill>
              </a:rPr>
              <a:t>[1-4].</a:t>
            </a:r>
            <a:r>
              <a:rPr lang="en-US" sz="1050" dirty="0" err="1">
                <a:solidFill>
                  <a:srgbClr val="000000"/>
                </a:solidFill>
              </a:rPr>
              <a:t>sns.gov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43400" y="4419600"/>
            <a:ext cx="16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PV updates</a:t>
            </a:r>
          </a:p>
        </p:txBody>
      </p:sp>
      <p:cxnSp>
        <p:nvCxnSpPr>
          <p:cNvPr id="51" name="Straight Arrow Connector 30"/>
          <p:cNvCxnSpPr/>
          <p:nvPr/>
        </p:nvCxnSpPr>
        <p:spPr>
          <a:xfrm rot="10800000">
            <a:off x="4267200" y="4419600"/>
            <a:ext cx="2438400" cy="381000"/>
          </a:xfrm>
          <a:prstGeom prst="bentConnector3">
            <a:avLst>
              <a:gd name="adj1" fmla="val 50000"/>
            </a:avLst>
          </a:prstGeom>
          <a:ln w="19050">
            <a:solidFill>
              <a:srgbClr val="7F7F7F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9202932" y="1336678"/>
            <a:ext cx="1600200" cy="381000"/>
          </a:xfrm>
          <a:prstGeom prst="rect">
            <a:avLst/>
          </a:prstGeom>
          <a:solidFill>
            <a:srgbClr val="BEE5FF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0000"/>
                </a:solidFill>
              </a:rPr>
              <a:t>webmon.sns.gov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096000" y="1165800"/>
            <a:ext cx="1600200" cy="381000"/>
          </a:xfrm>
          <a:prstGeom prst="rect">
            <a:avLst/>
          </a:prstGeom>
          <a:solidFill>
            <a:srgbClr val="BEE5FF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0000"/>
                </a:solidFill>
              </a:rPr>
              <a:t>workflowmgr.sns.gov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5961922" y="5180494"/>
            <a:ext cx="1600200" cy="838200"/>
          </a:xfrm>
          <a:prstGeom prst="roundRect">
            <a:avLst/>
          </a:prstGeom>
          <a:solidFill>
            <a:schemeClr val="accent2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AMQ broker</a:t>
            </a:r>
          </a:p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PostgreSQL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126602" y="5873425"/>
            <a:ext cx="1881989" cy="381000"/>
          </a:xfrm>
          <a:prstGeom prst="rect">
            <a:avLst/>
          </a:prstGeom>
          <a:solidFill>
            <a:srgbClr val="BEE5FF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0000"/>
                </a:solidFill>
              </a:rPr>
              <a:t>amqbroker</a:t>
            </a:r>
            <a:r>
              <a:rPr lang="en-US" sz="1050" dirty="0">
                <a:solidFill>
                  <a:srgbClr val="000000"/>
                </a:solidFill>
              </a:rPr>
              <a:t>[1-2].</a:t>
            </a:r>
            <a:r>
              <a:rPr lang="en-US" sz="1050" dirty="0" err="1">
                <a:solidFill>
                  <a:srgbClr val="000000"/>
                </a:solidFill>
              </a:rPr>
              <a:t>sns.gov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 rot="2025018">
            <a:off x="4566900" y="3375307"/>
            <a:ext cx="7722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heartbeat</a:t>
            </a:r>
          </a:p>
        </p:txBody>
      </p:sp>
      <p:cxnSp>
        <p:nvCxnSpPr>
          <p:cNvPr id="58" name="Straight Arrow Connector 57"/>
          <p:cNvCxnSpPr>
            <a:stCxn id="8" idx="3"/>
            <a:endCxn id="14" idx="1"/>
          </p:cNvCxnSpPr>
          <p:nvPr/>
        </p:nvCxnSpPr>
        <p:spPr>
          <a:xfrm>
            <a:off x="4267200" y="3162300"/>
            <a:ext cx="1676400" cy="1143000"/>
          </a:xfrm>
          <a:prstGeom prst="straightConnector1">
            <a:avLst/>
          </a:prstGeom>
          <a:ln w="19050"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5BA33E6-D53B-9F4B-B4C4-6315876F9033}"/>
              </a:ext>
            </a:extLst>
          </p:cNvPr>
          <p:cNvSpPr txBox="1"/>
          <p:nvPr/>
        </p:nvSpPr>
        <p:spPr>
          <a:xfrm>
            <a:off x="10820705" y="2816318"/>
            <a:ext cx="11557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200" dirty="0">
                <a:latin typeface="+mn-lt"/>
              </a:rPr>
              <a:t>Users love this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6328C5-ACE4-D34C-80E3-FB4442A2E810}"/>
              </a:ext>
            </a:extLst>
          </p:cNvPr>
          <p:cNvCxnSpPr>
            <a:cxnSpLocks/>
          </p:cNvCxnSpPr>
          <p:nvPr/>
        </p:nvCxnSpPr>
        <p:spPr>
          <a:xfrm flipH="1" flipV="1">
            <a:off x="10733868" y="2438400"/>
            <a:ext cx="399799" cy="37791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95D8385-42E9-EC43-9748-F3AC6805812D}"/>
              </a:ext>
            </a:extLst>
          </p:cNvPr>
          <p:cNvSpPr txBox="1"/>
          <p:nvPr/>
        </p:nvSpPr>
        <p:spPr>
          <a:xfrm>
            <a:off x="279450" y="4150537"/>
            <a:ext cx="2181456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90000"/>
              </a:lnSpc>
              <a:buFontTx/>
              <a:buChar char="-"/>
            </a:pPr>
            <a:r>
              <a:rPr lang="en-US" sz="1100" dirty="0">
                <a:latin typeface="+mn-lt"/>
              </a:rPr>
              <a:t>Owned by DAS</a:t>
            </a:r>
          </a:p>
          <a:p>
            <a:pPr marL="285750" indent="-285750" algn="l">
              <a:lnSpc>
                <a:spcPct val="90000"/>
              </a:lnSpc>
              <a:buFontTx/>
              <a:buChar char="-"/>
            </a:pPr>
            <a:r>
              <a:rPr lang="en-US" sz="1100" dirty="0">
                <a:latin typeface="+mn-lt"/>
              </a:rPr>
              <a:t>Local to instrument</a:t>
            </a:r>
          </a:p>
          <a:p>
            <a:pPr marL="285750" indent="-285750" algn="l">
              <a:lnSpc>
                <a:spcPct val="90000"/>
              </a:lnSpc>
              <a:buFontTx/>
              <a:buChar char="-"/>
            </a:pPr>
            <a:r>
              <a:rPr lang="en-US" sz="1100" dirty="0">
                <a:latin typeface="+mn-lt"/>
              </a:rPr>
              <a:t>All involved would like to see it go.</a:t>
            </a:r>
          </a:p>
          <a:p>
            <a:pPr marL="285750" indent="-285750" algn="l">
              <a:lnSpc>
                <a:spcPct val="90000"/>
              </a:lnSpc>
              <a:buFontTx/>
              <a:buChar char="-"/>
            </a:pPr>
            <a:r>
              <a:rPr lang="en-US" sz="1100" dirty="0">
                <a:latin typeface="+mn-lt"/>
              </a:rPr>
              <a:t>Known issue: DAS GL doesn’t like that a tool not owned by DAS report on DAS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F45C2F21-0122-F640-886A-FD98E7F7741E}"/>
              </a:ext>
            </a:extLst>
          </p:cNvPr>
          <p:cNvSpPr/>
          <p:nvPr/>
        </p:nvSpPr>
        <p:spPr>
          <a:xfrm>
            <a:off x="2400992" y="3829380"/>
            <a:ext cx="222684" cy="1834820"/>
          </a:xfrm>
          <a:prstGeom prst="leftBrac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1F0851-7022-7C46-8D3B-3BD9C9207B9A}"/>
              </a:ext>
            </a:extLst>
          </p:cNvPr>
          <p:cNvSpPr/>
          <p:nvPr/>
        </p:nvSpPr>
        <p:spPr>
          <a:xfrm>
            <a:off x="573836" y="1472681"/>
            <a:ext cx="1225015" cy="2446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</a:pPr>
            <a:r>
              <a:rPr lang="en-US" sz="1100" dirty="0">
                <a:solidFill>
                  <a:prstClr val="black"/>
                </a:solidFill>
                <a:latin typeface="Century Gothic" panose="020F0302020204030204"/>
              </a:rPr>
              <a:t>Owned by DAS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E5A7507-0D80-6641-908B-609F2E7728FE}"/>
              </a:ext>
            </a:extLst>
          </p:cNvPr>
          <p:cNvCxnSpPr>
            <a:cxnSpLocks/>
          </p:cNvCxnSpPr>
          <p:nvPr/>
        </p:nvCxnSpPr>
        <p:spPr>
          <a:xfrm>
            <a:off x="1831785" y="1595022"/>
            <a:ext cx="791891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0610DE17-B7F2-C74D-974F-76D2988E8871}"/>
              </a:ext>
            </a:extLst>
          </p:cNvPr>
          <p:cNvSpPr/>
          <p:nvPr/>
        </p:nvSpPr>
        <p:spPr>
          <a:xfrm>
            <a:off x="541705" y="2462781"/>
            <a:ext cx="1425585" cy="549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</a:pPr>
            <a:r>
              <a:rPr lang="en-US" sz="1100" dirty="0">
                <a:solidFill>
                  <a:prstClr val="black"/>
                </a:solidFill>
                <a:latin typeface="Century Gothic" panose="020F0302020204030204"/>
              </a:rPr>
              <a:t>Runs script that can be changed by IS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9114CC0-B7C1-254A-A3EA-E13A3D59D684}"/>
              </a:ext>
            </a:extLst>
          </p:cNvPr>
          <p:cNvCxnSpPr>
            <a:cxnSpLocks/>
          </p:cNvCxnSpPr>
          <p:nvPr/>
        </p:nvCxnSpPr>
        <p:spPr>
          <a:xfrm>
            <a:off x="1947597" y="2627359"/>
            <a:ext cx="453395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FDF3031C-22DC-2140-B5BA-4FE1E56400BD}"/>
              </a:ext>
            </a:extLst>
          </p:cNvPr>
          <p:cNvSpPr/>
          <p:nvPr/>
        </p:nvSpPr>
        <p:spPr>
          <a:xfrm>
            <a:off x="9067800" y="5659347"/>
            <a:ext cx="1600200" cy="838200"/>
          </a:xfrm>
          <a:prstGeom prst="roundRect">
            <a:avLst/>
          </a:prstGeom>
          <a:solidFill>
            <a:srgbClr val="DBEEF4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Plot server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9F513DB-D0EF-F444-9C9A-67107ED81E3A}"/>
              </a:ext>
            </a:extLst>
          </p:cNvPr>
          <p:cNvSpPr/>
          <p:nvPr/>
        </p:nvSpPr>
        <p:spPr>
          <a:xfrm>
            <a:off x="9202932" y="5395825"/>
            <a:ext cx="1600200" cy="381000"/>
          </a:xfrm>
          <a:prstGeom prst="rect">
            <a:avLst/>
          </a:prstGeom>
          <a:solidFill>
            <a:srgbClr val="BEE5FF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0000"/>
                </a:solidFill>
              </a:rPr>
              <a:t>livedata.sns.gov</a:t>
            </a:r>
            <a:endParaRPr lang="en-US" sz="105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250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C707D-5AEB-664E-A544-CB7221A7C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64569"/>
            <a:ext cx="11515053" cy="535531"/>
          </a:xfrm>
        </p:spPr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E5BC8-8819-A045-8AA3-4499C1DB0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634" y="986186"/>
            <a:ext cx="5457430" cy="4195415"/>
          </a:xfrm>
        </p:spPr>
        <p:txBody>
          <a:bodyPr/>
          <a:lstStyle/>
          <a:p>
            <a:r>
              <a:rPr lang="en-US" sz="1800" dirty="0"/>
              <a:t>The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workflow</a:t>
            </a:r>
            <a:r>
              <a:rPr lang="en-US" sz="1800" dirty="0"/>
              <a:t> service runs on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workflowmgr.sns.gov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/>
              <a:t>The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dasmon_listener</a:t>
            </a:r>
            <a:r>
              <a:rPr lang="en-US" sz="1800" dirty="0"/>
              <a:t> service also runs on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workflowmgr.sns.gov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/>
              <a:t>The database is hosted on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workflowdb2.sns.gov</a:t>
            </a:r>
          </a:p>
          <a:p>
            <a:r>
              <a:rPr lang="en-US" sz="1800" dirty="0"/>
              <a:t>The service is an AMQ client, but it uses Django to abstract out DB calls.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3B285D-D8D9-4B47-B40B-F01EC170499E}"/>
              </a:ext>
            </a:extLst>
          </p:cNvPr>
          <p:cNvSpPr txBox="1"/>
          <p:nvPr/>
        </p:nvSpPr>
        <p:spPr>
          <a:xfrm>
            <a:off x="7045045" y="264569"/>
            <a:ext cx="4746699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hlinkClick r:id="rId2"/>
              </a:rPr>
              <a:t>https://github.com/neutrons/data_workflow</a:t>
            </a: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C0C60F-37B8-5E46-BF42-31525B512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61904"/>
            <a:ext cx="5834170" cy="4563134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DD7DCB9-5655-DE43-8656-B869CACA448D}"/>
              </a:ext>
            </a:extLst>
          </p:cNvPr>
          <p:cNvSpPr/>
          <p:nvPr/>
        </p:nvSpPr>
        <p:spPr>
          <a:xfrm>
            <a:off x="6172393" y="4898004"/>
            <a:ext cx="5757777" cy="283598"/>
          </a:xfrm>
          <a:prstGeom prst="roundRect">
            <a:avLst>
              <a:gd name="adj" fmla="val 50000"/>
            </a:avLst>
          </a:prstGeom>
          <a:noFill/>
          <a:ln w="85725">
            <a:solidFill>
              <a:schemeClr val="accent4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6BBE9C-B3E5-FD4A-94B7-192A4617D5B3}"/>
              </a:ext>
            </a:extLst>
          </p:cNvPr>
          <p:cNvCxnSpPr/>
          <p:nvPr/>
        </p:nvCxnSpPr>
        <p:spPr>
          <a:xfrm>
            <a:off x="4683318" y="5796501"/>
            <a:ext cx="1489075" cy="31805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74DA8BA-EBAE-3042-AD49-C40A51C0304C}"/>
              </a:ext>
            </a:extLst>
          </p:cNvPr>
          <p:cNvSpPr txBox="1"/>
          <p:nvPr/>
        </p:nvSpPr>
        <p:spPr>
          <a:xfrm>
            <a:off x="1789043" y="5428235"/>
            <a:ext cx="3267986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This installs the workflow package… but use the </a:t>
            </a:r>
            <a:r>
              <a:rPr lang="en-US" dirty="0" err="1">
                <a:latin typeface="+mn-lt"/>
              </a:rPr>
              <a:t>Makefile</a:t>
            </a:r>
            <a:endParaRPr lang="en-US" dirty="0">
              <a:latin typeface="+mn-lt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B2EC3CC-C627-6649-B242-0EA252A19772}"/>
              </a:ext>
            </a:extLst>
          </p:cNvPr>
          <p:cNvCxnSpPr>
            <a:cxnSpLocks/>
          </p:cNvCxnSpPr>
          <p:nvPr/>
        </p:nvCxnSpPr>
        <p:spPr>
          <a:xfrm flipV="1">
            <a:off x="4158532" y="4615662"/>
            <a:ext cx="2070845" cy="10529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94D22B-87B5-5D45-8220-FFF1155653FA}"/>
              </a:ext>
            </a:extLst>
          </p:cNvPr>
          <p:cNvCxnSpPr>
            <a:cxnSpLocks/>
          </p:cNvCxnSpPr>
          <p:nvPr/>
        </p:nvCxnSpPr>
        <p:spPr>
          <a:xfrm flipV="1">
            <a:off x="4454057" y="4011599"/>
            <a:ext cx="1718336" cy="4021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6D9B727-B7A6-6845-8323-524057710FB6}"/>
              </a:ext>
            </a:extLst>
          </p:cNvPr>
          <p:cNvSpPr txBox="1"/>
          <p:nvPr/>
        </p:nvSpPr>
        <p:spPr>
          <a:xfrm>
            <a:off x="1186071" y="3880997"/>
            <a:ext cx="3267986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dirty="0" err="1">
                <a:latin typeface="+mn-lt"/>
              </a:rPr>
              <a:t>Dasmon</a:t>
            </a:r>
            <a:r>
              <a:rPr lang="en-US" dirty="0">
                <a:latin typeface="+mn-lt"/>
              </a:rPr>
              <a:t> listener 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2093C7-523F-734B-A501-7AF3110407A6}"/>
              </a:ext>
            </a:extLst>
          </p:cNvPr>
          <p:cNvSpPr txBox="1"/>
          <p:nvPr/>
        </p:nvSpPr>
        <p:spPr>
          <a:xfrm>
            <a:off x="1187396" y="4486488"/>
            <a:ext cx="3267986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Web monitor application code</a:t>
            </a:r>
          </a:p>
        </p:txBody>
      </p:sp>
    </p:spTree>
    <p:extLst>
      <p:ext uri="{BB962C8B-B14F-4D97-AF65-F5344CB8AC3E}">
        <p14:creationId xmlns:p14="http://schemas.microsoft.com/office/powerpoint/2010/main" val="2823633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84BE2E7-EEA5-9B40-9683-67E21FE86258}"/>
              </a:ext>
            </a:extLst>
          </p:cNvPr>
          <p:cNvSpPr/>
          <p:nvPr/>
        </p:nvSpPr>
        <p:spPr>
          <a:xfrm>
            <a:off x="693228" y="5192605"/>
            <a:ext cx="6693533" cy="1089530"/>
          </a:xfrm>
          <a:prstGeom prst="roundRect">
            <a:avLst/>
          </a:prstGeom>
          <a:solidFill>
            <a:schemeClr val="accent6">
              <a:alpha val="71000"/>
            </a:schemeClr>
          </a:solidFill>
          <a:ln w="3810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A2D974-82AA-4B4C-B228-6E48376F3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64569"/>
            <a:ext cx="11515053" cy="535531"/>
          </a:xfrm>
        </p:spPr>
        <p:txBody>
          <a:bodyPr/>
          <a:lstStyle/>
          <a:p>
            <a:r>
              <a:rPr lang="en-US" dirty="0"/>
              <a:t>Setting up the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1858E-D568-B948-9E8A-944EC7A3D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644" y="1201076"/>
            <a:ext cx="5020235" cy="4195415"/>
          </a:xfrm>
        </p:spPr>
        <p:txBody>
          <a:bodyPr/>
          <a:lstStyle/>
          <a:p>
            <a:r>
              <a:rPr lang="en-US" sz="1800" dirty="0"/>
              <a:t>Currently runs on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workflowdb2.sns.gov</a:t>
            </a:r>
          </a:p>
          <a:p>
            <a:r>
              <a:rPr lang="en-US" sz="1800" dirty="0"/>
              <a:t>A new test node is available: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workflowdbdev.sns.gov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/>
              <a:t>Linux Support configures it and maintains it.</a:t>
            </a:r>
          </a:p>
          <a:p>
            <a:r>
              <a:rPr lang="en-US" sz="1800" dirty="0" err="1"/>
              <a:t>pg_hba.conf</a:t>
            </a:r>
            <a:r>
              <a:rPr lang="en-US" sz="1800" dirty="0"/>
              <a:t> changes are made through Linux Support.</a:t>
            </a:r>
          </a:p>
          <a:p>
            <a:r>
              <a:rPr lang="en-US" sz="1800" dirty="0"/>
              <a:t>The stored procs are in the workflow repo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data_workflow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/reporting/report/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stored_procs.sql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A593D7-B7C3-7F41-AF7F-587103D9EB36}"/>
              </a:ext>
            </a:extLst>
          </p:cNvPr>
          <p:cNvSpPr txBox="1"/>
          <p:nvPr/>
        </p:nvSpPr>
        <p:spPr>
          <a:xfrm>
            <a:off x="5777816" y="1136486"/>
            <a:ext cx="6293224" cy="2132315"/>
          </a:xfrm>
          <a:prstGeom prst="rect">
            <a:avLst/>
          </a:prstGeom>
          <a:solidFill>
            <a:schemeClr val="accent5">
              <a:alpha val="14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postgresql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installation</a:t>
            </a: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&gt;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yum install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postgresql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postgresql-devel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postgresql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-server</a:t>
            </a: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&gt;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yum install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postgresql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-libs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postgresql-contrib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&gt;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yum install pgadmin3</a:t>
            </a:r>
          </a:p>
          <a:p>
            <a:pPr>
              <a:lnSpc>
                <a:spcPct val="90000"/>
              </a:lnSpc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postgres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setup, performed as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postgres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user</a:t>
            </a: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&gt;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initdb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&gt;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pg_ctl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-D /var/lib/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pgsql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/latest/data -l /var/lib/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pgsql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server.log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&gt;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createuser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workflow -W [password will need to be chosen]</a:t>
            </a: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&gt;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createdb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-O workflow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reporting_db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- Update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pg_hba.conf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and add the 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webmon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0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workflowmgr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nodes.</a:t>
            </a:r>
          </a:p>
          <a:p>
            <a:pPr>
              <a:lnSpc>
                <a:spcPct val="90000"/>
              </a:lnSpc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- Install stored proc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3D1339-D3B7-8141-B1BA-EA2BBFB36D7C}"/>
              </a:ext>
            </a:extLst>
          </p:cNvPr>
          <p:cNvSpPr/>
          <p:nvPr/>
        </p:nvSpPr>
        <p:spPr>
          <a:xfrm>
            <a:off x="719509" y="4511394"/>
            <a:ext cx="6412201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PV entries come in at a high rate. These are only used for instrument monitoring and are deleted after 2 hours.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23AD7D-0508-3442-B9BC-62D014DA3007}"/>
              </a:ext>
            </a:extLst>
          </p:cNvPr>
          <p:cNvSpPr/>
          <p:nvPr/>
        </p:nvSpPr>
        <p:spPr>
          <a:xfrm>
            <a:off x="1910005" y="5396491"/>
            <a:ext cx="4727134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</a:t>
            </a:r>
            <a:r>
              <a:rPr lang="en-US" dirty="0" err="1"/>
              <a:t>postgres</a:t>
            </a:r>
            <a:r>
              <a:rPr lang="en-US" dirty="0"/>
              <a:t> IDs will eventually run out!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AE256D-E70A-AC44-B344-163B6531B1AF}"/>
              </a:ext>
            </a:extLst>
          </p:cNvPr>
          <p:cNvSpPr/>
          <p:nvPr/>
        </p:nvSpPr>
        <p:spPr>
          <a:xfrm>
            <a:off x="776922" y="5789475"/>
            <a:ext cx="6526146" cy="3485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ALTER SEQUENCE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pvmon_pv_id_seq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RESTART WITH 1;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CB16D4-B207-5041-BF50-C33E8DE67EDF}"/>
              </a:ext>
            </a:extLst>
          </p:cNvPr>
          <p:cNvSpPr txBox="1"/>
          <p:nvPr/>
        </p:nvSpPr>
        <p:spPr>
          <a:xfrm>
            <a:off x="5795175" y="778245"/>
            <a:ext cx="466344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Installation for a bare machine:</a:t>
            </a:r>
          </a:p>
        </p:txBody>
      </p:sp>
    </p:spTree>
    <p:extLst>
      <p:ext uri="{BB962C8B-B14F-4D97-AF65-F5344CB8AC3E}">
        <p14:creationId xmlns:p14="http://schemas.microsoft.com/office/powerpoint/2010/main" val="3453982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9A8F1-9577-F74B-8355-909AE3365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64569"/>
            <a:ext cx="11515053" cy="535531"/>
          </a:xfrm>
        </p:spPr>
        <p:txBody>
          <a:bodyPr/>
          <a:lstStyle/>
          <a:p>
            <a:r>
              <a:rPr lang="en-US" dirty="0"/>
              <a:t>workflow manager configuration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D5AF99-D3B5-CD4B-BE61-61A519151AEE}"/>
              </a:ext>
            </a:extLst>
          </p:cNvPr>
          <p:cNvSpPr/>
          <p:nvPr/>
        </p:nvSpPr>
        <p:spPr>
          <a:xfrm>
            <a:off x="6485284" y="3164084"/>
            <a:ext cx="4802918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data_workflow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/workflow/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settings.py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latin typeface="+mn-lt"/>
                <a:cs typeface="Courier New" panose="02070309020205020404" pitchFamily="49" charset="0"/>
              </a:rPr>
              <a:t>imports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data_workflow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/workflow/database/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settings.py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latin typeface="+mn-lt"/>
                <a:cs typeface="Courier New" panose="02070309020205020404" pitchFamily="49" charset="0"/>
              </a:rPr>
              <a:t>imports (optional, not in repo)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data_workflow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/workflow/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local_settings.py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D9B835-D076-7545-BC28-2D8F85747B8B}"/>
              </a:ext>
            </a:extLst>
          </p:cNvPr>
          <p:cNvSpPr txBox="1"/>
          <p:nvPr/>
        </p:nvSpPr>
        <p:spPr>
          <a:xfrm>
            <a:off x="419100" y="1515955"/>
            <a:ext cx="5287618" cy="3973395"/>
          </a:xfrm>
          <a:prstGeom prst="rect">
            <a:avLst/>
          </a:prstGeom>
          <a:solidFill>
            <a:schemeClr val="accent5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DATABASES = {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'default': {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'ENGINE': 'django.db.backends.postgresql_psycopg2',      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'NAME': '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reporting_db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’, 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'USER': 'workflow',                      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'PASSWORD’: ‘XXXXXX’, 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'HOST': '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workflowdb.sns.gov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’, 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'PORT': '5432',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SECRET_KEY = '-0zoc$fl2fa&amp;amp;rmzeo#uh-qz-k+4^1)_9p1qwby1djzybqtl_nn'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TIME_ZONE = 'America/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New_York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USE_TZ = True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INSTALLED_APPS = (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'report',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ActiveMQ settings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# List of brokers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brokers = [("amqbroker1.sns.gov", 61613), 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("amqbroker2.sns.gov", 61613)]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# The is the user that listens only 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damson_listener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icat_user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wfclient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>
              <a:lnSpc>
                <a:spcPct val="90000"/>
              </a:lnSpc>
            </a:pP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icat_passcode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"XXXXXX"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the user for the workflow</a:t>
            </a:r>
          </a:p>
          <a:p>
            <a:pPr>
              <a:lnSpc>
                <a:spcPct val="90000"/>
              </a:lnSpc>
            </a:pP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wkflow_user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wkflowmgr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>
              <a:lnSpc>
                <a:spcPct val="90000"/>
              </a:lnSpc>
            </a:pP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wkflow_passcode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"XXXXXX"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7D1DC7-5F7C-EB4A-85E4-2B85EE2AF32E}"/>
              </a:ext>
            </a:extLst>
          </p:cNvPr>
          <p:cNvSpPr txBox="1"/>
          <p:nvPr/>
        </p:nvSpPr>
        <p:spPr>
          <a:xfrm>
            <a:off x="6101938" y="1575957"/>
            <a:ext cx="5979620" cy="1588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The DB settings are shared between the workflow app and the monitor app.</a:t>
            </a:r>
          </a:p>
          <a:p>
            <a:pPr algn="l">
              <a:lnSpc>
                <a:spcPct val="90000"/>
              </a:lnSpc>
            </a:pPr>
            <a:endParaRPr lang="en-US" dirty="0">
              <a:latin typeface="+mn-lt"/>
            </a:endParaRPr>
          </a:p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A number of places are available to write configs.</a:t>
            </a:r>
          </a:p>
          <a:p>
            <a:pPr algn="l">
              <a:lnSpc>
                <a:spcPct val="90000"/>
              </a:lnSpc>
            </a:pPr>
            <a:endParaRPr lang="en-US" dirty="0">
              <a:latin typeface="+mn-lt"/>
            </a:endParaRPr>
          </a:p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You could just write a </a:t>
            </a:r>
            <a:r>
              <a:rPr lang="en-US" dirty="0" err="1">
                <a:latin typeface="+mn-lt"/>
              </a:rPr>
              <a:t>local_settings.py</a:t>
            </a:r>
            <a:r>
              <a:rPr lang="en-US" dirty="0">
                <a:latin typeface="+mn-lt"/>
              </a:rPr>
              <a:t> file.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C77038-8804-7440-BAED-07CCC371A56F}"/>
              </a:ext>
            </a:extLst>
          </p:cNvPr>
          <p:cNvSpPr txBox="1"/>
          <p:nvPr/>
        </p:nvSpPr>
        <p:spPr>
          <a:xfrm>
            <a:off x="419100" y="1142434"/>
            <a:ext cx="473897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err="1">
                <a:latin typeface="+mn-lt"/>
              </a:rPr>
              <a:t>local_settings.py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9386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9A8F1-9577-F74B-8355-909AE3365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64569"/>
            <a:ext cx="11515053" cy="535531"/>
          </a:xfrm>
        </p:spPr>
        <p:txBody>
          <a:bodyPr/>
          <a:lstStyle/>
          <a:p>
            <a:r>
              <a:rPr lang="en-US" dirty="0"/>
              <a:t>workflow manager messaging configuration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0A43A0-7811-A747-955B-F1AAEBF8BC36}"/>
              </a:ext>
            </a:extLst>
          </p:cNvPr>
          <p:cNvSpPr txBox="1"/>
          <p:nvPr/>
        </p:nvSpPr>
        <p:spPr>
          <a:xfrm>
            <a:off x="1437649" y="5366396"/>
            <a:ext cx="4738977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dirty="0">
                <a:latin typeface="+mn-lt"/>
              </a:rPr>
              <a:t>Message queues to listen to are read from the DB.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AA4635-EFA8-6E43-9A33-38DB35CA5C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27" t="130" r="327" b="70112"/>
          <a:stretch/>
        </p:blipFill>
        <p:spPr>
          <a:xfrm>
            <a:off x="6689124" y="4648070"/>
            <a:ext cx="4859631" cy="1804945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845CF58-8666-FB4F-A982-C76E990E98A0}"/>
              </a:ext>
            </a:extLst>
          </p:cNvPr>
          <p:cNvCxnSpPr/>
          <p:nvPr/>
        </p:nvCxnSpPr>
        <p:spPr>
          <a:xfrm flipV="1">
            <a:off x="6302717" y="5550543"/>
            <a:ext cx="260316" cy="11131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1E71CB2-4690-134F-9214-170FF724FD3A}"/>
              </a:ext>
            </a:extLst>
          </p:cNvPr>
          <p:cNvSpPr txBox="1"/>
          <p:nvPr/>
        </p:nvSpPr>
        <p:spPr>
          <a:xfrm>
            <a:off x="636105" y="1367625"/>
            <a:ext cx="3085106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Tasks as defined in the DB: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EEFC62-8DFE-E342-B633-261128DC4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14" y="1786947"/>
            <a:ext cx="7502465" cy="182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733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9A8F1-9577-F74B-8355-909AE3365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64569"/>
            <a:ext cx="11515053" cy="535531"/>
          </a:xfrm>
        </p:spPr>
        <p:txBody>
          <a:bodyPr/>
          <a:lstStyle/>
          <a:p>
            <a:r>
              <a:rPr lang="en-US" dirty="0" err="1"/>
              <a:t>dasmon_listener</a:t>
            </a:r>
            <a:r>
              <a:rPr lang="en-US" dirty="0"/>
              <a:t> configuration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D5AF99-D3B5-CD4B-BE61-61A519151AEE}"/>
              </a:ext>
            </a:extLst>
          </p:cNvPr>
          <p:cNvSpPr/>
          <p:nvPr/>
        </p:nvSpPr>
        <p:spPr>
          <a:xfrm>
            <a:off x="6497096" y="3034845"/>
            <a:ext cx="5232523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data_workflow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dasmon_listener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settings.py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latin typeface="+mn-lt"/>
                <a:cs typeface="Courier New" panose="02070309020205020404" pitchFamily="49" charset="0"/>
              </a:rPr>
              <a:t>imports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data_workflow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/workflow/database/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settings.py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latin typeface="+mn-lt"/>
                <a:cs typeface="Courier New" panose="02070309020205020404" pitchFamily="49" charset="0"/>
              </a:rPr>
              <a:t>and imports (optional, not in repo)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data_workflow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dasmon_listener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local_settings.py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D9B835-D076-7545-BC28-2D8F85747B8B}"/>
              </a:ext>
            </a:extLst>
          </p:cNvPr>
          <p:cNvSpPr txBox="1"/>
          <p:nvPr/>
        </p:nvSpPr>
        <p:spPr>
          <a:xfrm>
            <a:off x="462381" y="1548973"/>
            <a:ext cx="5287618" cy="4748992"/>
          </a:xfrm>
          <a:prstGeom prst="rect">
            <a:avLst/>
          </a:prstGeom>
          <a:solidFill>
            <a:schemeClr val="accent5">
              <a:alpha val="3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DATABASES = {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'default': {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'ENGINE': 'django.db.backends.postgresql_psycopg2',      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'NAME': '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reporting_db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’, 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'USER': 'workflow',                      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'PASSWORD’: ‘XXXXXX’, 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'HOST': '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workflowdb.sns.gov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’, 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'PORT': '5432',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INSTALLATION_DIR = "/var/www/workflow/app"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PURGE_TIMEOUT = 0.125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FROM_EMAIL = ”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xxxx@ornl.gov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ALERT_EMAIL = []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IMAGE_PURGE_TIMEOUT = 30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brokers = [("amqbroker1.sns.gov", 61613), 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("amqbroker2.sns.gov", 61613)]</a:t>
            </a:r>
          </a:p>
          <a:p>
            <a:pPr>
              <a:lnSpc>
                <a:spcPct val="90000"/>
              </a:lnSpc>
            </a:pP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amq_user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wfclient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>
              <a:lnSpc>
                <a:spcPct val="90000"/>
              </a:lnSpc>
            </a:pP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amq_pwd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”XXX"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queues = ["/topic/SNS.COMMON.STATUS.WORKFLOW.0",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"/topic/SNS.COMMON.STATUS.AUTOREDUCE.0",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"/topic/SNS.*.APP.DASMON",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"/topic/SNS.*.STATUS.DASMON",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"/topic/SNS.*.SIGNAL.DASMON",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"/topic/SNS.*.APP.SMS",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"/topic/SNS.*.STATUS.SMS",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"/topic/SNS.*.STATUS.POSTPROCESS",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"/topic/SNS.COMMON.STATUS.ACK",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"/topic/SNS.*.STATUS.PVSD",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"/topic/HFIR.*.APP.DASMON",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"/topic/HFIR.*.STATUS.DASMON",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"/topic/HFIR.*.SIGNAL.DASMON",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"/topic/HFIR.*.APP.SMS",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"/topic/HFIR.*.STATUS.SMS",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"/topic/HFIR.*.STATUS.POSTPROCESS",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"/topic/HFIR.COMMON.STATUS.ACK",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"/topic/HFIR.*.STATUS.PVSD",</a:t>
            </a:r>
          </a:p>
          <a:p>
            <a:pPr>
              <a:lnSpc>
                <a:spcPct val="90000"/>
              </a:lnSpc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9C9041-E8B2-974F-8489-16C7616A8029}"/>
              </a:ext>
            </a:extLst>
          </p:cNvPr>
          <p:cNvSpPr txBox="1"/>
          <p:nvPr/>
        </p:nvSpPr>
        <p:spPr>
          <a:xfrm>
            <a:off x="419100" y="1142434"/>
            <a:ext cx="473897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err="1">
                <a:latin typeface="+mn-lt"/>
              </a:rPr>
              <a:t>local_settings.py</a:t>
            </a:r>
            <a:endParaRPr lang="en-US" dirty="0"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F08AA2-BA0F-FF4B-A72C-A3883356B8B8}"/>
              </a:ext>
            </a:extLst>
          </p:cNvPr>
          <p:cNvSpPr txBox="1"/>
          <p:nvPr/>
        </p:nvSpPr>
        <p:spPr>
          <a:xfrm>
            <a:off x="6212380" y="1687275"/>
            <a:ext cx="5979620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Same story with the config hierarchy. </a:t>
            </a:r>
          </a:p>
          <a:p>
            <a:pPr algn="l">
              <a:lnSpc>
                <a:spcPct val="90000"/>
              </a:lnSpc>
            </a:pPr>
            <a:endParaRPr lang="en-US" dirty="0">
              <a:latin typeface="+mn-lt"/>
            </a:endParaRPr>
          </a:p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You could just write a </a:t>
            </a:r>
            <a:r>
              <a:rPr lang="en-US" dirty="0" err="1">
                <a:latin typeface="+mn-lt"/>
              </a:rPr>
              <a:t>local_settings.py</a:t>
            </a:r>
            <a:r>
              <a:rPr lang="en-US" dirty="0">
                <a:latin typeface="+mn-lt"/>
              </a:rPr>
              <a:t> file.</a:t>
            </a:r>
          </a:p>
        </p:txBody>
      </p:sp>
    </p:spTree>
    <p:extLst>
      <p:ext uri="{BB962C8B-B14F-4D97-AF65-F5344CB8AC3E}">
        <p14:creationId xmlns:p14="http://schemas.microsoft.com/office/powerpoint/2010/main" val="107117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2D974-82AA-4B4C-B228-6E48376F3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64569"/>
            <a:ext cx="11515053" cy="535531"/>
          </a:xfrm>
        </p:spPr>
        <p:txBody>
          <a:bodyPr/>
          <a:lstStyle/>
          <a:p>
            <a:r>
              <a:rPr lang="en-US" dirty="0"/>
              <a:t>Setting up the workflow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1858E-D568-B948-9E8A-944EC7A3D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318" y="1093301"/>
            <a:ext cx="11515053" cy="3065231"/>
          </a:xfrm>
        </p:spPr>
        <p:txBody>
          <a:bodyPr/>
          <a:lstStyle/>
          <a:p>
            <a:r>
              <a:rPr lang="en-US" sz="1800" dirty="0"/>
              <a:t>Runs on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workflowmgr.sns.gov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1800" dirty="0"/>
              <a:t>A new test node is available on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workflowmgrdev.sns.gov</a:t>
            </a:r>
            <a:endParaRPr lang="en-US" sz="1800" dirty="0"/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/deploy-workflow [path to code]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/deploy-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dasmonlistener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[path to code]</a:t>
            </a:r>
          </a:p>
          <a:p>
            <a:r>
              <a:rPr lang="en-US" sz="18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8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sbin</a:t>
            </a:r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/service </a:t>
            </a:r>
            <a:r>
              <a:rPr lang="en-US" sz="18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workflowmanager</a:t>
            </a:r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18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start|stop|restart</a:t>
            </a:r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8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8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sbin</a:t>
            </a:r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/service </a:t>
            </a:r>
            <a:r>
              <a:rPr lang="en-US" sz="18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dasmonlistener</a:t>
            </a:r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18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start|stop|restart</a:t>
            </a:r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800" dirty="0"/>
              <a:t>Linux support has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workflowmgr</a:t>
            </a:r>
            <a:r>
              <a:rPr lang="en-US" sz="1800" dirty="0"/>
              <a:t> and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dasmonlistener</a:t>
            </a:r>
            <a:r>
              <a:rPr lang="en-US" sz="1800" dirty="0"/>
              <a:t> in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rc.d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/>
              <a:t>The services tend to leave dead processes behind… it’s always good to check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A593D7-B7C3-7F41-AF7F-587103D9EB36}"/>
              </a:ext>
            </a:extLst>
          </p:cNvPr>
          <p:cNvSpPr txBox="1"/>
          <p:nvPr/>
        </p:nvSpPr>
        <p:spPr>
          <a:xfrm>
            <a:off x="3970513" y="4793365"/>
            <a:ext cx="7502465" cy="1696042"/>
          </a:xfrm>
          <a:prstGeom prst="rect">
            <a:avLst/>
          </a:prstGeom>
          <a:solidFill>
            <a:schemeClr val="accent5">
              <a:alpha val="14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useradd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workflowmgr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https://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bitbucket.org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pypa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setuptools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/raw/bootstrap/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ez_setup.py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-O -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easy_install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django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==1.6   [We need 1.6]</a:t>
            </a: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yum install python-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yum install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postgresql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postgresql-devel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postgresql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-server</a:t>
            </a: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yum install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postgresql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-libs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postgresql-contrib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easy_install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psycopg2</a:t>
            </a:r>
          </a:p>
          <a:p>
            <a:pPr>
              <a:lnSpc>
                <a:spcPct val="90000"/>
              </a:lnSpc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- run deploy-workflow and deploy-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dasmonlistener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scripts</a:t>
            </a:r>
          </a:p>
          <a:p>
            <a:pPr>
              <a:lnSpc>
                <a:spcPct val="90000"/>
              </a:lnSpc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- Copy service files 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workflowmgr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dasmonlistener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in /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rc.d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B3F0FA-C7E3-6F4E-BC61-A15BBD98F733}"/>
              </a:ext>
            </a:extLst>
          </p:cNvPr>
          <p:cNvSpPr txBox="1"/>
          <p:nvPr/>
        </p:nvSpPr>
        <p:spPr>
          <a:xfrm>
            <a:off x="3970513" y="4451733"/>
            <a:ext cx="466344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Installation for a bare machine:</a:t>
            </a:r>
          </a:p>
        </p:txBody>
      </p:sp>
    </p:spTree>
    <p:extLst>
      <p:ext uri="{BB962C8B-B14F-4D97-AF65-F5344CB8AC3E}">
        <p14:creationId xmlns:p14="http://schemas.microsoft.com/office/powerpoint/2010/main" val="3345383407"/>
      </p:ext>
    </p:extLst>
  </p:cSld>
  <p:clrMapOvr>
    <a:masterClrMapping/>
  </p:clrMapOvr>
</p:sld>
</file>

<file path=ppt/theme/theme1.xml><?xml version="1.0" encoding="utf-8"?>
<a:theme xmlns:a="http://schemas.openxmlformats.org/drawingml/2006/main" name="ORNL">
  <a:themeElements>
    <a:clrScheme name="ORNL theme colors 180717 final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3BA2AD"/>
      </a:accent1>
      <a:accent2>
        <a:srgbClr val="8FBB55"/>
      </a:accent2>
      <a:accent3>
        <a:srgbClr val="5785B7"/>
      </a:accent3>
      <a:accent4>
        <a:srgbClr val="E5A940"/>
      </a:accent4>
      <a:accent5>
        <a:srgbClr val="919785"/>
      </a:accent5>
      <a:accent6>
        <a:srgbClr val="CB4D3D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38100">
          <a:solidFill>
            <a:schemeClr val="bg2"/>
          </a:solidFill>
          <a:miter lim="800000"/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RNL 16x9 template 180719" id="{91F5A9DE-0FF5-42D2-8B71-414341298470}" vid="{19B61368-BE15-4FF9-B836-7A1A3976FBB8}"/>
    </a:ext>
  </a:extLst>
</a:theme>
</file>

<file path=ppt/theme/theme2.xml><?xml version="1.0" encoding="utf-8"?>
<a:theme xmlns:a="http://schemas.openxmlformats.org/drawingml/2006/main" name="Office Theme">
  <a:themeElements>
    <a:clrScheme name="ORNL presentation palette 180710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17A6B6"/>
      </a:accent1>
      <a:accent2>
        <a:srgbClr val="98BA6A"/>
      </a:accent2>
      <a:accent3>
        <a:srgbClr val="5085C0"/>
      </a:accent3>
      <a:accent4>
        <a:srgbClr val="EC855C"/>
      </a:accent4>
      <a:accent5>
        <a:srgbClr val="8E7B6C"/>
      </a:accent5>
      <a:accent6>
        <a:srgbClr val="C75653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NL presentation palette 180710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17A6B6"/>
      </a:accent1>
      <a:accent2>
        <a:srgbClr val="98BA6A"/>
      </a:accent2>
      <a:accent3>
        <a:srgbClr val="5085C0"/>
      </a:accent3>
      <a:accent4>
        <a:srgbClr val="EC855C"/>
      </a:accent4>
      <a:accent5>
        <a:srgbClr val="8E7B6C"/>
      </a:accent5>
      <a:accent6>
        <a:srgbClr val="C75653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75B17BC858B94FAA5409F11FF9B884" ma:contentTypeVersion="0" ma:contentTypeDescription="Create a new document." ma:contentTypeScope="" ma:versionID="ba30602e445ba7bd833ef2f532e4a59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A20C22-D077-412B-81BA-8B2541026FA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14FB6BD-000C-41AF-9DE8-4264F777F3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6B0504-AE38-4B68-B5E7-89AA94502C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1613</Words>
  <Application>Microsoft Macintosh PowerPoint</Application>
  <PresentationFormat>Widescreen</PresentationFormat>
  <Paragraphs>262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Century Gothic</vt:lpstr>
      <vt:lpstr>Courier New</vt:lpstr>
      <vt:lpstr>ORNL</vt:lpstr>
      <vt:lpstr>Workflow manager: installation and maintenance</vt:lpstr>
      <vt:lpstr>Plan for the next few weeks</vt:lpstr>
      <vt:lpstr>Post-Processing Architecture</vt:lpstr>
      <vt:lpstr>Installation</vt:lpstr>
      <vt:lpstr>Setting up the database</vt:lpstr>
      <vt:lpstr>workflow manager configuration</vt:lpstr>
      <vt:lpstr>workflow manager messaging configuration</vt:lpstr>
      <vt:lpstr>dasmon_listener configuration</vt:lpstr>
      <vt:lpstr>Setting up the workflow manager</vt:lpstr>
      <vt:lpstr>How does it break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2018-07-12T19:30:01Z</dcterms:created>
  <dcterms:modified xsi:type="dcterms:W3CDTF">2020-06-18T20:43:52Z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0x0101003975B17BC858B94FAA5409F11FF9B884</vt:lpwstr>
  </property>
</Properties>
</file>