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handoutMasterIdLst>
    <p:handoutMasterId r:id="rId21"/>
  </p:handoutMasterIdLst>
  <p:sldIdLst>
    <p:sldId id="256" r:id="rId5"/>
    <p:sldId id="257" r:id="rId6"/>
    <p:sldId id="279" r:id="rId7"/>
    <p:sldId id="295" r:id="rId8"/>
    <p:sldId id="296" r:id="rId9"/>
    <p:sldId id="299" r:id="rId10"/>
    <p:sldId id="308" r:id="rId11"/>
    <p:sldId id="300" r:id="rId12"/>
    <p:sldId id="298" r:id="rId13"/>
    <p:sldId id="304" r:id="rId14"/>
    <p:sldId id="301" r:id="rId15"/>
    <p:sldId id="302" r:id="rId16"/>
    <p:sldId id="303" r:id="rId17"/>
    <p:sldId id="307" r:id="rId18"/>
    <p:sldId id="309" r:id="rId19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B9D"/>
    <a:srgbClr val="AEB0AF"/>
    <a:srgbClr val="CEC7C1"/>
    <a:srgbClr val="8C8D90"/>
    <a:srgbClr val="D25350"/>
    <a:srgbClr val="808184"/>
    <a:srgbClr val="75767A"/>
    <a:srgbClr val="4E4F54"/>
    <a:srgbClr val="84888B"/>
    <a:srgbClr val="A04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B5882-3343-485D-B984-6C836C1D42B5}" v="9" dt="2024-06-04T17:41:54.727"/>
    <p1510:client id="{CE576F98-FB81-65FB-DD4D-6C4E478A00A8}" v="1313" dt="2024-06-05T17:59:54.5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1" autoAdjust="0"/>
    <p:restoredTop sz="95161" autoAdjust="0"/>
  </p:normalViewPr>
  <p:slideViewPr>
    <p:cSldViewPr snapToGrid="0" showGuides="1">
      <p:cViewPr varScale="1">
        <p:scale>
          <a:sx n="110" d="100"/>
          <a:sy n="110" d="100"/>
        </p:scale>
        <p:origin x="43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>
        <p:scale>
          <a:sx n="50" d="100"/>
          <a:sy n="50" d="100"/>
        </p:scale>
        <p:origin x="5664" y="167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33024-10F1-4BC3-BAA5-CB28D8F9B6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8810624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39D-78C5-4FF5-94A2-BCBFAF602A34}" type="datetimeFigureOut">
              <a:rPr lang="en-US" smtClean="0">
                <a:latin typeface="+mn-lt"/>
              </a:rPr>
              <a:t>6/5/2024</a:t>
            </a:fld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2005F-34EB-4228-A469-9DA7EF685E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881062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C75DCF9F-B5D2-4E17-BF72-5579017E6EA3}" type="slidenum">
              <a:rPr lang="en-US" smtClean="0">
                <a:latin typeface="+mn-lt"/>
              </a:rPr>
              <a:pPr algn="l"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75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D7992059-949A-4D84-A84D-82EB5F97947B}" type="datetimeFigureOut">
              <a:rPr lang="en-US" smtClean="0"/>
              <a:pPr/>
              <a:t>6/5/2024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7"/>
            <a:ext cx="5607050" cy="36607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lt"/>
              </a:defRPr>
            </a:lvl1pPr>
          </a:lstStyle>
          <a:p>
            <a:fld id="{DBFF095A-F86B-4B29-8A9F-DF3D3D1F3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A5D040-4FD6-4BA1-AC81-B5CFF26CC6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1" y="1074420"/>
            <a:ext cx="11334582" cy="4233245"/>
          </a:xfrm>
          <a:prstGeom prst="rect">
            <a:avLst/>
          </a:prstGeom>
        </p:spPr>
      </p:pic>
      <p:sp>
        <p:nvSpPr>
          <p:cNvPr id="15" name="Freeform 7">
            <a:extLst>
              <a:ext uri="{FF2B5EF4-FFF2-40B4-BE49-F238E27FC236}">
                <a16:creationId xmlns:a16="http://schemas.microsoft.com/office/drawing/2014/main" id="{454A96CC-B6D3-471D-892D-1DBFEFBD0D12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0494F7A-66DD-4829-9AF4-30A3A0F241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6" y="5392850"/>
            <a:ext cx="1644776" cy="40263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337BA4A-B024-42C0-AEE3-721B228F8259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E6EA7-E7F1-42F0-95B8-1B1A5A465AF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267160" y="5343835"/>
            <a:ext cx="538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ORNL is managed by UT-Battelle LLC 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28736" y="1388962"/>
            <a:ext cx="8678194" cy="978729"/>
          </a:xfrm>
        </p:spPr>
        <p:txBody>
          <a:bodyPr/>
          <a:lstStyle>
            <a:lvl1pPr algn="l">
              <a:defRPr sz="3200" b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47481" y="3013455"/>
            <a:ext cx="5440514" cy="2028101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E99884-2636-4794-A093-0F9256951E0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2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7" y="1083755"/>
            <a:ext cx="5486764" cy="421929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4221671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439C5-4231-ED43-91B8-86779195C11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7DBBE-95AC-E843-979A-A1A45836011E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9C1BABE-6AB9-4F04-A1D6-C28E4287362E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325F85-B4F1-4C5D-855D-1BE9D9C179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0" name="Line 5">
            <a:extLst>
              <a:ext uri="{FF2B5EF4-FFF2-40B4-BE49-F238E27FC236}">
                <a16:creationId xmlns:a16="http://schemas.microsoft.com/office/drawing/2014/main" id="{1F888CF4-3F65-4925-A47B-614AFCDC055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4CFFE01C-81C8-4437-B6F5-7BAAEE5FC2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1B955FFA-B6F5-4CDD-940A-DB05FD68B7CA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A5F7EA9-E5C6-4376-AC5D-CA0B1DA0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8079" y="2453317"/>
            <a:ext cx="5512904" cy="2690184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149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6" y="1078992"/>
            <a:ext cx="5487073" cy="4224052"/>
          </a:xfrm>
          <a:noFill/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5779008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453316"/>
            <a:ext cx="5512904" cy="4163291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6" name="Freeform 7">
            <a:extLst>
              <a:ext uri="{FF2B5EF4-FFF2-40B4-BE49-F238E27FC236}">
                <a16:creationId xmlns:a16="http://schemas.microsoft.com/office/drawing/2014/main" id="{2A500EEB-73EC-4C16-8273-4ED5425DD64C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0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k green picture layou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20595" y="1078989"/>
            <a:ext cx="7464186" cy="422600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1" y="1078991"/>
            <a:ext cx="3846274" cy="5779007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79" y="1275788"/>
            <a:ext cx="3576228" cy="97969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800350"/>
            <a:ext cx="3541945" cy="3816258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E0FFF716-AFC7-4054-A1F8-2C39C30731D0}"/>
              </a:ext>
            </a:extLst>
          </p:cNvPr>
          <p:cNvSpPr>
            <a:spLocks/>
          </p:cNvSpPr>
          <p:nvPr userDrawn="1"/>
        </p:nvSpPr>
        <p:spPr bwMode="auto">
          <a:xfrm>
            <a:off x="4120595" y="1"/>
            <a:ext cx="8071405" cy="6857998"/>
          </a:xfrm>
          <a:custGeom>
            <a:avLst/>
            <a:gdLst>
              <a:gd name="T0" fmla="*/ 4151 w 4490"/>
              <a:gd name="T1" fmla="*/ 0 h 3815"/>
              <a:gd name="T2" fmla="*/ 4151 w 4490"/>
              <a:gd name="T3" fmla="*/ 2951 h 3815"/>
              <a:gd name="T4" fmla="*/ 0 w 4490"/>
              <a:gd name="T5" fmla="*/ 2951 h 3815"/>
              <a:gd name="T6" fmla="*/ 0 w 4490"/>
              <a:gd name="T7" fmla="*/ 3815 h 3815"/>
              <a:gd name="T8" fmla="*/ 4490 w 4490"/>
              <a:gd name="T9" fmla="*/ 3815 h 3815"/>
              <a:gd name="T10" fmla="*/ 4490 w 4490"/>
              <a:gd name="T11" fmla="*/ 2969 h 3815"/>
              <a:gd name="T12" fmla="*/ 4490 w 4490"/>
              <a:gd name="T13" fmla="*/ 2951 h 3815"/>
              <a:gd name="T14" fmla="*/ 4490 w 4490"/>
              <a:gd name="T15" fmla="*/ 0 h 3815"/>
              <a:gd name="T16" fmla="*/ 4151 w 4490"/>
              <a:gd name="T17" fmla="*/ 0 h 3815"/>
              <a:gd name="T18" fmla="*/ 4151 w 4490"/>
              <a:gd name="T19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90" h="3815">
                <a:moveTo>
                  <a:pt x="4151" y="0"/>
                </a:moveTo>
                <a:lnTo>
                  <a:pt x="4151" y="2951"/>
                </a:lnTo>
                <a:lnTo>
                  <a:pt x="0" y="2951"/>
                </a:lnTo>
                <a:lnTo>
                  <a:pt x="0" y="3815"/>
                </a:lnTo>
                <a:lnTo>
                  <a:pt x="4490" y="3815"/>
                </a:lnTo>
                <a:lnTo>
                  <a:pt x="4490" y="2969"/>
                </a:lnTo>
                <a:lnTo>
                  <a:pt x="4490" y="2951"/>
                </a:lnTo>
                <a:lnTo>
                  <a:pt x="4490" y="0"/>
                </a:lnTo>
                <a:lnTo>
                  <a:pt x="4151" y="0"/>
                </a:lnTo>
                <a:lnTo>
                  <a:pt x="4151" y="0"/>
                </a:lnTo>
                <a:close/>
              </a:path>
            </a:pathLst>
          </a:custGeom>
          <a:solidFill>
            <a:srgbClr val="4C88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" y="2381"/>
            <a:ext cx="11312843" cy="6342021"/>
          </a:xfrm>
          <a:noFill/>
          <a:ln>
            <a:noFill/>
          </a:ln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9" y="274320"/>
            <a:ext cx="11000232" cy="53553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Rectangle 256">
            <a:extLst>
              <a:ext uri="{FF2B5EF4-FFF2-40B4-BE49-F238E27FC236}">
                <a16:creationId xmlns:a16="http://schemas.microsoft.com/office/drawing/2014/main" id="{50787286-CD5D-43D9-B8DA-70C3358DC82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3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D938724D-E109-43B4-9560-1552E26DB04A}"/>
              </a:ext>
            </a:extLst>
          </p:cNvPr>
          <p:cNvSpPr>
            <a:spLocks/>
          </p:cNvSpPr>
          <p:nvPr userDrawn="1"/>
        </p:nvSpPr>
        <p:spPr bwMode="auto">
          <a:xfrm>
            <a:off x="6026150" y="0"/>
            <a:ext cx="6165850" cy="6858000"/>
          </a:xfrm>
          <a:custGeom>
            <a:avLst/>
            <a:gdLst>
              <a:gd name="T0" fmla="*/ 3502 w 3884"/>
              <a:gd name="T1" fmla="*/ 0 h 4320"/>
              <a:gd name="T2" fmla="*/ 3502 w 3884"/>
              <a:gd name="T3" fmla="*/ 3998 h 4320"/>
              <a:gd name="T4" fmla="*/ 0 w 3884"/>
              <a:gd name="T5" fmla="*/ 3998 h 4320"/>
              <a:gd name="T6" fmla="*/ 0 w 3884"/>
              <a:gd name="T7" fmla="*/ 4320 h 4320"/>
              <a:gd name="T8" fmla="*/ 3502 w 3884"/>
              <a:gd name="T9" fmla="*/ 4320 h 4320"/>
              <a:gd name="T10" fmla="*/ 3884 w 3884"/>
              <a:gd name="T11" fmla="*/ 4320 h 4320"/>
              <a:gd name="T12" fmla="*/ 3884 w 3884"/>
              <a:gd name="T13" fmla="*/ 3998 h 4320"/>
              <a:gd name="T14" fmla="*/ 3884 w 3884"/>
              <a:gd name="T15" fmla="*/ 0 h 4320"/>
              <a:gd name="T16" fmla="*/ 3502 w 3884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4" h="4320">
                <a:moveTo>
                  <a:pt x="3502" y="0"/>
                </a:moveTo>
                <a:lnTo>
                  <a:pt x="3502" y="3998"/>
                </a:lnTo>
                <a:lnTo>
                  <a:pt x="0" y="3998"/>
                </a:lnTo>
                <a:lnTo>
                  <a:pt x="0" y="4320"/>
                </a:lnTo>
                <a:lnTo>
                  <a:pt x="3502" y="4320"/>
                </a:lnTo>
                <a:lnTo>
                  <a:pt x="3884" y="4320"/>
                </a:lnTo>
                <a:lnTo>
                  <a:pt x="3884" y="3998"/>
                </a:lnTo>
                <a:lnTo>
                  <a:pt x="3884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408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00E375-D0D6-466C-A383-E914B5C8AE5A}"/>
              </a:ext>
            </a:extLst>
          </p:cNvPr>
          <p:cNvSpPr/>
          <p:nvPr userDrawn="1"/>
        </p:nvSpPr>
        <p:spPr>
          <a:xfrm>
            <a:off x="0" y="6344402"/>
            <a:ext cx="274320" cy="510909"/>
          </a:xfrm>
          <a:prstGeom prst="rect">
            <a:avLst/>
          </a:prstGeom>
          <a:solidFill>
            <a:srgbClr val="397D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090841D-81E2-4E83-8067-E18C5C3AF8FF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3AC615-0875-4C80-B019-11A28EDCB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74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2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5840589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6351411" y="1412106"/>
            <a:ext cx="5840589" cy="52934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19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6351411" y="948037"/>
            <a:ext cx="5840589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8" y="1005840"/>
            <a:ext cx="582168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12234" y="1527048"/>
            <a:ext cx="5783766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6351410" y="1005840"/>
            <a:ext cx="5840589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6351411" y="1527048"/>
            <a:ext cx="578557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8" y="365857"/>
            <a:ext cx="10363317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649F31-1D58-F243-85FD-74506880A33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038521-D276-4049-A4BA-98C27C6D825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3F2F0951-0E05-43D4-AB3F-73E5681F4301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7EC139F-C616-4896-A830-8F9FC5B2C27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3" name="Rectangle 256">
            <a:extLst>
              <a:ext uri="{FF2B5EF4-FFF2-40B4-BE49-F238E27FC236}">
                <a16:creationId xmlns:a16="http://schemas.microsoft.com/office/drawing/2014/main" id="{D8ACAAE2-A531-47BE-8F4F-FFC18507ED0B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3747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12106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4299090" y="1412106"/>
            <a:ext cx="3867912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8323860" y="1412106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3866758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4299089" y="948037"/>
            <a:ext cx="386791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8323860" y="948037"/>
            <a:ext cx="3885931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0178" y="1005840"/>
            <a:ext cx="3870672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312234" y="1527048"/>
            <a:ext cx="3791415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4297709" y="1005840"/>
            <a:ext cx="386675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4295175" y="1527048"/>
            <a:ext cx="3860800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19718" y="1005840"/>
            <a:ext cx="3885931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8319719" y="1527048"/>
            <a:ext cx="3768204" cy="411035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8" y="365857"/>
            <a:ext cx="10418329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02881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19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328861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328861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630290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6302901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F09E4-91A6-437A-BED4-ED7995D473E7}"/>
              </a:ext>
            </a:extLst>
          </p:cNvPr>
          <p:cNvSpPr/>
          <p:nvPr userDrawn="1"/>
        </p:nvSpPr>
        <p:spPr>
          <a:xfrm>
            <a:off x="9317192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2D3D3-2A2D-4482-B3F5-B0CBCD39D93A}"/>
              </a:ext>
            </a:extLst>
          </p:cNvPr>
          <p:cNvSpPr/>
          <p:nvPr userDrawn="1"/>
        </p:nvSpPr>
        <p:spPr>
          <a:xfrm>
            <a:off x="9317193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4319" y="1005840"/>
            <a:ext cx="2861458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74318" y="1527048"/>
            <a:ext cx="2861459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3288609" y="1005840"/>
            <a:ext cx="2874807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3288609" y="1527048"/>
            <a:ext cx="2874807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312952" y="1005840"/>
            <a:ext cx="286475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6312952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65857"/>
            <a:ext cx="10418330" cy="406265"/>
          </a:xfrm>
        </p:spPr>
        <p:txBody>
          <a:bodyPr/>
          <a:lstStyle>
            <a:lvl1pPr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9317190" y="1005840"/>
            <a:ext cx="2864755" cy="406266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9317190" y="1527048"/>
            <a:ext cx="2864755" cy="5010912"/>
          </a:xfrm>
          <a:ln w="12700">
            <a:noFill/>
          </a:ln>
        </p:spPr>
        <p:txBody>
          <a:bodyPr tIns="45720" bIns="91440"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 marL="1482725" indent="-2222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F5E4A85E-2D34-4FC1-90CE-1459D5681F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04" y="441571"/>
            <a:ext cx="1093661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560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256032"/>
            <a:ext cx="11515053" cy="5355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24" y="1443386"/>
            <a:ext cx="11523520" cy="419541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519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047778"/>
          </a:xfrm>
        </p:spPr>
        <p:txBody>
          <a:bodyPr/>
          <a:lstStyle>
            <a:lvl1pPr marL="288925" indent="-288925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1031875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745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DAB3A-4154-42CC-B73A-07DD412DD1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1" b="-1"/>
          <a:stretch/>
        </p:blipFill>
        <p:spPr>
          <a:xfrm>
            <a:off x="6095998" y="1078992"/>
            <a:ext cx="5535025" cy="42286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 userDrawn="1"/>
        </p:nvSpPr>
        <p:spPr>
          <a:xfrm>
            <a:off x="274320" y="1078992"/>
            <a:ext cx="5821680" cy="4228673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352479"/>
            <a:ext cx="5413469" cy="1100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068FB31-3CF5-496E-BC0D-61D682234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2217" y="2891883"/>
            <a:ext cx="5431021" cy="2252546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buClr>
                <a:schemeClr val="tx1"/>
              </a:buClr>
              <a:buFont typeface="Century Gothic" panose="020B0502020202020204" pitchFamily="34" charset="0"/>
              <a:buChar char="–"/>
              <a:defRPr sz="1800">
                <a:latin typeface="Century Gothic" panose="020B0502020202020204" pitchFamily="34" charset="0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CC93F-6123-3F49-8C15-4A811AF8B7BB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56F41-5AD0-C346-AE90-A0206E07D1B9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E79036-1F33-40EB-AB47-F9529E5C3C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3E861E90-11A2-4A0B-85EB-1A2865C9A48F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7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5" y="1444753"/>
            <a:ext cx="5507832" cy="4203944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93" y="1444753"/>
            <a:ext cx="5504688" cy="4203944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057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135" y="1444752"/>
            <a:ext cx="5507832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5" y="2275467"/>
            <a:ext cx="5507832" cy="3373229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1493" y="1444752"/>
            <a:ext cx="5504688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1493" y="2275467"/>
            <a:ext cx="5504688" cy="3373229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993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425236" cy="535531"/>
          </a:xfrm>
        </p:spPr>
        <p:txBody>
          <a:bodyPr/>
          <a:lstStyle>
            <a:lvl1pPr>
              <a:lnSpc>
                <a:spcPct val="90000"/>
              </a:lnSpc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82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Sidebar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957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54864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54864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4682" y="1387602"/>
            <a:ext cx="5486400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84682" y="2213184"/>
            <a:ext cx="5486400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100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361047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361047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3659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3659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8562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48562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0490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29768" y="274320"/>
            <a:ext cx="11430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1614" y="1650029"/>
            <a:ext cx="11419468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0D07-6BED-A646-84B4-4749F06D657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832D77F-AA48-5846-ACCE-C0EB6A92350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16607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AC3F58-DA01-43AC-9BFD-B0FCF242EE72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413129" y="6477000"/>
            <a:ext cx="1088136" cy="261860"/>
          </a:xfrm>
          <a:prstGeom prst="rect">
            <a:avLst/>
          </a:prstGeom>
        </p:spPr>
      </p:pic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Open slide master to edit</a:t>
            </a:r>
          </a:p>
        </p:txBody>
      </p:sp>
    </p:spTree>
    <p:extLst>
      <p:ext uri="{BB962C8B-B14F-4D97-AF65-F5344CB8AC3E}">
        <p14:creationId xmlns:p14="http://schemas.microsoft.com/office/powerpoint/2010/main" val="272575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32" r:id="rId2"/>
    <p:sldLayoutId id="2147483716" r:id="rId3"/>
    <p:sldLayoutId id="2147483663" r:id="rId4"/>
    <p:sldLayoutId id="2147483758" r:id="rId5"/>
    <p:sldLayoutId id="2147483736" r:id="rId6"/>
    <p:sldLayoutId id="2147483759" r:id="rId7"/>
    <p:sldLayoutId id="2147483685" r:id="rId8"/>
    <p:sldLayoutId id="2147483757" r:id="rId9"/>
    <p:sldLayoutId id="2147483667" r:id="rId10"/>
    <p:sldLayoutId id="2147483725" r:id="rId11"/>
    <p:sldLayoutId id="2147483756" r:id="rId12"/>
    <p:sldLayoutId id="2147483678" r:id="rId13"/>
    <p:sldLayoutId id="2147483760" r:id="rId14"/>
    <p:sldLayoutId id="2147483761" r:id="rId15"/>
    <p:sldLayoutId id="2147483762" r:id="rId16"/>
    <p:sldLayoutId id="2147483763" r:id="rId17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87338" indent="-28733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8975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030288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ornl.gov/sns-hfir-scse/infrastructure/neutrons-test-environment" TargetMode="External"/><Relationship Id="rId2" Type="http://schemas.openxmlformats.org/officeDocument/2006/relationships/hyperlink" Target="https://github.com/neutrons/data_workflow/blob/next/docker-compose.yml" TargetMode="Externa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data-workflow.readthedocs.io/en/latest/developer/index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ctivemq.apache.org/components/artemis/migration-documentation/" TargetMode="Externa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10" Type="http://schemas.openxmlformats.org/officeDocument/2006/relationships/hyperlink" Target="https://monitor.sns.gov/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utrons/post_processing_agent" TargetMode="Externa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EF93-DE48-5442-870D-943F37571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736" y="1388962"/>
            <a:ext cx="8678194" cy="535531"/>
          </a:xfrm>
        </p:spPr>
        <p:txBody>
          <a:bodyPr/>
          <a:lstStyle/>
          <a:p>
            <a:r>
              <a:rPr lang="en-US" dirty="0" err="1">
                <a:latin typeface="Century Gothic"/>
              </a:rPr>
              <a:t>WebMon</a:t>
            </a:r>
            <a:r>
              <a:rPr lang="en-US" dirty="0">
                <a:latin typeface="Century Gothic"/>
              </a:rPr>
              <a:t> – overview and recent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73FE8-692F-1E45-8F88-6FBEEB088B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Marie Backman</a:t>
            </a:r>
          </a:p>
          <a:p>
            <a:r>
              <a:rPr lang="en-US" dirty="0"/>
              <a:t>June 5, 2024</a:t>
            </a:r>
          </a:p>
        </p:txBody>
      </p:sp>
    </p:spTree>
    <p:extLst>
      <p:ext uri="{BB962C8B-B14F-4D97-AF65-F5344CB8AC3E}">
        <p14:creationId xmlns:p14="http://schemas.microsoft.com/office/powerpoint/2010/main" val="4172643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AD12-F8B2-A2F8-09B1-C45A2B39C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29B80-0B56-232A-79C3-8A42D4056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020" indent="-287020"/>
            <a:r>
              <a:rPr lang="en-US" sz="2400" dirty="0">
                <a:latin typeface="Century Gothic"/>
                <a:cs typeface="Arial"/>
              </a:rPr>
              <a:t>Unit tests</a:t>
            </a:r>
            <a:endParaRPr lang="en-US">
              <a:latin typeface="Century Gothic"/>
              <a:cs typeface="Arial"/>
            </a:endParaRPr>
          </a:p>
          <a:p>
            <a:pPr marL="287020" indent="-287020"/>
            <a:r>
              <a:rPr lang="en-US" sz="2400" dirty="0">
                <a:latin typeface="Century Gothic"/>
                <a:cs typeface="Arial"/>
              </a:rPr>
              <a:t>System tests part of CI and for local development</a:t>
            </a:r>
            <a:endParaRPr lang="en-US" sz="2400" dirty="0">
              <a:latin typeface="Century Gothic"/>
            </a:endParaRPr>
          </a:p>
          <a:p>
            <a:pPr lvl="1">
              <a:buClr>
                <a:srgbClr val="000000"/>
              </a:buClr>
            </a:pPr>
            <a:r>
              <a:rPr lang="en-US" sz="2000" dirty="0">
                <a:latin typeface="Century Gothic"/>
                <a:cs typeface="Arial"/>
              </a:rPr>
              <a:t>System of 11 docker containers for message broker, clients, DB, web server etc.</a:t>
            </a:r>
          </a:p>
          <a:p>
            <a:pPr lvl="1"/>
            <a:r>
              <a:rPr lang="en-US" sz="2000" dirty="0">
                <a:latin typeface="Century Gothic"/>
                <a:cs typeface="Arial"/>
                <a:hlinkClick r:id="rId2"/>
              </a:rPr>
              <a:t>https://github.com/neutrons/data_workflow/blob/next/docker-compose.yml</a:t>
            </a:r>
            <a:endParaRPr lang="en-US" sz="2000">
              <a:latin typeface="Century Gothic"/>
              <a:cs typeface="Arial"/>
            </a:endParaRPr>
          </a:p>
          <a:p>
            <a:pPr marL="287020" indent="-287020"/>
            <a:r>
              <a:rPr lang="en-US" sz="2400" dirty="0">
                <a:latin typeface="Century Gothic"/>
                <a:cs typeface="Arial"/>
              </a:rPr>
              <a:t>Developer test environment in CADES – webmon-test.ornl.gov</a:t>
            </a:r>
            <a:endParaRPr lang="en-US" sz="2000">
              <a:latin typeface="Century Gothic"/>
              <a:cs typeface="Arial"/>
            </a:endParaRPr>
          </a:p>
          <a:p>
            <a:pPr lvl="1"/>
            <a:r>
              <a:rPr lang="en-US" sz="2000" dirty="0">
                <a:latin typeface="Century Gothic"/>
                <a:cs typeface="Arial"/>
                <a:hlinkClick r:id="rId3"/>
              </a:rPr>
              <a:t>https://code.ornl.gov/sns-hfir-scse/infrastructure/neutrons-test-environment</a:t>
            </a:r>
            <a:endParaRPr lang="en-US" sz="2000">
              <a:latin typeface="Century Gothic"/>
              <a:cs typeface="Arial"/>
            </a:endParaRPr>
          </a:p>
          <a:p>
            <a:pPr marL="287020" indent="-287020">
              <a:buClr>
                <a:srgbClr val="000000"/>
              </a:buClr>
            </a:pPr>
            <a:r>
              <a:rPr lang="en-US" sz="2400" dirty="0">
                <a:latin typeface="Century Gothic"/>
                <a:cs typeface="Arial"/>
                <a:hlinkClick r:id="rId4"/>
              </a:rPr>
              <a:t>https://data-workflow.readthedocs.io/en/latest/developer/index.html</a:t>
            </a:r>
            <a:endParaRPr lang="en-US" sz="2400" dirty="0">
              <a:latin typeface="Century Gothic"/>
            </a:endParaRPr>
          </a:p>
          <a:p>
            <a:pPr marL="287020" indent="-287020">
              <a:buClr>
                <a:prstClr val="black"/>
              </a:buClr>
            </a:pPr>
            <a:endParaRPr lang="en-US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16254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8A5A1-DCED-E455-BD3E-0C01F003C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RHEL 7 – RHEL 9 upgrade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256CE-358A-5C88-68B3-2D1CEEE8D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020" indent="-287020"/>
            <a:r>
              <a:rPr lang="en-US" dirty="0">
                <a:latin typeface="Century Gothic"/>
                <a:cs typeface="Arial"/>
              </a:rPr>
              <a:t>The SNS/HFIR servers were running Red Hat Enterprise Linux 7 (RHEL 7) (EOL: 2024-06-30)</a:t>
            </a:r>
          </a:p>
          <a:p>
            <a:pPr marL="287020" indent="-287020"/>
            <a:r>
              <a:rPr lang="en-US" dirty="0">
                <a:latin typeface="Century Gothic"/>
                <a:cs typeface="Arial"/>
              </a:rPr>
              <a:t>Neutrons Data Project responsibility: port our (mainly data reduction) software from RHEL 7 to RHEL 9</a:t>
            </a:r>
          </a:p>
          <a:p>
            <a:pPr marL="287020" indent="-287020"/>
            <a:r>
              <a:rPr lang="en-US" dirty="0">
                <a:latin typeface="Century Gothic"/>
                <a:cs typeface="Arial"/>
              </a:rPr>
              <a:t>Python 2 is not distributed with RHEL 9</a:t>
            </a:r>
          </a:p>
          <a:p>
            <a:pPr marL="287020" indent="-287020"/>
            <a:r>
              <a:rPr lang="en-US" dirty="0">
                <a:latin typeface="Century Gothic"/>
                <a:cs typeface="Arial"/>
              </a:rPr>
              <a:t>Why not containerize everything?</a:t>
            </a:r>
          </a:p>
          <a:p>
            <a:pPr lvl="1"/>
            <a:r>
              <a:rPr lang="en-US" dirty="0">
                <a:latin typeface="Century Gothic"/>
                <a:cs typeface="Arial"/>
              </a:rPr>
              <a:t>Growing tech debt</a:t>
            </a:r>
          </a:p>
          <a:p>
            <a:pPr lvl="1">
              <a:buClr>
                <a:srgbClr val="000000"/>
              </a:buClr>
            </a:pPr>
            <a:r>
              <a:rPr lang="en-US" dirty="0">
                <a:latin typeface="Century Gothic"/>
                <a:cs typeface="Arial"/>
              </a:rPr>
              <a:t>Cyber security!</a:t>
            </a:r>
            <a:endParaRPr lang="en-US" dirty="0"/>
          </a:p>
          <a:p>
            <a:pPr marL="287020" indent="-28702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4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CE83C-6906-3E76-6D1E-AE0D80731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Porting Post-Processing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BB481-10D3-9DAA-1B2D-8145048B1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020" indent="-287020"/>
            <a:r>
              <a:rPr lang="en-US" dirty="0">
                <a:latin typeface="Century Gothic"/>
                <a:cs typeface="Arial"/>
              </a:rPr>
              <a:t>Removed obsolete code</a:t>
            </a:r>
          </a:p>
          <a:p>
            <a:pPr marL="287020" indent="-287020"/>
            <a:r>
              <a:rPr lang="en-US" dirty="0">
                <a:latin typeface="Century Gothic"/>
                <a:cs typeface="Arial"/>
              </a:rPr>
              <a:t>Added integration tests with containerized ActiveMQ broker and agent</a:t>
            </a:r>
          </a:p>
          <a:p>
            <a:pPr marL="287020" indent="-287020"/>
            <a:r>
              <a:rPr lang="en-US" dirty="0">
                <a:latin typeface="Century Gothic"/>
                <a:cs typeface="Arial"/>
              </a:rPr>
              <a:t>Migrated from Python 2.7 to Python 3.9 (RHEL 9 default Python version)</a:t>
            </a:r>
          </a:p>
          <a:p>
            <a:pPr marL="287020" indent="-287020"/>
            <a:r>
              <a:rPr lang="en-US" dirty="0">
                <a:latin typeface="Century Gothic"/>
                <a:cs typeface="Arial"/>
              </a:rPr>
              <a:t>Still distributed as RPM (RPM Package Manager)</a:t>
            </a:r>
          </a:p>
        </p:txBody>
      </p:sp>
    </p:spTree>
    <p:extLst>
      <p:ext uri="{BB962C8B-B14F-4D97-AF65-F5344CB8AC3E}">
        <p14:creationId xmlns:p14="http://schemas.microsoft.com/office/powerpoint/2010/main" val="2793827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B1C1-2698-D891-44AB-0E45A81C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Porting Live Data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C55DD-18E0-EBD5-E5C6-27FC854D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020" indent="-287020"/>
            <a:r>
              <a:rPr lang="en-US" dirty="0">
                <a:latin typeface="Century Gothic"/>
                <a:cs typeface="Arial"/>
              </a:rPr>
              <a:t>Serves plots to monitor.sns.gov</a:t>
            </a:r>
          </a:p>
          <a:p>
            <a:pPr marL="287020" indent="-287020">
              <a:buClr>
                <a:srgbClr val="000000"/>
              </a:buClr>
            </a:pPr>
            <a:r>
              <a:rPr lang="en-US" dirty="0">
                <a:latin typeface="Century Gothic"/>
                <a:cs typeface="Arial"/>
              </a:rPr>
              <a:t>Production instance used Apache HTTP Server, but initial work had been done in the test environment to move to Nginx and containerize Live Data Server</a:t>
            </a:r>
          </a:p>
          <a:p>
            <a:pPr marL="287020" indent="-287020"/>
            <a:r>
              <a:rPr lang="en-US" dirty="0">
                <a:latin typeface="Century Gothic"/>
                <a:cs typeface="Arial"/>
              </a:rPr>
              <a:t>Migrated from Python 2.7 + Django 1.9 to Python 3.6 + Django 2.0</a:t>
            </a:r>
          </a:p>
          <a:p>
            <a:pPr lvl="1"/>
            <a:r>
              <a:rPr lang="en-US" dirty="0">
                <a:latin typeface="Century Gothic"/>
                <a:cs typeface="Arial"/>
              </a:rPr>
              <a:t>Story in the backlog to move to latest Python, Django and PostgreSQL</a:t>
            </a:r>
          </a:p>
          <a:p>
            <a:pPr marL="287020" indent="-287020"/>
            <a:r>
              <a:rPr lang="en-US" dirty="0">
                <a:latin typeface="Century Gothic"/>
                <a:cs typeface="Arial"/>
              </a:rPr>
              <a:t>Tested new RHEL 9 production with </a:t>
            </a:r>
            <a:r>
              <a:rPr lang="en-US" err="1">
                <a:latin typeface="Century Gothic"/>
                <a:cs typeface="Arial"/>
              </a:rPr>
              <a:t>WebMon</a:t>
            </a:r>
            <a:r>
              <a:rPr lang="en-US" dirty="0">
                <a:latin typeface="Century Gothic"/>
                <a:cs typeface="Arial"/>
              </a:rPr>
              <a:t> test environment</a:t>
            </a:r>
          </a:p>
          <a:p>
            <a:pPr marL="287020" indent="-287020">
              <a:buClr>
                <a:srgbClr val="000000"/>
              </a:buClr>
            </a:pPr>
            <a:r>
              <a:rPr lang="en-US" dirty="0">
                <a:latin typeface="Century Gothic"/>
                <a:cs typeface="Arial"/>
              </a:rPr>
              <a:t>Purged old data to shrink PostgreSQL DB from 1.4 TB to 550 GB</a:t>
            </a:r>
          </a:p>
        </p:txBody>
      </p:sp>
    </p:spTree>
    <p:extLst>
      <p:ext uri="{BB962C8B-B14F-4D97-AF65-F5344CB8AC3E}">
        <p14:creationId xmlns:p14="http://schemas.microsoft.com/office/powerpoint/2010/main" val="1610368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EA9B8-7C3A-E509-28AE-4C5D120E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/>
              </a:rPr>
              <a:t>Migration from ActiveMQ Classic to ActiveMQ Artemis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23432-5B83-C850-86B0-8DBC44146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020" indent="-287020"/>
            <a:r>
              <a:rPr lang="en-US" dirty="0">
                <a:latin typeface="Century Gothic"/>
                <a:cs typeface="Arial"/>
              </a:rPr>
              <a:t>Main difference was message addressing and routing</a:t>
            </a:r>
          </a:p>
          <a:p>
            <a:pPr marL="287020" indent="-287020">
              <a:buClr>
                <a:srgbClr val="000000"/>
              </a:buClr>
            </a:pPr>
            <a:r>
              <a:rPr lang="en-US" dirty="0">
                <a:latin typeface="Century Gothic"/>
                <a:cs typeface="Arial"/>
              </a:rPr>
              <a:t>Classic has queues (point-to-point) and topics (publish-subscribe)</a:t>
            </a:r>
          </a:p>
          <a:p>
            <a:pPr marL="287020" indent="-287020">
              <a:buClr>
                <a:srgbClr val="000000"/>
              </a:buClr>
            </a:pPr>
            <a:r>
              <a:rPr lang="en-US" dirty="0">
                <a:latin typeface="Century Gothic"/>
                <a:cs typeface="Arial"/>
              </a:rPr>
              <a:t>Artemis only has queues and uses addresses to achieve different routing mechanisms.</a:t>
            </a:r>
          </a:p>
          <a:p>
            <a:pPr lvl="1">
              <a:buClr>
                <a:srgbClr val="000000"/>
              </a:buClr>
            </a:pPr>
            <a:r>
              <a:rPr lang="en-US" dirty="0">
                <a:latin typeface="Century Gothic"/>
                <a:cs typeface="Arial"/>
              </a:rPr>
              <a:t>Multicast routing: all subscribers to the address get their own queue</a:t>
            </a:r>
          </a:p>
          <a:p>
            <a:pPr lvl="1">
              <a:buClr>
                <a:srgbClr val="000000"/>
              </a:buClr>
            </a:pPr>
            <a:r>
              <a:rPr lang="en-US" dirty="0">
                <a:latin typeface="Century Gothic"/>
                <a:cs typeface="Arial"/>
              </a:rPr>
              <a:t>Anycast routing: only one queue for the address that all consumers subscribe to</a:t>
            </a:r>
          </a:p>
          <a:p>
            <a:pPr marL="287020" indent="-287020">
              <a:buClr>
                <a:srgbClr val="000000"/>
              </a:buClr>
            </a:pPr>
            <a:r>
              <a:rPr lang="en-US" sz="2000" dirty="0">
                <a:latin typeface="Century Gothic"/>
                <a:cs typeface="Arial"/>
                <a:hlinkClick r:id="rId2"/>
              </a:rPr>
              <a:t>https://activemq.apache.org/components/artemis/migration-documentation/</a:t>
            </a:r>
            <a:endParaRPr lang="en-US" sz="2000">
              <a:cs typeface="Arial"/>
            </a:endParaRPr>
          </a:p>
          <a:p>
            <a:pPr marL="287020" indent="-287020">
              <a:buClr>
                <a:srgbClr val="000000"/>
              </a:buClr>
            </a:pPr>
            <a:endParaRPr lang="en-US" dirty="0"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45015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99B4E-AF7A-916F-7FFE-634E40D5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/>
              </a:rPr>
              <a:t>Thank you!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DC730-12AA-FC2E-3954-A2086B39C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60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A1F6-2F12-BA47-856D-143DAA5A2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28D06-E0DA-184B-A02E-8035F4979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5" y="1865838"/>
            <a:ext cx="11430000" cy="4047778"/>
          </a:xfrm>
        </p:spPr>
        <p:txBody>
          <a:bodyPr/>
          <a:lstStyle/>
          <a:p>
            <a:endParaRPr lang="en-US" dirty="0"/>
          </a:p>
          <a:p>
            <a:pPr marL="515620" indent="-457200"/>
            <a:r>
              <a:rPr lang="en-US" sz="2400" dirty="0">
                <a:latin typeface="+mn-lt"/>
              </a:rPr>
              <a:t>Originally, “translation” to Nexus files was done after a run completed and took a lot of time</a:t>
            </a:r>
          </a:p>
          <a:p>
            <a:pPr marL="515620" indent="-457200"/>
            <a:r>
              <a:rPr lang="en-US" sz="2400" dirty="0">
                <a:latin typeface="+mn-lt"/>
              </a:rPr>
              <a:t>Around 2012, the ADARA project changed everything to event streaming</a:t>
            </a:r>
          </a:p>
          <a:p>
            <a:pPr marL="914400" lvl="1" indent="-457200"/>
            <a:r>
              <a:rPr lang="en-US" sz="2000" dirty="0"/>
              <a:t>“Translation” now starts at the beginning of the run</a:t>
            </a:r>
          </a:p>
          <a:p>
            <a:pPr marL="515620" indent="-457200"/>
            <a:r>
              <a:rPr lang="en-US" sz="2400" dirty="0">
                <a:latin typeface="+mn-lt"/>
              </a:rPr>
              <a:t>As part of that effort, the automated reduction workflow was created</a:t>
            </a:r>
          </a:p>
          <a:p>
            <a:pPr marL="914400" lvl="1" indent="-457200"/>
            <a:r>
              <a:rPr lang="en-US" sz="1800" dirty="0">
                <a:cs typeface="Arial"/>
              </a:rPr>
              <a:t>The web monitor was initially a diagnostics tool for developers but quickly became popular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C30437-A0FA-1E74-A0EB-2C1B99B0A4DA}"/>
              </a:ext>
            </a:extLst>
          </p:cNvPr>
          <p:cNvGrpSpPr/>
          <p:nvPr/>
        </p:nvGrpSpPr>
        <p:grpSpPr>
          <a:xfrm>
            <a:off x="2840488" y="354516"/>
            <a:ext cx="8260204" cy="1882704"/>
            <a:chOff x="2840488" y="354516"/>
            <a:chExt cx="8260204" cy="1882704"/>
          </a:xfrm>
        </p:grpSpPr>
        <p:pic>
          <p:nvPicPr>
            <p:cNvPr id="5" name="Graphic 4" descr="Statistics">
              <a:extLst>
                <a:ext uri="{FF2B5EF4-FFF2-40B4-BE49-F238E27FC236}">
                  <a16:creationId xmlns:a16="http://schemas.microsoft.com/office/drawing/2014/main" id="{D1C3F47B-DADC-A423-77DA-68B47A8E2B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20031" y="1265281"/>
              <a:ext cx="681532" cy="681532"/>
            </a:xfrm>
            <a:prstGeom prst="rect">
              <a:avLst/>
            </a:prstGeom>
          </p:spPr>
        </p:pic>
        <p:pic>
          <p:nvPicPr>
            <p:cNvPr id="6" name="Graphic 5" descr="Database">
              <a:extLst>
                <a:ext uri="{FF2B5EF4-FFF2-40B4-BE49-F238E27FC236}">
                  <a16:creationId xmlns:a16="http://schemas.microsoft.com/office/drawing/2014/main" id="{05187E46-D4D8-E544-6DCF-2838B56B5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66978" y="908932"/>
              <a:ext cx="586435" cy="586435"/>
            </a:xfrm>
            <a:prstGeom prst="rect">
              <a:avLst/>
            </a:prstGeom>
          </p:spPr>
        </p:pic>
        <p:pic>
          <p:nvPicPr>
            <p:cNvPr id="7" name="Graphic 6" descr="Open folder">
              <a:extLst>
                <a:ext uri="{FF2B5EF4-FFF2-40B4-BE49-F238E27FC236}">
                  <a16:creationId xmlns:a16="http://schemas.microsoft.com/office/drawing/2014/main" id="{6D837DDA-992B-7C47-8DCC-FDA469790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59050" y="354516"/>
              <a:ext cx="505968" cy="505968"/>
            </a:xfrm>
            <a:prstGeom prst="rect">
              <a:avLst/>
            </a:prstGeom>
          </p:spPr>
        </p:pic>
        <p:pic>
          <p:nvPicPr>
            <p:cNvPr id="8" name="Graphic 7" descr="Gears">
              <a:extLst>
                <a:ext uri="{FF2B5EF4-FFF2-40B4-BE49-F238E27FC236}">
                  <a16:creationId xmlns:a16="http://schemas.microsoft.com/office/drawing/2014/main" id="{49954856-DA1A-B36D-2DEB-8C9470795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359050" y="1317671"/>
              <a:ext cx="586435" cy="58643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F1FA65-D22D-31AD-185E-5663503969DF}"/>
                </a:ext>
              </a:extLst>
            </p:cNvPr>
            <p:cNvSpPr txBox="1"/>
            <p:nvPr/>
          </p:nvSpPr>
          <p:spPr>
            <a:xfrm>
              <a:off x="2840488" y="1059033"/>
              <a:ext cx="1148071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+mn-lt"/>
                </a:rPr>
                <a:t>Event data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E039AE3-EEF5-7D30-142A-C7CEE6F02814}"/>
                </a:ext>
              </a:extLst>
            </p:cNvPr>
            <p:cNvCxnSpPr/>
            <p:nvPr/>
          </p:nvCxnSpPr>
          <p:spPr>
            <a:xfrm>
              <a:off x="4060194" y="1202149"/>
              <a:ext cx="835149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7DDEB3F-13A9-1AC3-2BA9-0988FFFF4C72}"/>
                </a:ext>
              </a:extLst>
            </p:cNvPr>
            <p:cNvSpPr txBox="1"/>
            <p:nvPr/>
          </p:nvSpPr>
          <p:spPr>
            <a:xfrm>
              <a:off x="4630856" y="1466682"/>
              <a:ext cx="1258678" cy="480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+mn-lt"/>
                </a:rPr>
                <a:t>”translation”</a:t>
              </a:r>
            </a:p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+mn-lt"/>
                </a:rPr>
                <a:t>to Nexus file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45D39F3-0C46-514C-0653-4B3B772235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04895" y="607500"/>
              <a:ext cx="1506023" cy="43161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76AD9AF-6CB9-DF99-7EB0-580C40C305A5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5816758" y="1276801"/>
              <a:ext cx="1542292" cy="334088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539651C-6019-FAD2-220E-CB9CFE551D54}"/>
                </a:ext>
              </a:extLst>
            </p:cNvPr>
            <p:cNvSpPr txBox="1"/>
            <p:nvPr/>
          </p:nvSpPr>
          <p:spPr>
            <a:xfrm>
              <a:off x="7945485" y="455212"/>
              <a:ext cx="1175322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+mn-lt"/>
                </a:rPr>
                <a:t>Cataloging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D2D12F2-044D-DA87-E1A1-68D3E17C1EE4}"/>
                </a:ext>
              </a:extLst>
            </p:cNvPr>
            <p:cNvSpPr txBox="1"/>
            <p:nvPr/>
          </p:nvSpPr>
          <p:spPr>
            <a:xfrm>
              <a:off x="7210918" y="1909557"/>
              <a:ext cx="1495922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90000"/>
                </a:lnSpc>
              </a:pPr>
              <a:r>
                <a:rPr lang="en-US" sz="1400" dirty="0">
                  <a:latin typeface="+mn-lt"/>
                </a:rPr>
                <a:t>Auto reduction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9CAAC89-EF34-617B-98C0-FA7EB43BFA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0196" y="1610888"/>
              <a:ext cx="1589835" cy="1837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miter lim="800000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9576875-4131-AC10-D07E-2B3C4A158E3B}"/>
                </a:ext>
              </a:extLst>
            </p:cNvPr>
            <p:cNvSpPr/>
            <p:nvPr/>
          </p:nvSpPr>
          <p:spPr>
            <a:xfrm>
              <a:off x="9076035" y="1929443"/>
              <a:ext cx="202465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hlinkClick r:id="rId10"/>
                </a:rPr>
                <a:t>https://monitor.sns.gov/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79209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5698330" y="1325703"/>
            <a:ext cx="2111477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rgbClr val="7F7F7F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54598"/>
            <a:ext cx="8229600" cy="535531"/>
          </a:xfrm>
        </p:spPr>
        <p:txBody>
          <a:bodyPr/>
          <a:lstStyle/>
          <a:p>
            <a:r>
              <a:rPr lang="en-US" dirty="0"/>
              <a:t>Post-Processing Architecture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667000" y="2743200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 Processing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943600" y="1646097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Workflow Manager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67000" y="1219200"/>
            <a:ext cx="16002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Translation Service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067800" y="3886200"/>
            <a:ext cx="160020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PostgreSQL Database</a:t>
            </a:r>
          </a:p>
        </p:txBody>
      </p:sp>
      <p:cxnSp>
        <p:nvCxnSpPr>
          <p:cNvPr id="18" name="Straight Arrow Connector 17"/>
          <p:cNvCxnSpPr>
            <a:cxnSpLocks/>
            <a:stCxn id="11" idx="3"/>
            <a:endCxn id="10" idx="1"/>
          </p:cNvCxnSpPr>
          <p:nvPr/>
        </p:nvCxnSpPr>
        <p:spPr>
          <a:xfrm>
            <a:off x="4267200" y="1638301"/>
            <a:ext cx="1676400" cy="426897"/>
          </a:xfrm>
          <a:prstGeom prst="straightConnector1">
            <a:avLst/>
          </a:prstGeom>
          <a:ln w="19050"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  <a:stCxn id="8" idx="3"/>
            <a:endCxn id="10" idx="2"/>
          </p:cNvCxnSpPr>
          <p:nvPr/>
        </p:nvCxnSpPr>
        <p:spPr>
          <a:xfrm flipV="1">
            <a:off x="4267200" y="2484298"/>
            <a:ext cx="2476500" cy="678003"/>
          </a:xfrm>
          <a:prstGeom prst="straightConnector1">
            <a:avLst/>
          </a:prstGeom>
          <a:ln w="19050">
            <a:solidFill>
              <a:srgbClr val="7F7F7F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20677678">
            <a:off x="4943701" y="2753868"/>
            <a:ext cx="1476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instructions &amp; status</a:t>
            </a:r>
          </a:p>
        </p:txBody>
      </p:sp>
      <p:sp>
        <p:nvSpPr>
          <p:cNvPr id="47" name="TextBox 46"/>
          <p:cNvSpPr txBox="1"/>
          <p:nvPr/>
        </p:nvSpPr>
        <p:spPr>
          <a:xfrm rot="879761">
            <a:off x="4352561" y="1544639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announces new file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266408" y="693478"/>
            <a:ext cx="2209800" cy="490210"/>
            <a:chOff x="6324600" y="5300990"/>
            <a:chExt cx="2209800" cy="490210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6324600" y="5453390"/>
              <a:ext cx="609600" cy="0"/>
            </a:xfrm>
            <a:prstGeom prst="straightConnector1">
              <a:avLst/>
            </a:prstGeom>
            <a:ln>
              <a:solidFill>
                <a:srgbClr val="7F7F7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934200" y="5300990"/>
              <a:ext cx="1600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ActiveMQ message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6324600" y="5681990"/>
              <a:ext cx="609600" cy="0"/>
            </a:xfrm>
            <a:prstGeom prst="straightConnector1">
              <a:avLst/>
            </a:prstGeom>
            <a:ln>
              <a:solidFill>
                <a:srgbClr val="7F7F7F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934200" y="5529590"/>
              <a:ext cx="1600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direct access</a:t>
              </a:r>
            </a:p>
          </p:txBody>
        </p:sp>
      </p:grpSp>
      <p:cxnSp>
        <p:nvCxnSpPr>
          <p:cNvPr id="56" name="Straight Arrow Connector 55"/>
          <p:cNvCxnSpPr>
            <a:stCxn id="10" idx="3"/>
            <a:endCxn id="16" idx="0"/>
          </p:cNvCxnSpPr>
          <p:nvPr/>
        </p:nvCxnSpPr>
        <p:spPr>
          <a:xfrm>
            <a:off x="7543800" y="2065198"/>
            <a:ext cx="2324100" cy="1821003"/>
          </a:xfrm>
          <a:prstGeom prst="straightConnector1">
            <a:avLst/>
          </a:prstGeom>
          <a:ln w="19050"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9220505" y="4595096"/>
            <a:ext cx="1600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workflowdb2.sns.gov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463283" y="2399916"/>
            <a:ext cx="184192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>
                <a:solidFill>
                  <a:srgbClr val="000000"/>
                </a:solidFill>
              </a:rPr>
              <a:t>autoreducer</a:t>
            </a:r>
            <a:r>
              <a:rPr lang="en-US" sz="1050" dirty="0">
                <a:solidFill>
                  <a:srgbClr val="000000"/>
                </a:solidFill>
              </a:rPr>
              <a:t>[1-4].</a:t>
            </a:r>
            <a:r>
              <a:rPr lang="en-US" sz="1050" dirty="0" err="1">
                <a:solidFill>
                  <a:srgbClr val="000000"/>
                </a:solidFill>
              </a:rPr>
              <a:t>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96000" y="1165800"/>
            <a:ext cx="1600200" cy="381000"/>
          </a:xfrm>
          <a:prstGeom prst="rect">
            <a:avLst/>
          </a:prstGeom>
          <a:solidFill>
            <a:srgbClr val="BEE5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0000"/>
                </a:solidFill>
              </a:rPr>
              <a:t>workflowmgr.sns.gov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961922" y="5180494"/>
            <a:ext cx="1600200" cy="838200"/>
          </a:xfrm>
          <a:prstGeom prst="roundRect">
            <a:avLst/>
          </a:prstGeom>
          <a:solidFill>
            <a:schemeClr val="accent2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AMQ broker</a:t>
            </a:r>
          </a:p>
          <a:p>
            <a:pPr algn="ctr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126602" y="5873425"/>
            <a:ext cx="1881989" cy="381000"/>
          </a:xfrm>
          <a:prstGeom prst="rect">
            <a:avLst/>
          </a:prstGeom>
          <a:solidFill>
            <a:srgbClr val="BEE5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0000"/>
                </a:solidFill>
              </a:rPr>
              <a:t>amqbroker</a:t>
            </a:r>
            <a:r>
              <a:rPr lang="en-US" sz="1050" dirty="0">
                <a:solidFill>
                  <a:srgbClr val="000000"/>
                </a:solidFill>
              </a:rPr>
              <a:t>[1-2].</a:t>
            </a:r>
            <a:r>
              <a:rPr lang="en-US" sz="1050" dirty="0" err="1">
                <a:solidFill>
                  <a:srgbClr val="000000"/>
                </a:solidFill>
              </a:rPr>
              <a:t>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1F0851-7022-7C46-8D3B-3BD9C9207B9A}"/>
              </a:ext>
            </a:extLst>
          </p:cNvPr>
          <p:cNvSpPr/>
          <p:nvPr/>
        </p:nvSpPr>
        <p:spPr>
          <a:xfrm>
            <a:off x="573836" y="1472681"/>
            <a:ext cx="1225015" cy="2446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1100" dirty="0">
                <a:solidFill>
                  <a:prstClr val="black"/>
                </a:solidFill>
                <a:latin typeface="Century Gothic" panose="020F0302020204030204"/>
              </a:rPr>
              <a:t>Owned by DAS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5A7507-0D80-6641-908B-609F2E7728FE}"/>
              </a:ext>
            </a:extLst>
          </p:cNvPr>
          <p:cNvCxnSpPr>
            <a:cxnSpLocks/>
          </p:cNvCxnSpPr>
          <p:nvPr/>
        </p:nvCxnSpPr>
        <p:spPr>
          <a:xfrm>
            <a:off x="1831785" y="1595022"/>
            <a:ext cx="79189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610DE17-B7F2-C74D-974F-76D2988E8871}"/>
              </a:ext>
            </a:extLst>
          </p:cNvPr>
          <p:cNvSpPr/>
          <p:nvPr/>
        </p:nvSpPr>
        <p:spPr>
          <a:xfrm>
            <a:off x="541705" y="2462781"/>
            <a:ext cx="1425585" cy="7017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90000"/>
              </a:lnSpc>
            </a:pPr>
            <a:r>
              <a:rPr lang="en-US" sz="1100" dirty="0">
                <a:solidFill>
                  <a:prstClr val="black"/>
                </a:solidFill>
                <a:latin typeface="Century Gothic" panose="020F0302020204030204"/>
                <a:cs typeface="Arial"/>
              </a:rPr>
              <a:t>Runs script that can be changed by instrument scientist</a:t>
            </a:r>
            <a:endParaRPr lang="en-US" sz="1100" dirty="0">
              <a:solidFill>
                <a:prstClr val="black"/>
              </a:solidFill>
              <a:latin typeface="Century Gothic" panose="020F0302020204030204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9114CC0-B7C1-254A-A3EA-E13A3D59D684}"/>
              </a:ext>
            </a:extLst>
          </p:cNvPr>
          <p:cNvCxnSpPr>
            <a:cxnSpLocks/>
          </p:cNvCxnSpPr>
          <p:nvPr/>
        </p:nvCxnSpPr>
        <p:spPr>
          <a:xfrm>
            <a:off x="1947597" y="2627359"/>
            <a:ext cx="45339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90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5698330" y="1325703"/>
            <a:ext cx="2111477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rgbClr val="7F7F7F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54598"/>
            <a:ext cx="8229600" cy="535531"/>
          </a:xfrm>
        </p:spPr>
        <p:txBody>
          <a:bodyPr/>
          <a:lstStyle/>
          <a:p>
            <a:r>
              <a:rPr lang="en-US" dirty="0"/>
              <a:t>Post-Processing Architecture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667000" y="2743200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 Processing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943600" y="1646097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Workflow Manager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67000" y="1219200"/>
            <a:ext cx="16002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Translation Service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067800" y="1600200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Monitor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067800" y="3886200"/>
            <a:ext cx="160020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PostgreSQL Database</a:t>
            </a:r>
          </a:p>
        </p:txBody>
      </p:sp>
      <p:cxnSp>
        <p:nvCxnSpPr>
          <p:cNvPr id="18" name="Straight Arrow Connector 17"/>
          <p:cNvCxnSpPr>
            <a:stCxn id="11" idx="3"/>
            <a:endCxn id="10" idx="1"/>
          </p:cNvCxnSpPr>
          <p:nvPr/>
        </p:nvCxnSpPr>
        <p:spPr>
          <a:xfrm>
            <a:off x="4267200" y="1638301"/>
            <a:ext cx="1676400" cy="426897"/>
          </a:xfrm>
          <a:prstGeom prst="straightConnector1">
            <a:avLst/>
          </a:prstGeom>
          <a:ln w="19050"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0" idx="2"/>
          </p:cNvCxnSpPr>
          <p:nvPr/>
        </p:nvCxnSpPr>
        <p:spPr>
          <a:xfrm flipV="1">
            <a:off x="4267200" y="2484298"/>
            <a:ext cx="2476500" cy="678003"/>
          </a:xfrm>
          <a:prstGeom prst="straightConnector1">
            <a:avLst/>
          </a:prstGeom>
          <a:ln w="19050">
            <a:solidFill>
              <a:srgbClr val="7F7F7F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 rot="20677678">
            <a:off x="4943701" y="2753868"/>
            <a:ext cx="1476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instructions &amp; status</a:t>
            </a:r>
          </a:p>
        </p:txBody>
      </p:sp>
      <p:sp>
        <p:nvSpPr>
          <p:cNvPr id="47" name="TextBox 46"/>
          <p:cNvSpPr txBox="1"/>
          <p:nvPr/>
        </p:nvSpPr>
        <p:spPr>
          <a:xfrm rot="879761">
            <a:off x="4352561" y="1544639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announces new file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266408" y="693478"/>
            <a:ext cx="2209800" cy="490210"/>
            <a:chOff x="6324600" y="5300990"/>
            <a:chExt cx="2209800" cy="490210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6324600" y="5453390"/>
              <a:ext cx="609600" cy="0"/>
            </a:xfrm>
            <a:prstGeom prst="straightConnector1">
              <a:avLst/>
            </a:prstGeom>
            <a:ln>
              <a:solidFill>
                <a:srgbClr val="7F7F7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934200" y="5300990"/>
              <a:ext cx="1600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ActiveMQ message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6324600" y="5681990"/>
              <a:ext cx="609600" cy="0"/>
            </a:xfrm>
            <a:prstGeom prst="straightConnector1">
              <a:avLst/>
            </a:prstGeom>
            <a:ln>
              <a:solidFill>
                <a:srgbClr val="7F7F7F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934200" y="5529590"/>
              <a:ext cx="1600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direct access</a:t>
              </a:r>
            </a:p>
          </p:txBody>
        </p:sp>
      </p:grpSp>
      <p:cxnSp>
        <p:nvCxnSpPr>
          <p:cNvPr id="53" name="Straight Arrow Connector 52"/>
          <p:cNvCxnSpPr>
            <a:stCxn id="15" idx="2"/>
            <a:endCxn id="16" idx="0"/>
          </p:cNvCxnSpPr>
          <p:nvPr/>
        </p:nvCxnSpPr>
        <p:spPr>
          <a:xfrm>
            <a:off x="9867900" y="2438400"/>
            <a:ext cx="0" cy="1447800"/>
          </a:xfrm>
          <a:prstGeom prst="straightConnector1">
            <a:avLst/>
          </a:prstGeom>
          <a:ln w="19050"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0" idx="3"/>
            <a:endCxn id="16" idx="0"/>
          </p:cNvCxnSpPr>
          <p:nvPr/>
        </p:nvCxnSpPr>
        <p:spPr>
          <a:xfrm>
            <a:off x="7543800" y="2065198"/>
            <a:ext cx="2324100" cy="1821003"/>
          </a:xfrm>
          <a:prstGeom prst="straightConnector1">
            <a:avLst/>
          </a:prstGeom>
          <a:ln w="19050"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9220505" y="4595096"/>
            <a:ext cx="1600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workflowdb2.sns.gov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463283" y="2399916"/>
            <a:ext cx="184192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>
                <a:solidFill>
                  <a:srgbClr val="000000"/>
                </a:solidFill>
              </a:rPr>
              <a:t>autoreducer</a:t>
            </a:r>
            <a:r>
              <a:rPr lang="en-US" sz="1050" dirty="0">
                <a:solidFill>
                  <a:srgbClr val="000000"/>
                </a:solidFill>
              </a:rPr>
              <a:t>[1-4].</a:t>
            </a:r>
            <a:r>
              <a:rPr lang="en-US" sz="1050" dirty="0" err="1">
                <a:solidFill>
                  <a:srgbClr val="000000"/>
                </a:solidFill>
              </a:rPr>
              <a:t>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9202932" y="1336678"/>
            <a:ext cx="1600200" cy="381000"/>
          </a:xfrm>
          <a:prstGeom prst="rect">
            <a:avLst/>
          </a:prstGeom>
          <a:solidFill>
            <a:srgbClr val="BEE5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monitor.sns.gov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096000" y="1165800"/>
            <a:ext cx="1600200" cy="381000"/>
          </a:xfrm>
          <a:prstGeom prst="rect">
            <a:avLst/>
          </a:prstGeom>
          <a:solidFill>
            <a:srgbClr val="BEE5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0000"/>
                </a:solidFill>
              </a:rPr>
              <a:t>workflowmgr.sns.gov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961922" y="5180494"/>
            <a:ext cx="1600200" cy="838200"/>
          </a:xfrm>
          <a:prstGeom prst="roundRect">
            <a:avLst/>
          </a:prstGeom>
          <a:solidFill>
            <a:schemeClr val="accent2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AMQ broker</a:t>
            </a:r>
          </a:p>
          <a:p>
            <a:pPr algn="ctr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126602" y="5873425"/>
            <a:ext cx="1881989" cy="381000"/>
          </a:xfrm>
          <a:prstGeom prst="rect">
            <a:avLst/>
          </a:prstGeom>
          <a:solidFill>
            <a:srgbClr val="BEE5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0000"/>
                </a:solidFill>
              </a:rPr>
              <a:t>amqbroker</a:t>
            </a:r>
            <a:r>
              <a:rPr lang="en-US" sz="1050" dirty="0">
                <a:solidFill>
                  <a:srgbClr val="000000"/>
                </a:solidFill>
              </a:rPr>
              <a:t>[1-2].</a:t>
            </a:r>
            <a:r>
              <a:rPr lang="en-US" sz="1050" dirty="0" err="1">
                <a:solidFill>
                  <a:srgbClr val="000000"/>
                </a:solidFill>
              </a:rPr>
              <a:t>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BA33E6-D53B-9F4B-B4C4-6315876F9033}"/>
              </a:ext>
            </a:extLst>
          </p:cNvPr>
          <p:cNvSpPr txBox="1"/>
          <p:nvPr/>
        </p:nvSpPr>
        <p:spPr>
          <a:xfrm>
            <a:off x="10820705" y="2816318"/>
            <a:ext cx="11557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latin typeface="+mn-lt"/>
              </a:rPr>
              <a:t>Users love this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6328C5-ACE4-D34C-80E3-FB4442A2E810}"/>
              </a:ext>
            </a:extLst>
          </p:cNvPr>
          <p:cNvCxnSpPr>
            <a:cxnSpLocks/>
          </p:cNvCxnSpPr>
          <p:nvPr/>
        </p:nvCxnSpPr>
        <p:spPr>
          <a:xfrm flipH="1" flipV="1">
            <a:off x="10733868" y="2438400"/>
            <a:ext cx="399799" cy="37791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B1F0851-7022-7C46-8D3B-3BD9C9207B9A}"/>
              </a:ext>
            </a:extLst>
          </p:cNvPr>
          <p:cNvSpPr/>
          <p:nvPr/>
        </p:nvSpPr>
        <p:spPr>
          <a:xfrm>
            <a:off x="573836" y="1472681"/>
            <a:ext cx="1225015" cy="2446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1100" dirty="0">
                <a:solidFill>
                  <a:prstClr val="black"/>
                </a:solidFill>
                <a:latin typeface="Century Gothic" panose="020F0302020204030204"/>
              </a:rPr>
              <a:t>Owned by DAS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5A7507-0D80-6641-908B-609F2E7728FE}"/>
              </a:ext>
            </a:extLst>
          </p:cNvPr>
          <p:cNvCxnSpPr>
            <a:cxnSpLocks/>
          </p:cNvCxnSpPr>
          <p:nvPr/>
        </p:nvCxnSpPr>
        <p:spPr>
          <a:xfrm>
            <a:off x="1831785" y="1595022"/>
            <a:ext cx="79189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610DE17-B7F2-C74D-974F-76D2988E8871}"/>
              </a:ext>
            </a:extLst>
          </p:cNvPr>
          <p:cNvSpPr/>
          <p:nvPr/>
        </p:nvSpPr>
        <p:spPr>
          <a:xfrm>
            <a:off x="541705" y="2462781"/>
            <a:ext cx="1425585" cy="549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1100" dirty="0">
                <a:solidFill>
                  <a:prstClr val="black"/>
                </a:solidFill>
                <a:latin typeface="Century Gothic" panose="020F0302020204030204"/>
              </a:rPr>
              <a:t>Runs script that can be changed by IS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9114CC0-B7C1-254A-A3EA-E13A3D59D684}"/>
              </a:ext>
            </a:extLst>
          </p:cNvPr>
          <p:cNvCxnSpPr>
            <a:cxnSpLocks/>
          </p:cNvCxnSpPr>
          <p:nvPr/>
        </p:nvCxnSpPr>
        <p:spPr>
          <a:xfrm>
            <a:off x="1947597" y="2627359"/>
            <a:ext cx="45339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FDF3031C-22DC-2140-B5BA-4FE1E56400BD}"/>
              </a:ext>
            </a:extLst>
          </p:cNvPr>
          <p:cNvSpPr/>
          <p:nvPr/>
        </p:nvSpPr>
        <p:spPr>
          <a:xfrm>
            <a:off x="9067800" y="5659347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Plot server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F513DB-D0EF-F444-9C9A-67107ED81E3A}"/>
              </a:ext>
            </a:extLst>
          </p:cNvPr>
          <p:cNvSpPr/>
          <p:nvPr/>
        </p:nvSpPr>
        <p:spPr>
          <a:xfrm>
            <a:off x="9202932" y="5395825"/>
            <a:ext cx="1600200" cy="381000"/>
          </a:xfrm>
          <a:prstGeom prst="rect">
            <a:avLst/>
          </a:prstGeom>
          <a:solidFill>
            <a:srgbClr val="BEE5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0000"/>
                </a:solidFill>
              </a:rPr>
              <a:t>livedata.sns.gov</a:t>
            </a:r>
            <a:endParaRPr lang="en-US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791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/>
          <p:cNvSpPr/>
          <p:nvPr/>
        </p:nvSpPr>
        <p:spPr>
          <a:xfrm>
            <a:off x="5698330" y="1325703"/>
            <a:ext cx="2111477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 cmpd="sng">
            <a:solidFill>
              <a:srgbClr val="7F7F7F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629400" y="4495800"/>
            <a:ext cx="2438400" cy="304800"/>
          </a:xfrm>
          <a:prstGeom prst="bentConnector3">
            <a:avLst>
              <a:gd name="adj1" fmla="val 50000"/>
            </a:avLst>
          </a:prstGeom>
          <a:ln w="19050"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100" y="254598"/>
            <a:ext cx="8229600" cy="535531"/>
          </a:xfrm>
        </p:spPr>
        <p:txBody>
          <a:bodyPr/>
          <a:lstStyle/>
          <a:p>
            <a:r>
              <a:rPr lang="en-US" dirty="0"/>
              <a:t>Post-Processing Architecture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667000" y="2743200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 Processing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943600" y="1646097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Workflow Manager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667000" y="1219200"/>
            <a:ext cx="16002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Translation Service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2667000" y="3886200"/>
            <a:ext cx="16002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DASMON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2667000" y="5029201"/>
            <a:ext cx="1600200" cy="5602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pvsd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943600" y="3886200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DASMON Listener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067800" y="1600200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Monitor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067800" y="3886200"/>
            <a:ext cx="160020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PostgreSQL Database</a:t>
            </a:r>
          </a:p>
        </p:txBody>
      </p:sp>
      <p:cxnSp>
        <p:nvCxnSpPr>
          <p:cNvPr id="18" name="Straight Arrow Connector 17"/>
          <p:cNvCxnSpPr>
            <a:stCxn id="11" idx="3"/>
            <a:endCxn id="10" idx="1"/>
          </p:cNvCxnSpPr>
          <p:nvPr/>
        </p:nvCxnSpPr>
        <p:spPr>
          <a:xfrm>
            <a:off x="4267200" y="1638301"/>
            <a:ext cx="1676400" cy="426897"/>
          </a:xfrm>
          <a:prstGeom prst="straightConnector1">
            <a:avLst/>
          </a:prstGeom>
          <a:ln w="19050"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0" idx="2"/>
          </p:cNvCxnSpPr>
          <p:nvPr/>
        </p:nvCxnSpPr>
        <p:spPr>
          <a:xfrm flipV="1">
            <a:off x="4267200" y="2484298"/>
            <a:ext cx="2476500" cy="678003"/>
          </a:xfrm>
          <a:prstGeom prst="straightConnector1">
            <a:avLst/>
          </a:prstGeom>
          <a:ln w="19050">
            <a:solidFill>
              <a:srgbClr val="7F7F7F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4" idx="0"/>
          </p:cNvCxnSpPr>
          <p:nvPr/>
        </p:nvCxnSpPr>
        <p:spPr>
          <a:xfrm>
            <a:off x="6743700" y="2484298"/>
            <a:ext cx="0" cy="1401903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14" idx="1"/>
          </p:cNvCxnSpPr>
          <p:nvPr/>
        </p:nvCxnSpPr>
        <p:spPr>
          <a:xfrm>
            <a:off x="4267200" y="4305300"/>
            <a:ext cx="1676400" cy="0"/>
          </a:xfrm>
          <a:prstGeom prst="straightConnector1">
            <a:avLst/>
          </a:prstGeom>
          <a:ln w="19050"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3"/>
            <a:endCxn id="14" idx="1"/>
          </p:cNvCxnSpPr>
          <p:nvPr/>
        </p:nvCxnSpPr>
        <p:spPr>
          <a:xfrm flipV="1">
            <a:off x="4267200" y="4305300"/>
            <a:ext cx="1676400" cy="1004016"/>
          </a:xfrm>
          <a:prstGeom prst="straightConnector1">
            <a:avLst/>
          </a:prstGeom>
          <a:ln w="19050"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4343400" y="4038600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heartbeat, status</a:t>
            </a:r>
          </a:p>
        </p:txBody>
      </p:sp>
      <p:sp>
        <p:nvSpPr>
          <p:cNvPr id="44" name="TextBox 43"/>
          <p:cNvSpPr txBox="1"/>
          <p:nvPr/>
        </p:nvSpPr>
        <p:spPr>
          <a:xfrm rot="19551951">
            <a:off x="4564088" y="4983456"/>
            <a:ext cx="8429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heartbeat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705600" y="3048000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heartbeat</a:t>
            </a:r>
          </a:p>
        </p:txBody>
      </p:sp>
      <p:sp>
        <p:nvSpPr>
          <p:cNvPr id="46" name="TextBox 45"/>
          <p:cNvSpPr txBox="1"/>
          <p:nvPr/>
        </p:nvSpPr>
        <p:spPr>
          <a:xfrm rot="20677678">
            <a:off x="4943701" y="2753868"/>
            <a:ext cx="1476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instructions &amp; status</a:t>
            </a:r>
          </a:p>
        </p:txBody>
      </p:sp>
      <p:sp>
        <p:nvSpPr>
          <p:cNvPr id="47" name="TextBox 46"/>
          <p:cNvSpPr txBox="1"/>
          <p:nvPr/>
        </p:nvSpPr>
        <p:spPr>
          <a:xfrm rot="879761">
            <a:off x="4352561" y="1544639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announces new file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9266408" y="693478"/>
            <a:ext cx="2209800" cy="490210"/>
            <a:chOff x="6324600" y="5300990"/>
            <a:chExt cx="2209800" cy="490210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6324600" y="5453390"/>
              <a:ext cx="609600" cy="0"/>
            </a:xfrm>
            <a:prstGeom prst="straightConnector1">
              <a:avLst/>
            </a:prstGeom>
            <a:ln>
              <a:solidFill>
                <a:srgbClr val="7F7F7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934200" y="5300990"/>
              <a:ext cx="1600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ActiveMQ message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6324600" y="5681990"/>
              <a:ext cx="609600" cy="0"/>
            </a:xfrm>
            <a:prstGeom prst="straightConnector1">
              <a:avLst/>
            </a:prstGeom>
            <a:ln>
              <a:solidFill>
                <a:srgbClr val="7F7F7F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934200" y="5529590"/>
              <a:ext cx="1600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direct access</a:t>
              </a:r>
            </a:p>
          </p:txBody>
        </p:sp>
      </p:grpSp>
      <p:cxnSp>
        <p:nvCxnSpPr>
          <p:cNvPr id="50" name="Straight Arrow Connector 49"/>
          <p:cNvCxnSpPr>
            <a:stCxn id="14" idx="3"/>
            <a:endCxn id="16" idx="1"/>
          </p:cNvCxnSpPr>
          <p:nvPr/>
        </p:nvCxnSpPr>
        <p:spPr>
          <a:xfrm>
            <a:off x="7543800" y="4305300"/>
            <a:ext cx="1524000" cy="0"/>
          </a:xfrm>
          <a:prstGeom prst="straightConnector1">
            <a:avLst/>
          </a:prstGeom>
          <a:ln w="19050"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2"/>
            <a:endCxn id="16" idx="0"/>
          </p:cNvCxnSpPr>
          <p:nvPr/>
        </p:nvCxnSpPr>
        <p:spPr>
          <a:xfrm>
            <a:off x="9867900" y="2438400"/>
            <a:ext cx="0" cy="1447800"/>
          </a:xfrm>
          <a:prstGeom prst="straightConnector1">
            <a:avLst/>
          </a:prstGeom>
          <a:ln w="19050"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0" idx="3"/>
            <a:endCxn id="16" idx="0"/>
          </p:cNvCxnSpPr>
          <p:nvPr/>
        </p:nvCxnSpPr>
        <p:spPr>
          <a:xfrm>
            <a:off x="7543800" y="2065198"/>
            <a:ext cx="2324100" cy="1821003"/>
          </a:xfrm>
          <a:prstGeom prst="straightConnector1">
            <a:avLst/>
          </a:prstGeom>
          <a:ln w="19050">
            <a:solidFill>
              <a:srgbClr val="7F7F7F"/>
            </a:solidFill>
            <a:prstDash val="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9220505" y="4595096"/>
            <a:ext cx="1600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workflowdb2.sns.gov</a:t>
            </a:r>
          </a:p>
        </p:txBody>
      </p:sp>
      <p:sp>
        <p:nvSpPr>
          <p:cNvPr id="60" name="Rectangle 59"/>
          <p:cNvSpPr/>
          <p:nvPr/>
        </p:nvSpPr>
        <p:spPr>
          <a:xfrm>
            <a:off x="2463283" y="2399916"/>
            <a:ext cx="1841922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>
                <a:solidFill>
                  <a:srgbClr val="000000"/>
                </a:solidFill>
              </a:rPr>
              <a:t>autoreducer</a:t>
            </a:r>
            <a:r>
              <a:rPr lang="en-US" sz="1050" dirty="0">
                <a:solidFill>
                  <a:srgbClr val="000000"/>
                </a:solidFill>
              </a:rPr>
              <a:t>[1-4].</a:t>
            </a:r>
            <a:r>
              <a:rPr lang="en-US" sz="1050" dirty="0" err="1">
                <a:solidFill>
                  <a:srgbClr val="000000"/>
                </a:solidFill>
              </a:rPr>
              <a:t>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343400" y="4419600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PV updates</a:t>
            </a:r>
          </a:p>
        </p:txBody>
      </p:sp>
      <p:cxnSp>
        <p:nvCxnSpPr>
          <p:cNvPr id="51" name="Straight Arrow Connector 30"/>
          <p:cNvCxnSpPr/>
          <p:nvPr/>
        </p:nvCxnSpPr>
        <p:spPr>
          <a:xfrm rot="10800000">
            <a:off x="4267200" y="4419600"/>
            <a:ext cx="2438400" cy="381000"/>
          </a:xfrm>
          <a:prstGeom prst="bentConnector3">
            <a:avLst>
              <a:gd name="adj1" fmla="val 50000"/>
            </a:avLst>
          </a:prstGeom>
          <a:ln w="19050">
            <a:solidFill>
              <a:srgbClr val="7F7F7F"/>
            </a:solidFill>
            <a:prstDash val="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9202932" y="1336678"/>
            <a:ext cx="1600200" cy="381000"/>
          </a:xfrm>
          <a:prstGeom prst="rect">
            <a:avLst/>
          </a:prstGeom>
          <a:solidFill>
            <a:srgbClr val="BEE5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monitor.sns.gov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096000" y="1165800"/>
            <a:ext cx="1600200" cy="381000"/>
          </a:xfrm>
          <a:prstGeom prst="rect">
            <a:avLst/>
          </a:prstGeom>
          <a:solidFill>
            <a:srgbClr val="BEE5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0000"/>
                </a:solidFill>
              </a:rPr>
              <a:t>workflowmgr.sns.gov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5961922" y="5180494"/>
            <a:ext cx="1600200" cy="838200"/>
          </a:xfrm>
          <a:prstGeom prst="roundRect">
            <a:avLst/>
          </a:prstGeom>
          <a:solidFill>
            <a:schemeClr val="accent2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AMQ broker</a:t>
            </a:r>
          </a:p>
          <a:p>
            <a:pPr algn="ctr"/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126602" y="5873425"/>
            <a:ext cx="1881989" cy="381000"/>
          </a:xfrm>
          <a:prstGeom prst="rect">
            <a:avLst/>
          </a:prstGeom>
          <a:solidFill>
            <a:srgbClr val="BEE5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0000"/>
                </a:solidFill>
              </a:rPr>
              <a:t>amqbroker</a:t>
            </a:r>
            <a:r>
              <a:rPr lang="en-US" sz="1050" dirty="0">
                <a:solidFill>
                  <a:srgbClr val="000000"/>
                </a:solidFill>
              </a:rPr>
              <a:t>[1-2].</a:t>
            </a:r>
            <a:r>
              <a:rPr lang="en-US" sz="1050" dirty="0" err="1">
                <a:solidFill>
                  <a:srgbClr val="000000"/>
                </a:solidFill>
              </a:rPr>
              <a:t>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2025018">
            <a:off x="4568121" y="3407363"/>
            <a:ext cx="835046" cy="269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heartbeat</a:t>
            </a:r>
          </a:p>
        </p:txBody>
      </p:sp>
      <p:cxnSp>
        <p:nvCxnSpPr>
          <p:cNvPr id="58" name="Straight Arrow Connector 57"/>
          <p:cNvCxnSpPr>
            <a:stCxn id="8" idx="3"/>
            <a:endCxn id="14" idx="1"/>
          </p:cNvCxnSpPr>
          <p:nvPr/>
        </p:nvCxnSpPr>
        <p:spPr>
          <a:xfrm>
            <a:off x="4267200" y="3162300"/>
            <a:ext cx="1676400" cy="1143000"/>
          </a:xfrm>
          <a:prstGeom prst="straightConnector1">
            <a:avLst/>
          </a:prstGeom>
          <a:ln w="19050"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5BA33E6-D53B-9F4B-B4C4-6315876F9033}"/>
              </a:ext>
            </a:extLst>
          </p:cNvPr>
          <p:cNvSpPr txBox="1"/>
          <p:nvPr/>
        </p:nvSpPr>
        <p:spPr>
          <a:xfrm>
            <a:off x="10820705" y="2816318"/>
            <a:ext cx="11557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sz="1200" dirty="0">
                <a:latin typeface="+mn-lt"/>
              </a:rPr>
              <a:t>Users love this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F6328C5-ACE4-D34C-80E3-FB4442A2E810}"/>
              </a:ext>
            </a:extLst>
          </p:cNvPr>
          <p:cNvCxnSpPr>
            <a:cxnSpLocks/>
          </p:cNvCxnSpPr>
          <p:nvPr/>
        </p:nvCxnSpPr>
        <p:spPr>
          <a:xfrm flipH="1" flipV="1">
            <a:off x="10733868" y="2438400"/>
            <a:ext cx="399799" cy="377918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95D8385-42E9-EC43-9748-F3AC6805812D}"/>
              </a:ext>
            </a:extLst>
          </p:cNvPr>
          <p:cNvSpPr txBox="1"/>
          <p:nvPr/>
        </p:nvSpPr>
        <p:spPr>
          <a:xfrm>
            <a:off x="420852" y="4519754"/>
            <a:ext cx="1843663" cy="3970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100" dirty="0">
                <a:latin typeface="+mn-lt"/>
                <a:cs typeface="Arial"/>
              </a:rPr>
              <a:t>Owned by DAS</a:t>
            </a:r>
          </a:p>
          <a:p>
            <a:pPr marL="285750" indent="-285750" algn="l">
              <a:lnSpc>
                <a:spcPct val="90000"/>
              </a:lnSpc>
              <a:buFontTx/>
              <a:buChar char="-"/>
            </a:pPr>
            <a:r>
              <a:rPr lang="en-US" sz="1100" dirty="0">
                <a:latin typeface="+mn-lt"/>
                <a:cs typeface="Arial"/>
              </a:rPr>
              <a:t>Local to instrument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F45C2F21-0122-F640-886A-FD98E7F7741E}"/>
              </a:ext>
            </a:extLst>
          </p:cNvPr>
          <p:cNvSpPr/>
          <p:nvPr/>
        </p:nvSpPr>
        <p:spPr>
          <a:xfrm>
            <a:off x="2400992" y="3829380"/>
            <a:ext cx="222684" cy="1834820"/>
          </a:xfrm>
          <a:prstGeom prst="leftBrace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1F0851-7022-7C46-8D3B-3BD9C9207B9A}"/>
              </a:ext>
            </a:extLst>
          </p:cNvPr>
          <p:cNvSpPr/>
          <p:nvPr/>
        </p:nvSpPr>
        <p:spPr>
          <a:xfrm>
            <a:off x="573836" y="1472681"/>
            <a:ext cx="1225015" cy="2446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1100" dirty="0">
                <a:solidFill>
                  <a:prstClr val="black"/>
                </a:solidFill>
                <a:latin typeface="Century Gothic" panose="020F0302020204030204"/>
              </a:rPr>
              <a:t>Owned by DAS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E5A7507-0D80-6641-908B-609F2E7728FE}"/>
              </a:ext>
            </a:extLst>
          </p:cNvPr>
          <p:cNvCxnSpPr>
            <a:cxnSpLocks/>
          </p:cNvCxnSpPr>
          <p:nvPr/>
        </p:nvCxnSpPr>
        <p:spPr>
          <a:xfrm>
            <a:off x="1831785" y="1595022"/>
            <a:ext cx="791891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0610DE17-B7F2-C74D-974F-76D2988E8871}"/>
              </a:ext>
            </a:extLst>
          </p:cNvPr>
          <p:cNvSpPr/>
          <p:nvPr/>
        </p:nvSpPr>
        <p:spPr>
          <a:xfrm>
            <a:off x="541705" y="2462781"/>
            <a:ext cx="1425585" cy="549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0000"/>
              </a:lnSpc>
            </a:pPr>
            <a:r>
              <a:rPr lang="en-US" sz="1100" dirty="0">
                <a:solidFill>
                  <a:prstClr val="black"/>
                </a:solidFill>
                <a:latin typeface="Century Gothic" panose="020F0302020204030204"/>
              </a:rPr>
              <a:t>Runs script that can be changed by IS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9114CC0-B7C1-254A-A3EA-E13A3D59D684}"/>
              </a:ext>
            </a:extLst>
          </p:cNvPr>
          <p:cNvCxnSpPr>
            <a:cxnSpLocks/>
          </p:cNvCxnSpPr>
          <p:nvPr/>
        </p:nvCxnSpPr>
        <p:spPr>
          <a:xfrm>
            <a:off x="1947597" y="2627359"/>
            <a:ext cx="453395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FDF3031C-22DC-2140-B5BA-4FE1E56400BD}"/>
              </a:ext>
            </a:extLst>
          </p:cNvPr>
          <p:cNvSpPr/>
          <p:nvPr/>
        </p:nvSpPr>
        <p:spPr>
          <a:xfrm>
            <a:off x="9067800" y="5659347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Plot server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9F513DB-D0EF-F444-9C9A-67107ED81E3A}"/>
              </a:ext>
            </a:extLst>
          </p:cNvPr>
          <p:cNvSpPr/>
          <p:nvPr/>
        </p:nvSpPr>
        <p:spPr>
          <a:xfrm>
            <a:off x="9202932" y="5395825"/>
            <a:ext cx="1600200" cy="381000"/>
          </a:xfrm>
          <a:prstGeom prst="rect">
            <a:avLst/>
          </a:prstGeom>
          <a:solidFill>
            <a:srgbClr val="BEE5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0000"/>
                </a:solidFill>
              </a:rPr>
              <a:t>livedata.sns.gov</a:t>
            </a:r>
            <a:endParaRPr lang="en-US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25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9C26B-6716-F765-073E-62FF96618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monitor – monitor.sns.gov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5DF33-7478-552E-EE81-20508D01F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020" indent="-287020"/>
            <a:r>
              <a:rPr lang="en-US" dirty="0">
                <a:latin typeface="Century Gothic"/>
                <a:cs typeface="Arial"/>
              </a:rPr>
              <a:t>User-facing part of </a:t>
            </a:r>
            <a:r>
              <a:rPr lang="en-US" err="1">
                <a:latin typeface="Century Gothic"/>
                <a:cs typeface="Arial"/>
              </a:rPr>
              <a:t>WebMon</a:t>
            </a:r>
            <a:endParaRPr lang="en-US">
              <a:latin typeface="Century Gothic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574ED0-818E-696C-E8E5-10F60FC115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1" r="4121"/>
          <a:stretch/>
        </p:blipFill>
        <p:spPr>
          <a:xfrm>
            <a:off x="478972" y="2185848"/>
            <a:ext cx="3944982" cy="39560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1FC45C-EAE5-3C11-FE69-52B8F2216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984" y="2018868"/>
            <a:ext cx="3943760" cy="42962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16D6DC-FFEF-A5A7-129A-EFBE985AA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9899" y="2304533"/>
            <a:ext cx="3927317" cy="371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087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4753D-23B5-CBC4-390A-CDDB602F9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77081"/>
          </a:xfrm>
        </p:spPr>
        <p:txBody>
          <a:bodyPr/>
          <a:lstStyle/>
          <a:p>
            <a:r>
              <a:rPr lang="en-US" sz="3500" dirty="0">
                <a:latin typeface="Century Gothic"/>
              </a:rPr>
              <a:t>Web monitor – monitor.sns.gov</a:t>
            </a:r>
            <a:endParaRPr lang="en-US" dirty="0">
              <a:latin typeface="Century Gothic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DA286-7E22-932D-4D13-DC9CAE5B90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135" y="829957"/>
            <a:ext cx="5507832" cy="821190"/>
          </a:xfrm>
        </p:spPr>
        <p:txBody>
          <a:bodyPr/>
          <a:lstStyle/>
          <a:p>
            <a:r>
              <a:rPr lang="en-US" dirty="0">
                <a:latin typeface="Century Gothic"/>
              </a:rPr>
              <a:t>Rerun cataloging and reduction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B3329-B0EA-2CD2-6A63-7F269044B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1493" y="829957"/>
            <a:ext cx="5504688" cy="821190"/>
          </a:xfrm>
        </p:spPr>
        <p:txBody>
          <a:bodyPr/>
          <a:lstStyle/>
          <a:p>
            <a:r>
              <a:rPr lang="en-US" dirty="0">
                <a:latin typeface="Century Gothic"/>
              </a:rPr>
              <a:t>Configure </a:t>
            </a:r>
            <a:r>
              <a:rPr lang="en-US" dirty="0" err="1">
                <a:latin typeface="Century Gothic"/>
              </a:rPr>
              <a:t>autoreduction</a:t>
            </a:r>
            <a:r>
              <a:rPr lang="en-US" dirty="0">
                <a:latin typeface="Century Gothic"/>
              </a:rPr>
              <a:t> (IS only)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80CBD3-331B-FB00-FECB-A5C00E32B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27" y="1991591"/>
            <a:ext cx="4212490" cy="4035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C731ED-6DA7-C929-955E-7337DFD50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848" y="1827068"/>
            <a:ext cx="3444464" cy="475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996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18ED0-A146-A890-2955-3EB0DF01A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443198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/>
              </a:rPr>
              <a:t>Technologies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A2B39-D091-D31F-C92D-9AF987346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entury Gothic"/>
              </a:rPr>
              <a:t>ActiveMQ Classic message broker</a:t>
            </a:r>
          </a:p>
          <a:p>
            <a:r>
              <a:rPr lang="en-US">
                <a:latin typeface="Century Gothic"/>
              </a:rPr>
              <a:t>Python clients using the STOMP messaging protocol</a:t>
            </a:r>
          </a:p>
          <a:p>
            <a:pPr marL="687070" lvl="1"/>
            <a:r>
              <a:rPr lang="en-US" dirty="0"/>
              <a:t>Workflow manager</a:t>
            </a:r>
          </a:p>
          <a:p>
            <a:pPr marL="687070" lvl="1"/>
            <a:r>
              <a:rPr lang="en-US" dirty="0">
                <a:cs typeface="Arial"/>
              </a:rPr>
              <a:t>Dasmon listener</a:t>
            </a:r>
          </a:p>
          <a:p>
            <a:pPr marL="687070" lvl="1"/>
            <a:r>
              <a:rPr lang="en-US" dirty="0" err="1"/>
              <a:t>Autoreducer</a:t>
            </a:r>
            <a:endParaRPr lang="en-US" dirty="0"/>
          </a:p>
          <a:p>
            <a:r>
              <a:rPr lang="en-US" dirty="0"/>
              <a:t>2 Django apps</a:t>
            </a:r>
          </a:p>
          <a:p>
            <a:pPr marL="687070" lvl="1"/>
            <a:r>
              <a:rPr lang="en-US" dirty="0"/>
              <a:t>Web monitor (monitor.sns.gov)</a:t>
            </a:r>
          </a:p>
          <a:p>
            <a:pPr marL="687070" lvl="1"/>
            <a:r>
              <a:rPr lang="en-US" dirty="0"/>
              <a:t>Live Data Server (livedata.sns.gov)</a:t>
            </a:r>
          </a:p>
          <a:p>
            <a:r>
              <a:rPr lang="en-US" dirty="0"/>
              <a:t>2 PostgreSQL databases </a:t>
            </a:r>
            <a:r>
              <a:rPr lang="en-US" sz="2000" dirty="0"/>
              <a:t>(workflowdb2.sns.gov and livedata.sns.gov)</a:t>
            </a:r>
          </a:p>
        </p:txBody>
      </p:sp>
    </p:spTree>
    <p:extLst>
      <p:ext uri="{BB962C8B-B14F-4D97-AF65-F5344CB8AC3E}">
        <p14:creationId xmlns:p14="http://schemas.microsoft.com/office/powerpoint/2010/main" val="3653511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4C7D0-4323-8731-9C5F-AFB60149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Autoreducers</a:t>
            </a:r>
            <a:r>
              <a:rPr lang="en-US" dirty="0"/>
              <a:t> / post-processing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3D275-1DE1-CECC-E368-A18CF2628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7020" indent="-287020"/>
            <a:r>
              <a:rPr lang="en-US" dirty="0">
                <a:latin typeface="Century Gothic"/>
                <a:cs typeface="Arial"/>
              </a:rPr>
              <a:t>Repo: </a:t>
            </a:r>
            <a:r>
              <a:rPr lang="en-US" dirty="0">
                <a:latin typeface="Century Gothic"/>
                <a:cs typeface="Arial"/>
                <a:hlinkClick r:id="rId2"/>
              </a:rPr>
              <a:t>https://github.com/neutrons/post_processing_agent</a:t>
            </a:r>
            <a:endParaRPr lang="en-US">
              <a:latin typeface="Century Gothic"/>
              <a:cs typeface="Arial"/>
            </a:endParaRPr>
          </a:p>
          <a:p>
            <a:pPr marL="287020" indent="-287020"/>
            <a:r>
              <a:rPr lang="en-US" dirty="0">
                <a:latin typeface="Century Gothic"/>
                <a:cs typeface="Arial"/>
              </a:rPr>
              <a:t>Postprocessing tasks it handles:</a:t>
            </a:r>
          </a:p>
          <a:p>
            <a:pPr lvl="1"/>
            <a:r>
              <a:rPr lang="en-US" dirty="0">
                <a:latin typeface="Century Gothic"/>
                <a:cs typeface="Arial"/>
              </a:rPr>
              <a:t>Cataloging of raw data in </a:t>
            </a:r>
            <a:r>
              <a:rPr lang="en-US" err="1">
                <a:latin typeface="Century Gothic"/>
                <a:cs typeface="Arial"/>
              </a:rPr>
              <a:t>ONCat</a:t>
            </a:r>
            <a:r>
              <a:rPr lang="en-US" dirty="0">
                <a:latin typeface="Century Gothic"/>
                <a:cs typeface="Arial"/>
              </a:rPr>
              <a:t> (https://oncat.ornl.gov/)</a:t>
            </a:r>
          </a:p>
          <a:p>
            <a:pPr marL="1029970" lvl="2">
              <a:buClr>
                <a:srgbClr val="000000"/>
              </a:buClr>
            </a:pPr>
            <a:r>
              <a:rPr lang="en-US" dirty="0">
                <a:latin typeface="Century Gothic"/>
                <a:cs typeface="Arial"/>
              </a:rPr>
              <a:t>Users can download their data from </a:t>
            </a:r>
            <a:r>
              <a:rPr lang="en-US" err="1">
                <a:latin typeface="Century Gothic"/>
                <a:cs typeface="Arial"/>
              </a:rPr>
              <a:t>ONCat</a:t>
            </a:r>
            <a:endParaRPr lang="en-US">
              <a:latin typeface="Century Gothic"/>
            </a:endParaRPr>
          </a:p>
          <a:p>
            <a:pPr lvl="1"/>
            <a:r>
              <a:rPr lang="en-US" b="1" err="1">
                <a:latin typeface="Century Gothic"/>
                <a:cs typeface="Arial"/>
              </a:rPr>
              <a:t>Autoreduction</a:t>
            </a:r>
            <a:endParaRPr lang="en-US" b="1">
              <a:latin typeface="Century Gothic"/>
              <a:cs typeface="Arial"/>
            </a:endParaRPr>
          </a:p>
          <a:p>
            <a:pPr marL="1029970" lvl="2">
              <a:buClr>
                <a:srgbClr val="000000"/>
              </a:buClr>
            </a:pPr>
            <a:r>
              <a:rPr lang="en-US" b="1" dirty="0">
                <a:latin typeface="Century Gothic"/>
                <a:cs typeface="Arial"/>
              </a:rPr>
              <a:t>Runs instrument-specific data reduction script</a:t>
            </a:r>
            <a:endParaRPr lang="en-US" b="1" dirty="0">
              <a:latin typeface="Century Gothic"/>
            </a:endParaRPr>
          </a:p>
          <a:p>
            <a:pPr marL="1029970" lvl="2">
              <a:buClr>
                <a:srgbClr val="000000"/>
              </a:buClr>
            </a:pPr>
            <a:r>
              <a:rPr lang="en-US" b="1" dirty="0">
                <a:latin typeface="Century Gothic"/>
                <a:cs typeface="Arial"/>
              </a:rPr>
              <a:t>Publishes plots to Live Data Server</a:t>
            </a:r>
          </a:p>
          <a:p>
            <a:pPr lvl="1"/>
            <a:r>
              <a:rPr lang="en-US" dirty="0">
                <a:latin typeface="Century Gothic"/>
                <a:cs typeface="Arial"/>
              </a:rPr>
              <a:t>Cataloging of reduced data in </a:t>
            </a:r>
            <a:r>
              <a:rPr lang="en-US" err="1">
                <a:latin typeface="Century Gothic"/>
                <a:cs typeface="Arial"/>
              </a:rPr>
              <a:t>ONCat</a:t>
            </a:r>
            <a:endParaRPr lang="en-US">
              <a:latin typeface="Century Gothic"/>
              <a:cs typeface="Arial"/>
            </a:endParaRPr>
          </a:p>
          <a:p>
            <a:pPr lvl="1"/>
            <a:r>
              <a:rPr lang="en-US" dirty="0">
                <a:latin typeface="Century Gothic"/>
                <a:cs typeface="Arial"/>
              </a:rPr>
              <a:t>Adjusting parameters in the </a:t>
            </a:r>
            <a:r>
              <a:rPr lang="en-US" err="1">
                <a:latin typeface="Century Gothic"/>
                <a:cs typeface="Arial"/>
              </a:rPr>
              <a:t>autoreduction</a:t>
            </a:r>
            <a:r>
              <a:rPr lang="en-US" dirty="0">
                <a:latin typeface="Century Gothic"/>
                <a:cs typeface="Arial"/>
              </a:rPr>
              <a:t> scripts (available to instrument scientists)</a:t>
            </a:r>
          </a:p>
          <a:p>
            <a:pPr marL="287020" indent="-287020"/>
            <a:r>
              <a:rPr lang="en-US" dirty="0">
                <a:latin typeface="Century Gothic"/>
                <a:cs typeface="Arial"/>
              </a:rPr>
              <a:t>4 instances running on </a:t>
            </a:r>
            <a:r>
              <a:rPr lang="en-US" err="1">
                <a:latin typeface="Century Gothic"/>
                <a:cs typeface="Arial"/>
              </a:rPr>
              <a:t>autoreducer</a:t>
            </a:r>
            <a:r>
              <a:rPr lang="en-US" dirty="0">
                <a:latin typeface="Century Gothic"/>
                <a:cs typeface="Arial"/>
              </a:rPr>
              <a:t>[1-4].sns.gov</a:t>
            </a:r>
          </a:p>
          <a:p>
            <a:pPr lvl="1"/>
            <a:endParaRPr lang="en-US" dirty="0"/>
          </a:p>
          <a:p>
            <a:pPr marL="287020" indent="-28702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789612"/>
      </p:ext>
    </p:extLst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RNL theme colors 180717 final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9050">
          <a:solidFill>
            <a:schemeClr val="accent1">
              <a:lumMod val="50000"/>
            </a:schemeClr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NL-Presentation-16x9-Template" id="{C61E4106-158A-48CC-9081-10EAD2FBB504}" vid="{48B9D095-283C-463B-844B-C66608FFC7E2}"/>
    </a:ext>
  </a:extLst>
</a:theme>
</file>

<file path=ppt/theme/theme2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6BFB3AB80EA044897B163D651BE7CF" ma:contentTypeVersion="12" ma:contentTypeDescription="Create a new document." ma:contentTypeScope="" ma:versionID="5ccae34aae965e24db62e9729d4dd5e4">
  <xsd:schema xmlns:xsd="http://www.w3.org/2001/XMLSchema" xmlns:xs="http://www.w3.org/2001/XMLSchema" xmlns:p="http://schemas.microsoft.com/office/2006/metadata/properties" xmlns:ns2="38e4deb0-de08-4adb-aafc-d8ff02544178" targetNamespace="http://schemas.microsoft.com/office/2006/metadata/properties" ma:root="true" ma:fieldsID="73e7bd080f35e63ea4fc24c5765ee755" ns2:_="">
    <xsd:import namespace="38e4deb0-de08-4adb-aafc-d8ff025441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4deb0-de08-4adb-aafc-d8ff025441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4FB6BD-000C-41AF-9DE8-4264F777F3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A20C22-D077-412B-81BA-8B2541026FAD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8EF5AA9-B8DF-4DC7-90A1-A91BA595B6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4deb0-de08-4adb-aafc-d8ff025441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275</TotalTime>
  <Words>723</Words>
  <Application>Microsoft Office PowerPoint</Application>
  <PresentationFormat>Widescreen</PresentationFormat>
  <Paragraphs>134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ORNL</vt:lpstr>
      <vt:lpstr>WebMon – overview and recent work</vt:lpstr>
      <vt:lpstr>Background</vt:lpstr>
      <vt:lpstr>Post-Processing Architecture</vt:lpstr>
      <vt:lpstr>Post-Processing Architecture</vt:lpstr>
      <vt:lpstr>Post-Processing Architecture</vt:lpstr>
      <vt:lpstr>Web monitor – monitor.sns.gov</vt:lpstr>
      <vt:lpstr>Web monitor – monitor.sns.gov</vt:lpstr>
      <vt:lpstr>Technologies</vt:lpstr>
      <vt:lpstr>Autoreducers / post-processing agent</vt:lpstr>
      <vt:lpstr>Testing strategy</vt:lpstr>
      <vt:lpstr>RHEL 7 – RHEL 9 upgrade</vt:lpstr>
      <vt:lpstr>Porting Post-Processing Agent</vt:lpstr>
      <vt:lpstr>Porting Live Data Server</vt:lpstr>
      <vt:lpstr>Migration from ActiveMQ Classic to ActiveMQ Artemis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Hardin Jr, Mike</dc:creator>
  <cp:keywords/>
  <dc:description/>
  <cp:lastModifiedBy>Backman, Marie</cp:lastModifiedBy>
  <cp:revision>268</cp:revision>
  <dcterms:created xsi:type="dcterms:W3CDTF">2020-08-10T19:09:51Z</dcterms:created>
  <dcterms:modified xsi:type="dcterms:W3CDTF">2024-06-05T18:45:21Z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0x010100436BFB3AB80EA044897B163D651BE7CF</vt:lpwstr>
  </property>
  <property fmtid="{D5CDD505-2E9C-101B-9397-08002B2CF9AE}" pid="3" name="Order">
    <vt:r8>18100</vt:r8>
  </property>
  <property fmtid="{D5CDD505-2E9C-101B-9397-08002B2CF9AE}" pid="4" name="GUID">
    <vt:lpwstr>42b6f0ba-36c8-4301-8891-17ebf0c53400</vt:lpwstr>
  </property>
</Properties>
</file>