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59" r:id="rId6"/>
    <p:sldId id="262" r:id="rId7"/>
    <p:sldId id="264" r:id="rId8"/>
    <p:sldId id="261" r:id="rId9"/>
    <p:sldId id="265" r:id="rId10"/>
    <p:sldId id="266" r:id="rId11"/>
    <p:sldId id="277" r:id="rId12"/>
    <p:sldId id="257" r:id="rId13"/>
    <p:sldId id="267" r:id="rId14"/>
    <p:sldId id="269" r:id="rId15"/>
    <p:sldId id="270" r:id="rId16"/>
    <p:sldId id="268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ban, Volker S." initials="UVS" lastIdx="1" clrIdx="0">
    <p:extLst>
      <p:ext uri="{19B8F6BF-5375-455C-9EA6-DF929625EA0E}">
        <p15:presenceInfo xmlns:p15="http://schemas.microsoft.com/office/powerpoint/2012/main" userId="S::ur9@ornl.gov::2b266d09-2c60-4008-bb94-bd572f59f2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94694"/>
  </p:normalViewPr>
  <p:slideViewPr>
    <p:cSldViewPr snapToGrid="0" snapToObjects="1">
      <p:cViewPr varScale="1">
        <p:scale>
          <a:sx n="175" d="100"/>
          <a:sy n="175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8T09:08:31.664" idx="1">
    <p:pos x="4587" y="3532"/>
    <p:text>I think this should be +0.071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B03-315E-4743-BBF9-668989C5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B1BE2-CD79-444C-902B-D240D2C2B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9554-52A3-5A43-946B-72A88117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C9AC-23C4-B94B-BC89-6ED0F317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8778-68D7-5640-921F-89469CB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FD11-1C06-364F-99F7-10CE1C3D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184AB-EEF5-A24F-A094-98B1A7E27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0340-B90C-E74D-A601-85E4EBDF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13C0-2E60-3E4E-8169-2B044FF9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F274-33D5-2642-AC2F-A9C6CAEB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374BD-F558-F545-A6CE-76AFF9583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8CC42-DC3F-F043-9340-373F40FA0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7D9C-E5AA-8443-B7F7-2A1E33B7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5713-96BB-6C41-9012-C3B0FB43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489F-79BC-D643-910F-3A0239FC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C0F4-D085-D64C-A110-603573DB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B21D-5569-B741-86F7-26C53214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D439-6F03-AA48-B154-9E62B3B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F691-751A-1242-9A93-66AAD681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9154-55AF-5541-A382-BC6BFA82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BAA2-5863-C847-A468-FE0DD0F4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3908-2E7E-4443-82CE-60DFB5AD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890E-2880-CB49-827A-5B1BB89A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B6B5-D341-0542-AF78-76472E6D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F13B-A4DF-BE42-A47E-7E10C887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87F0-CAD6-4F41-A3CA-48D7496B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3866-31C9-C84A-B184-8B7AEEE92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8995B-9FD3-DB43-8704-565A644A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F2FA-2897-BD40-9900-CF946C5E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EF3B9-7336-504F-A0BD-05ADB95C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E4875-DA53-3547-A88F-3F7D5C5B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BDE0-901A-3248-8CA1-B48F7AA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48B4-2236-674B-86CE-BB9D95D6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E770B-6C9A-6A45-A46A-67E7E0C9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8D1C0-5C3E-CE4E-9EFB-C0A06CF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CEBC2-5CAD-5940-8A8D-7618EF9B4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DB143-ED40-F04E-9A65-A91FF1B2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A1C4F-1152-1640-A848-C8199245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5EA9C-9F85-7E48-B414-FA9D7CFA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C0A2-5E3C-1347-81F5-AB19B8DA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3FB5-0443-1649-96EA-5C9370A0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24766-3A51-FC4B-956E-68C45C6C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D3081-F67F-6544-B6F1-86196691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11FC1-423E-3341-BED2-9714DC52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EC90E-2C85-7D41-9F4B-B56C5EA5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7228B-C4C3-1348-BF6C-42A43102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634-537F-1949-BB99-936DC496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7EB-12DD-4E46-853A-6150E850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5B209-FB88-174B-A270-409F3B20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4EB00-9EC0-074A-908C-402F4BDC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6715D-F548-0C4D-91D5-9E66BAA8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5C43F-939C-1A42-9A45-CE4FC72E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2354-9FCE-484C-B0F1-E6673924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62F4A-91E3-F448-B19D-C68D8FAFB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CC412-5F00-0C4A-9941-28A44F86E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50066-6D39-D643-80B5-A181ACB2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FD14F-2C78-B040-BF18-AFFBEA8D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DAE76-F9F3-574C-AADC-881D8F1B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F5FF2-5594-BD40-9BA7-FD73D74E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612A3-AD27-4349-84DA-3D0414A7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FDC3-CFD6-3249-A035-C0BE69073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B746-4D1D-4E4B-A61E-889245F811D5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F699-54B9-FA47-907C-E11CDC59B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141C-1E77-A44E-BA9F-EED56558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DC8-76EF-A141-8503-E3D4F20D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GP-SANS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8343-CCA9-DF46-AA7A-52810AE7B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52F2-D23A-6840-BE01-33CD28B2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056-4B80-6049-839E-D74B300F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detector distance specified by instrument scientist/user in EPICS can be changed by meta data</a:t>
            </a:r>
          </a:p>
          <a:p>
            <a:pPr lvl="1"/>
            <a:r>
              <a:rPr lang="en-US" dirty="0"/>
              <a:t>sample to Silicon window position or/and </a:t>
            </a:r>
          </a:p>
          <a:p>
            <a:pPr lvl="1"/>
            <a:r>
              <a:rPr lang="en-US" dirty="0"/>
              <a:t>sample to detector distance</a:t>
            </a:r>
          </a:p>
          <a:p>
            <a:r>
              <a:rPr lang="en-US" dirty="0"/>
              <a:t>If both sample to Silicon window and sample to detector distance is overwritten,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is moved to new position by overwritten sample silicon window distance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detector position is recalculated from new sample position and overwritten sample to detector distance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5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F45-A1CE-4C49-B4EE-9AE67CFF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D86B-C8F1-C542-80BC-11989AD5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Data:</a:t>
            </a:r>
            <a:br>
              <a:rPr lang="en-US" dirty="0"/>
            </a:br>
            <a:r>
              <a:rPr lang="en-US" dirty="0"/>
              <a:t>/HFIR/CG2/IPTS-23801/nexus/CG2_7116.nxs.h5 </a:t>
            </a:r>
          </a:p>
          <a:p>
            <a:r>
              <a:rPr lang="en-US" dirty="0"/>
              <a:t>Meta</a:t>
            </a:r>
          </a:p>
          <a:p>
            <a:pPr lvl="1"/>
            <a:r>
              <a:rPr lang="en-US" dirty="0"/>
              <a:t>CG2:CS:SampleToSi = 88 mm</a:t>
            </a:r>
          </a:p>
          <a:p>
            <a:pPr lvl="1"/>
            <a:r>
              <a:rPr lang="en-US" dirty="0" err="1"/>
              <a:t>sample_detector_distance</a:t>
            </a:r>
            <a:r>
              <a:rPr lang="en-US" dirty="0"/>
              <a:t> = 6.88799993 m</a:t>
            </a:r>
          </a:p>
          <a:p>
            <a:r>
              <a:rPr lang="en-US" dirty="0"/>
              <a:t>Without any meta data overwriting</a:t>
            </a:r>
          </a:p>
          <a:p>
            <a:pPr lvl="1"/>
            <a:r>
              <a:rPr lang="en-US" dirty="0"/>
              <a:t>Sample is located at (0, 0, -0.088)</a:t>
            </a:r>
          </a:p>
          <a:p>
            <a:pPr lvl="1"/>
            <a:r>
              <a:rPr lang="en-US" dirty="0"/>
              <a:t>Detector is located at (0, 0, 6.800)</a:t>
            </a:r>
          </a:p>
          <a:p>
            <a:pPr lvl="1"/>
            <a:r>
              <a:rPr lang="en-US" dirty="0"/>
              <a:t>Sample detector distance is 6.888 m</a:t>
            </a:r>
          </a:p>
          <a:p>
            <a:r>
              <a:rPr lang="en-US" dirty="0"/>
              <a:t>Overwrite sample to silicon window distance to 0 mm</a:t>
            </a:r>
          </a:p>
          <a:p>
            <a:pPr lvl="1"/>
            <a:r>
              <a:rPr lang="en-US" dirty="0"/>
              <a:t>Sample is located at (0, 0, 0)</a:t>
            </a:r>
          </a:p>
          <a:p>
            <a:pPr lvl="1"/>
            <a:r>
              <a:rPr lang="en-US" dirty="0"/>
              <a:t>Detector is located at (0, 0, 6.800)</a:t>
            </a:r>
          </a:p>
          <a:p>
            <a:pPr lvl="1"/>
            <a:r>
              <a:rPr lang="en-US" dirty="0"/>
              <a:t>Sample detector distance is 6.800 m</a:t>
            </a:r>
          </a:p>
          <a:p>
            <a:r>
              <a:rPr lang="en-US" dirty="0"/>
              <a:t>Overwrite sample to detector is distance to 60.888 m</a:t>
            </a:r>
          </a:p>
          <a:p>
            <a:pPr lvl="1"/>
            <a:r>
              <a:rPr lang="en-US" dirty="0"/>
              <a:t>Sample is located at (0, 0, -0.088)</a:t>
            </a:r>
          </a:p>
          <a:p>
            <a:pPr lvl="1"/>
            <a:r>
              <a:rPr lang="en-US" dirty="0"/>
              <a:t>Detector is located at (0, 0, 60.800)</a:t>
            </a:r>
          </a:p>
          <a:p>
            <a:pPr lvl="1"/>
            <a:r>
              <a:rPr lang="en-US" dirty="0"/>
              <a:t>Sample detector distance is 60.888 m</a:t>
            </a:r>
          </a:p>
        </p:txBody>
      </p:sp>
    </p:spTree>
    <p:extLst>
      <p:ext uri="{BB962C8B-B14F-4D97-AF65-F5344CB8AC3E}">
        <p14:creationId xmlns:p14="http://schemas.microsoft.com/office/powerpoint/2010/main" val="273872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DC8-76EF-A141-8503-E3D4F20D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Bio-SANS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8343-CCA9-DF46-AA7A-52810AE7B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View From Top in the world of instrument scientists and EPICS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35013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202260"/>
            <a:ext cx="45719" cy="95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3875901" y="3645924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75901" y="3883668"/>
            <a:ext cx="63832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26D519-46D9-7645-85FD-25591BEA21A9}"/>
              </a:ext>
            </a:extLst>
          </p:cNvPr>
          <p:cNvGrpSpPr/>
          <p:nvPr/>
        </p:nvGrpSpPr>
        <p:grpSpPr>
          <a:xfrm>
            <a:off x="3956164" y="3721874"/>
            <a:ext cx="2961742" cy="1489551"/>
            <a:chOff x="3956164" y="3721874"/>
            <a:chExt cx="2961742" cy="1489551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24C3BB8-9A8C-C64A-A337-7335ADFE0DCE}"/>
                </a:ext>
              </a:extLst>
            </p:cNvPr>
            <p:cNvSpPr/>
            <p:nvPr/>
          </p:nvSpPr>
          <p:spPr>
            <a:xfrm rot="9412544" flipH="1">
              <a:off x="3956164" y="4506681"/>
              <a:ext cx="1744263" cy="703371"/>
            </a:xfrm>
            <a:prstGeom prst="arc">
              <a:avLst>
                <a:gd name="adj1" fmla="val 15949682"/>
                <a:gd name="adj2" fmla="val 21315999"/>
              </a:avLst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4ACE6D-B22A-D84E-BE15-80EA099807FB}"/>
                </a:ext>
              </a:extLst>
            </p:cNvPr>
            <p:cNvSpPr txBox="1"/>
            <p:nvPr/>
          </p:nvSpPr>
          <p:spPr>
            <a:xfrm>
              <a:off x="5338756" y="4842093"/>
              <a:ext cx="1579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  wing detector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056B08-268F-BA46-80D7-D9CF4B054661}"/>
                </a:ext>
              </a:extLst>
            </p:cNvPr>
            <p:cNvCxnSpPr>
              <a:cxnSpLocks/>
            </p:cNvCxnSpPr>
            <p:nvPr/>
          </p:nvCxnSpPr>
          <p:spPr>
            <a:xfrm>
              <a:off x="4518901" y="3779480"/>
              <a:ext cx="819855" cy="1219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88EF4BF-F7D4-FC4F-8915-1B710AF7B780}"/>
                </a:ext>
              </a:extLst>
            </p:cNvPr>
            <p:cNvSpPr/>
            <p:nvPr/>
          </p:nvSpPr>
          <p:spPr>
            <a:xfrm>
              <a:off x="4475855" y="3721874"/>
              <a:ext cx="90404" cy="1039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27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drt</a:t>
            </a:r>
            <a:r>
              <a:rPr lang="en-US" dirty="0"/>
              <a:t>-sans, data from a </a:t>
            </a:r>
            <a:r>
              <a:rPr lang="en-US" dirty="0" err="1"/>
              <a:t>NeXus</a:t>
            </a:r>
            <a:r>
              <a:rPr lang="en-US" dirty="0"/>
              <a:t> file is loaded into a Mantid workspace</a:t>
            </a:r>
          </a:p>
          <a:p>
            <a:r>
              <a:rPr lang="en-US" dirty="0"/>
              <a:t>In a Mantid workspace, an instrument (object) is created for </a:t>
            </a:r>
          </a:p>
          <a:p>
            <a:pPr lvl="1"/>
            <a:r>
              <a:rPr lang="en-US" dirty="0"/>
              <a:t>Neutron source position</a:t>
            </a:r>
          </a:p>
          <a:p>
            <a:pPr lvl="1"/>
            <a:r>
              <a:rPr lang="en-US" dirty="0"/>
              <a:t>Sample position</a:t>
            </a:r>
          </a:p>
          <a:p>
            <a:pPr lvl="1"/>
            <a:r>
              <a:rPr lang="en-US" dirty="0"/>
              <a:t>Detector pixels position on main detector</a:t>
            </a:r>
          </a:p>
          <a:p>
            <a:pPr lvl="1"/>
            <a:r>
              <a:rPr lang="en-US" dirty="0"/>
              <a:t>Detector pixels positions on wing detector</a:t>
            </a:r>
          </a:p>
          <a:p>
            <a:r>
              <a:rPr lang="en-US" dirty="0"/>
              <a:t>Instrument  geometry is set to a Cartesian coordinate system in </a:t>
            </a:r>
            <a:r>
              <a:rPr lang="en-US" dirty="0" err="1"/>
              <a:t>drt</a:t>
            </a:r>
            <a:r>
              <a:rPr lang="en-US" dirty="0"/>
              <a:t>-sans (Mantid)</a:t>
            </a:r>
          </a:p>
          <a:p>
            <a:pPr lvl="1"/>
            <a:r>
              <a:rPr lang="en-US" dirty="0"/>
              <a:t>A fixed origin/nominal position set to the intersection of neutron beam and wing detector’s arm</a:t>
            </a:r>
          </a:p>
          <a:p>
            <a:pPr lvl="1"/>
            <a:r>
              <a:rPr lang="en-US" dirty="0"/>
              <a:t>Sample can be moved</a:t>
            </a:r>
          </a:p>
          <a:p>
            <a:pPr lvl="1"/>
            <a:r>
              <a:rPr lang="en-US" dirty="0"/>
              <a:t>Detector can be moved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Wing detector CANNOT be moved in z-direction </a:t>
            </a:r>
            <a:r>
              <a:rPr lang="en-US" dirty="0"/>
              <a:t>[but on arc]</a:t>
            </a:r>
          </a:p>
          <a:p>
            <a:pPr lvl="1"/>
            <a:r>
              <a:rPr lang="en-US" dirty="0"/>
              <a:t>Source can be moved</a:t>
            </a:r>
          </a:p>
          <a:p>
            <a:pPr lvl="1"/>
            <a:r>
              <a:rPr lang="en-US" dirty="0"/>
              <a:t>Silicon window CANNOT be moved and fixed at 71mm from nominal position (original) along neutron beam’s direction.  Thus its position is (0, 0, 0.071) meter.</a:t>
            </a:r>
          </a:p>
        </p:txBody>
      </p:sp>
    </p:spTree>
    <p:extLst>
      <p:ext uri="{BB962C8B-B14F-4D97-AF65-F5344CB8AC3E}">
        <p14:creationId xmlns:p14="http://schemas.microsoft.com/office/powerpoint/2010/main" val="121726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data in the 3 worlds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D0894-948D-D148-835C-5635E3BF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49274"/>
              </p:ext>
            </p:extLst>
          </p:nvPr>
        </p:nvGraphicFramePr>
        <p:xfrm>
          <a:off x="1062736" y="2782252"/>
          <a:ext cx="9916161" cy="150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856">
                  <a:extLst>
                    <a:ext uri="{9D8B030D-6E8A-4147-A177-3AD203B41FA5}">
                      <a16:colId xmlns:a16="http://schemas.microsoft.com/office/drawing/2014/main" val="3799169842"/>
                    </a:ext>
                  </a:extLst>
                </a:gridCol>
                <a:gridCol w="2149238">
                  <a:extLst>
                    <a:ext uri="{9D8B030D-6E8A-4147-A177-3AD203B41FA5}">
                      <a16:colId xmlns:a16="http://schemas.microsoft.com/office/drawing/2014/main" val="1071561824"/>
                    </a:ext>
                  </a:extLst>
                </a:gridCol>
                <a:gridCol w="1510747">
                  <a:extLst>
                    <a:ext uri="{9D8B030D-6E8A-4147-A177-3AD203B41FA5}">
                      <a16:colId xmlns:a16="http://schemas.microsoft.com/office/drawing/2014/main" val="1872667007"/>
                    </a:ext>
                  </a:extLst>
                </a:gridCol>
                <a:gridCol w="2582320">
                  <a:extLst>
                    <a:ext uri="{9D8B030D-6E8A-4147-A177-3AD203B41FA5}">
                      <a16:colId xmlns:a16="http://schemas.microsoft.com/office/drawing/2014/main" val="2094454854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Instrument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drt</a:t>
                      </a:r>
                      <a:r>
                        <a:rPr lang="en-US" dirty="0"/>
                        <a:t>-sans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81568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silicon window distance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SampleToSi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4219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main detector distance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sdd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1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49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Expected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3545339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397313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34769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3545340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965964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3739365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3777408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3502577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3777408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4412976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3704480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7030101" y="2951441"/>
            <a:ext cx="3721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sample_detector_distance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D441C9-3FD3-1047-9C1D-2E6FB994417D}"/>
              </a:ext>
            </a:extLst>
          </p:cNvPr>
          <p:cNvSpPr txBox="1"/>
          <p:nvPr/>
        </p:nvSpPr>
        <p:spPr>
          <a:xfrm>
            <a:off x="1443801" y="5557248"/>
            <a:ext cx="8611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Nominal position(original) is the interaction of wing detector’s arm and neutron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(0, 0, 0.071) (unit is meter), </a:t>
            </a:r>
            <a:r>
              <a:rPr lang="en-US" dirty="0" err="1"/>
              <a:t>i.e</a:t>
            </a:r>
            <a:r>
              <a:rPr lang="en-US" dirty="0"/>
              <a:t>, 71mm from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-(</a:t>
            </a:r>
            <a:r>
              <a:rPr lang="en-US" dirty="0" err="1"/>
              <a:t>swd</a:t>
            </a:r>
            <a:r>
              <a:rPr lang="en-US" dirty="0"/>
              <a:t> – 0.071)) (unit is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– </a:t>
            </a:r>
            <a:r>
              <a:rPr lang="en-US" dirty="0" err="1"/>
              <a:t>swd</a:t>
            </a:r>
            <a:r>
              <a:rPr lang="en-US" dirty="0"/>
              <a:t> + 0.071) (unit is meter)</a:t>
            </a:r>
          </a:p>
        </p:txBody>
      </p:sp>
    </p:spTree>
    <p:extLst>
      <p:ext uri="{BB962C8B-B14F-4D97-AF65-F5344CB8AC3E}">
        <p14:creationId xmlns:p14="http://schemas.microsoft.com/office/powerpoint/2010/main" val="223508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Instrument view from Top in Current Implementation (wrong)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483172" y="3553974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4494479" y="3406340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700585" y="346083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566259" y="3182300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517338" y="3965964"/>
            <a:ext cx="5741782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3826992" y="3776924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951441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75B985-C374-3C49-B4E4-1F5123D418F8}"/>
              </a:ext>
            </a:extLst>
          </p:cNvPr>
          <p:cNvSpPr/>
          <p:nvPr/>
        </p:nvSpPr>
        <p:spPr>
          <a:xfrm>
            <a:off x="656260" y="1753633"/>
            <a:ext cx="85451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Issue</a:t>
            </a:r>
            <a:r>
              <a:rPr lang="en-US" sz="1400" dirty="0">
                <a:solidFill>
                  <a:srgbClr val="FFC000"/>
                </a:solidFill>
              </a:rPr>
              <a:t>: sample always is positioned at (0, 0, 0).  Sample to silicon distance is never considered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Is it critical?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C000"/>
                </a:solidFill>
              </a:rPr>
              <a:t>Yes! Any offset to sample or main detector position can result in wrong detector pixels’ positions on wing detector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Cause</a:t>
            </a:r>
            <a:r>
              <a:rPr lang="en-US" sz="1400" dirty="0">
                <a:solidFill>
                  <a:srgbClr val="FFC000"/>
                </a:solidFill>
              </a:rPr>
              <a:t>: Mantid instrument definition file (IDF) does not consider meta data </a:t>
            </a:r>
            <a:r>
              <a:rPr lang="en-US" sz="1400" dirty="0" err="1">
                <a:solidFill>
                  <a:srgbClr val="FFC000"/>
                </a:solidFill>
              </a:rPr>
              <a:t>SampleToSi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619966-6243-9F43-89EE-A4CF2DC650FD}"/>
              </a:ext>
            </a:extLst>
          </p:cNvPr>
          <p:cNvSpPr txBox="1"/>
          <p:nvPr/>
        </p:nvSpPr>
        <p:spPr>
          <a:xfrm>
            <a:off x="520450" y="4687715"/>
            <a:ext cx="9636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Solution: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Move sample and detector positions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Move the sample toward source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– 71 mm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+ 0.071 meter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Move the detector toward source/sample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- 71 mm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+ 0.071 meter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endParaRPr lang="en-US" b="1" dirty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Re-calculate sample detector position in meta data</a:t>
            </a:r>
          </a:p>
          <a:p>
            <a:r>
              <a:rPr lang="en-US" dirty="0">
                <a:solidFill>
                  <a:schemeClr val="accent6"/>
                </a:solidFill>
              </a:rPr>
              <a:t>Such that the sample-detector distance is not changed from the value recorded in EPICS</a:t>
            </a:r>
          </a:p>
          <a:p>
            <a:r>
              <a:rPr lang="en-US" dirty="0">
                <a:solidFill>
                  <a:schemeClr val="accent6"/>
                </a:solidFill>
              </a:rPr>
              <a:t>Then the instrument will be corrected to what is shown in previous slide. </a:t>
            </a:r>
          </a:p>
        </p:txBody>
      </p:sp>
    </p:spTree>
    <p:extLst>
      <p:ext uri="{BB962C8B-B14F-4D97-AF65-F5344CB8AC3E}">
        <p14:creationId xmlns:p14="http://schemas.microsoft.com/office/powerpoint/2010/main" val="313520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Corrected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3545339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397313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34769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3545340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965964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3739365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3777408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3502577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3777408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4412976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3704480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951441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D441C9-3FD3-1047-9C1D-2E6FB994417D}"/>
              </a:ext>
            </a:extLst>
          </p:cNvPr>
          <p:cNvSpPr txBox="1"/>
          <p:nvPr/>
        </p:nvSpPr>
        <p:spPr>
          <a:xfrm>
            <a:off x="1443801" y="5557248"/>
            <a:ext cx="8611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Nominal position(original) is the interaction of wing detector’s arm and neutron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(0, 0, 0.071) (unit is meter), </a:t>
            </a:r>
            <a:r>
              <a:rPr lang="en-US" dirty="0" err="1"/>
              <a:t>i.e</a:t>
            </a:r>
            <a:r>
              <a:rPr lang="en-US" dirty="0"/>
              <a:t>, 71mm from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-(</a:t>
            </a:r>
            <a:r>
              <a:rPr lang="en-US" dirty="0" err="1"/>
              <a:t>swd</a:t>
            </a:r>
            <a:r>
              <a:rPr lang="en-US" dirty="0"/>
              <a:t> – 0.071)) (unit is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– </a:t>
            </a:r>
            <a:r>
              <a:rPr lang="en-US" dirty="0" err="1"/>
              <a:t>swd</a:t>
            </a:r>
            <a:r>
              <a:rPr lang="en-US" dirty="0"/>
              <a:t> + 0.071) (unit is meter)</a:t>
            </a:r>
          </a:p>
        </p:txBody>
      </p:sp>
    </p:spTree>
    <p:extLst>
      <p:ext uri="{BB962C8B-B14F-4D97-AF65-F5344CB8AC3E}">
        <p14:creationId xmlns:p14="http://schemas.microsoft.com/office/powerpoint/2010/main" val="1333786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Silicon window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2544857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47303" y="2438915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2290888"/>
            <a:ext cx="45719" cy="76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1774269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2655935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223581" y="3145207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486731" y="2345924"/>
            <a:ext cx="857927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1737295"/>
            <a:ext cx="156978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1280845"/>
            <a:ext cx="149098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08322" y="2400211"/>
            <a:ext cx="464865" cy="7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565595" y="2030879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=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347303" y="2852020"/>
            <a:ext cx="5911817" cy="752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288857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 +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 -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3400257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3735669"/>
            <a:ext cx="1579150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2673056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2615450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320369" y="2642017"/>
            <a:ext cx="73152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2670983"/>
            <a:ext cx="688720" cy="1084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2396152"/>
            <a:ext cx="692818" cy="307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3055813" y="2654103"/>
            <a:ext cx="1248712" cy="68308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3306552"/>
            <a:ext cx="188035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’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4304525" y="2598055"/>
            <a:ext cx="111016" cy="1120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2612262"/>
            <a:ext cx="111016" cy="1120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1845017"/>
            <a:ext cx="2368527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2369173"/>
            <a:ext cx="989751" cy="2867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2D039A-6913-1D47-A756-5ADC8C02D80B}"/>
              </a:ext>
            </a:extLst>
          </p:cNvPr>
          <p:cNvSpPr txBox="1"/>
          <p:nvPr/>
        </p:nvSpPr>
        <p:spPr>
          <a:xfrm>
            <a:off x="681644" y="4699992"/>
            <a:ext cx="986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silicon window distance to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moved to (0, 0</a:t>
            </a:r>
            <a:r>
              <a:rPr lang="en-US" dirty="0">
                <a:solidFill>
                  <a:srgbClr val="FF0000"/>
                </a:solidFill>
              </a:rPr>
              <a:t>, 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 + 0.071</a:t>
            </a:r>
            <a:r>
              <a:rPr lang="en-US" dirty="0"/>
              <a:t>) unit =meter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detector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changed to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sdd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+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’ -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en-US" dirty="0"/>
              <a:t>with an offset (</a:t>
            </a:r>
            <a:r>
              <a:rPr lang="en-US" dirty="0" err="1"/>
              <a:t>swd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), i.e., the offset of the overwritten value to EPICS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Wing detector is NOT moved</a:t>
            </a:r>
          </a:p>
        </p:txBody>
      </p:sp>
    </p:spTree>
    <p:extLst>
      <p:ext uri="{BB962C8B-B14F-4D97-AF65-F5344CB8AC3E}">
        <p14:creationId xmlns:p14="http://schemas.microsoft.com/office/powerpoint/2010/main" val="61898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View From Top in the world of instrument scientists and EPICS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716503" y="3770153"/>
            <a:ext cx="9542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58733" y="2301791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51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detector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2764313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2658371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2510345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1993725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2875391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002057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259002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1956751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438911" y="1554318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2658372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230466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078996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108031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3619713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3955125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2892512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2834906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285239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2890440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2615609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2890440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3526008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2817512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2831719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064473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’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2600737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92B468-509C-2440-A7BE-89462AE25149}"/>
              </a:ext>
            </a:extLst>
          </p:cNvPr>
          <p:cNvSpPr txBox="1"/>
          <p:nvPr/>
        </p:nvSpPr>
        <p:spPr>
          <a:xfrm>
            <a:off x="990828" y="4807907"/>
            <a:ext cx="986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detector distance to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NOT moved but still at (0, 0, – </a:t>
            </a:r>
            <a:r>
              <a:rPr lang="en-US" dirty="0" err="1"/>
              <a:t>swd</a:t>
            </a:r>
            <a:r>
              <a:rPr lang="en-US" dirty="0"/>
              <a:t> + 0.071),  unit = 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shifted by offset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sdd</a:t>
            </a:r>
            <a:r>
              <a:rPr lang="en-US" dirty="0"/>
              <a:t>), such it is moved to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 + 0.071)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changed</a:t>
            </a:r>
            <a:r>
              <a:rPr lang="en-US" dirty="0"/>
              <a:t> to the overwritten value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8262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52F2-D23A-6840-BE01-33CD28B2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056-4B80-6049-839E-D74B300F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detector distance specified by instrument scientist/user in EPICS can be changed by meta data</a:t>
            </a:r>
          </a:p>
          <a:p>
            <a:pPr lvl="1"/>
            <a:r>
              <a:rPr lang="en-US" dirty="0"/>
              <a:t>sample to Silicon window position or/and </a:t>
            </a:r>
          </a:p>
          <a:p>
            <a:pPr lvl="1"/>
            <a:r>
              <a:rPr lang="en-US" dirty="0"/>
              <a:t>sample to detector distance</a:t>
            </a:r>
          </a:p>
          <a:p>
            <a:r>
              <a:rPr lang="en-US" dirty="0"/>
              <a:t>If both sample to Silicon window and sample to detector distance is overwritten,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is moved to new position by overwritten sample silicon window distance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detector position is recalculated from new sample position and overwritten sample to detector distance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F45-A1CE-4C49-B4EE-9AE67CFF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D86B-C8F1-C542-80BC-11989AD5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Data:</a:t>
            </a:r>
          </a:p>
          <a:p>
            <a:pPr lvl="1"/>
            <a:r>
              <a:rPr lang="en-US" dirty="0"/>
              <a:t>/HFIR/CG3/IPTS-23782/nexus/CG3_4829.nxs.h5</a:t>
            </a:r>
          </a:p>
          <a:p>
            <a:r>
              <a:rPr lang="en-US" dirty="0"/>
              <a:t>Meta</a:t>
            </a:r>
          </a:p>
          <a:p>
            <a:pPr lvl="1"/>
            <a:r>
              <a:rPr lang="en-US" dirty="0"/>
              <a:t>CG3:CS:SampleToSi = 71 mm</a:t>
            </a:r>
          </a:p>
          <a:p>
            <a:pPr lvl="1"/>
            <a:r>
              <a:rPr lang="en-US" dirty="0" err="1"/>
              <a:t>sample_detector_distance</a:t>
            </a:r>
            <a:r>
              <a:rPr lang="en-US" dirty="0"/>
              <a:t> = 7.00 m</a:t>
            </a:r>
          </a:p>
          <a:p>
            <a:r>
              <a:rPr lang="en-US" dirty="0"/>
              <a:t>Test 1: Without any meta data overwriting</a:t>
            </a:r>
          </a:p>
          <a:p>
            <a:pPr lvl="1"/>
            <a:r>
              <a:rPr lang="en-US" dirty="0"/>
              <a:t>Sample is located at (0, 0, 0)</a:t>
            </a:r>
          </a:p>
          <a:p>
            <a:pPr lvl="1"/>
            <a:r>
              <a:rPr lang="en-US" dirty="0"/>
              <a:t>Detector is located at (0, 0, 7.00)</a:t>
            </a:r>
          </a:p>
          <a:p>
            <a:pPr lvl="1"/>
            <a:r>
              <a:rPr lang="en-US" dirty="0"/>
              <a:t>Sample detector distance is 7.00 m</a:t>
            </a:r>
          </a:p>
          <a:p>
            <a:r>
              <a:rPr lang="en-US" dirty="0"/>
              <a:t>Test 2: Overwrite sample to silicon window distance to 82.3 mm, i.e., shift 11.3 mm from position recorded by EPICS</a:t>
            </a:r>
          </a:p>
          <a:p>
            <a:pPr lvl="1"/>
            <a:r>
              <a:rPr lang="en-US" dirty="0"/>
              <a:t>Sample is located at (0, 0, -0.0113)</a:t>
            </a:r>
          </a:p>
          <a:p>
            <a:pPr lvl="1"/>
            <a:r>
              <a:rPr lang="en-US" dirty="0"/>
              <a:t>Detector is located at (0, 0, 7.00)</a:t>
            </a:r>
          </a:p>
          <a:p>
            <a:pPr lvl="1"/>
            <a:r>
              <a:rPr lang="en-US" dirty="0"/>
              <a:t>Sample detector distance is 7.0113 m</a:t>
            </a:r>
          </a:p>
          <a:p>
            <a:r>
              <a:rPr lang="en-US" dirty="0"/>
              <a:t>Test 3: Overwrite sample to detector distance to 10 m</a:t>
            </a:r>
          </a:p>
          <a:p>
            <a:pPr lvl="1"/>
            <a:r>
              <a:rPr lang="en-US" dirty="0"/>
              <a:t>Sample is located at (0, 0, 0)</a:t>
            </a:r>
          </a:p>
          <a:p>
            <a:pPr lvl="1"/>
            <a:r>
              <a:rPr lang="en-US" dirty="0"/>
              <a:t>Detector is re-located to (0, 0, 10)</a:t>
            </a:r>
          </a:p>
          <a:p>
            <a:pPr lvl="1"/>
            <a:r>
              <a:rPr lang="en-US" dirty="0"/>
              <a:t>Sample detector distance is then 10 m</a:t>
            </a:r>
          </a:p>
          <a:p>
            <a:r>
              <a:rPr lang="en-US" dirty="0"/>
              <a:t>Test 4: Overwrite sample to 200 mm and overwrite sample to detector distance 15.00 m such that SDD is not changed</a:t>
            </a:r>
          </a:p>
          <a:p>
            <a:pPr lvl="1"/>
            <a:r>
              <a:rPr lang="en-US" dirty="0"/>
              <a:t>Sample is re-located to (0, 0, -0.129)</a:t>
            </a:r>
          </a:p>
          <a:p>
            <a:pPr lvl="1"/>
            <a:r>
              <a:rPr lang="en-US" dirty="0"/>
              <a:t>Detector is re-located to (0, 0, 14.871)</a:t>
            </a:r>
          </a:p>
          <a:p>
            <a:pPr lvl="1"/>
            <a:r>
              <a:rPr lang="en-US" dirty="0"/>
              <a:t>Sample detector distance is 15 meter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1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drt</a:t>
            </a:r>
            <a:r>
              <a:rPr lang="en-US" dirty="0"/>
              <a:t>-sans, data from a </a:t>
            </a:r>
            <a:r>
              <a:rPr lang="en-US" dirty="0" err="1"/>
              <a:t>NeXus</a:t>
            </a:r>
            <a:r>
              <a:rPr lang="en-US" dirty="0"/>
              <a:t> file is loaded into a Mantid workspace</a:t>
            </a:r>
          </a:p>
          <a:p>
            <a:r>
              <a:rPr lang="en-US" dirty="0"/>
              <a:t>In a Mantid workspace, an instrument (object) is created for </a:t>
            </a:r>
          </a:p>
          <a:p>
            <a:pPr lvl="1"/>
            <a:r>
              <a:rPr lang="en-US" dirty="0"/>
              <a:t>Neutron source position</a:t>
            </a:r>
          </a:p>
          <a:p>
            <a:pPr lvl="1"/>
            <a:r>
              <a:rPr lang="en-US" dirty="0"/>
              <a:t>Sample position</a:t>
            </a:r>
          </a:p>
          <a:p>
            <a:pPr lvl="1"/>
            <a:r>
              <a:rPr lang="en-US" dirty="0"/>
              <a:t>Detector pixels position</a:t>
            </a:r>
          </a:p>
          <a:p>
            <a:r>
              <a:rPr lang="en-US" dirty="0"/>
              <a:t>Instrument  geometry is set to a Cartesian coordinate system in </a:t>
            </a:r>
            <a:r>
              <a:rPr lang="en-US" dirty="0" err="1"/>
              <a:t>drt</a:t>
            </a:r>
            <a:r>
              <a:rPr lang="en-US" dirty="0"/>
              <a:t>-sans (Mantid)</a:t>
            </a:r>
          </a:p>
          <a:p>
            <a:pPr lvl="1"/>
            <a:r>
              <a:rPr lang="en-US" dirty="0"/>
              <a:t>A fixed origin/nominal position</a:t>
            </a:r>
          </a:p>
          <a:p>
            <a:pPr lvl="1"/>
            <a:r>
              <a:rPr lang="en-US" dirty="0"/>
              <a:t>Sample can be moved</a:t>
            </a:r>
          </a:p>
          <a:p>
            <a:pPr lvl="1"/>
            <a:r>
              <a:rPr lang="en-US" dirty="0"/>
              <a:t>Detector can be moved</a:t>
            </a:r>
          </a:p>
          <a:p>
            <a:pPr lvl="1"/>
            <a:r>
              <a:rPr lang="en-US" dirty="0"/>
              <a:t>Source can be moved</a:t>
            </a:r>
          </a:p>
          <a:p>
            <a:pPr lvl="1"/>
            <a:r>
              <a:rPr lang="en-US" dirty="0"/>
              <a:t>Silicon window CANNOT be moved (i.e., fixed)</a:t>
            </a:r>
          </a:p>
        </p:txBody>
      </p:sp>
    </p:spTree>
    <p:extLst>
      <p:ext uri="{BB962C8B-B14F-4D97-AF65-F5344CB8AC3E}">
        <p14:creationId xmlns:p14="http://schemas.microsoft.com/office/powerpoint/2010/main" val="410705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data in the 3 worlds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D0894-948D-D148-835C-5635E3BF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65863"/>
              </p:ext>
            </p:extLst>
          </p:nvPr>
        </p:nvGraphicFramePr>
        <p:xfrm>
          <a:off x="1062736" y="2782252"/>
          <a:ext cx="9916161" cy="129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856">
                  <a:extLst>
                    <a:ext uri="{9D8B030D-6E8A-4147-A177-3AD203B41FA5}">
                      <a16:colId xmlns:a16="http://schemas.microsoft.com/office/drawing/2014/main" val="3799169842"/>
                    </a:ext>
                  </a:extLst>
                </a:gridCol>
                <a:gridCol w="2936918">
                  <a:extLst>
                    <a:ext uri="{9D8B030D-6E8A-4147-A177-3AD203B41FA5}">
                      <a16:colId xmlns:a16="http://schemas.microsoft.com/office/drawing/2014/main" val="1071561824"/>
                    </a:ext>
                  </a:extLst>
                </a:gridCol>
                <a:gridCol w="3305387">
                  <a:extLst>
                    <a:ext uri="{9D8B030D-6E8A-4147-A177-3AD203B41FA5}">
                      <a16:colId xmlns:a16="http://schemas.microsoft.com/office/drawing/2014/main" val="2094454854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Instrument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drt</a:t>
                      </a:r>
                      <a:r>
                        <a:rPr lang="en-US" dirty="0"/>
                        <a:t>-sans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81568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silicon window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SampleToSi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4219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detector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1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2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Expected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1408176" y="5503184"/>
            <a:ext cx="624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nominal position/origin (0, 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-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A76660-0287-4148-9CA3-1DC361B3D022}"/>
              </a:ext>
            </a:extLst>
          </p:cNvPr>
          <p:cNvSpPr/>
          <p:nvPr/>
        </p:nvSpPr>
        <p:spPr>
          <a:xfrm>
            <a:off x="10285729" y="3717412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79D932-96F6-7A44-9C67-9CAFD58891D8}"/>
              </a:ext>
            </a:extLst>
          </p:cNvPr>
          <p:cNvSpPr txBox="1"/>
          <p:nvPr/>
        </p:nvSpPr>
        <p:spPr>
          <a:xfrm>
            <a:off x="10431389" y="3457019"/>
            <a:ext cx="1434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90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Instrument view from Top in Current Implementation (wrong)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990828" y="361756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5153375" y="3617561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680984" y="181568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237716" y="3736433"/>
            <a:ext cx="10954284" cy="365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10334707" y="1465168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 flipV="1">
            <a:off x="5125846" y="3875928"/>
            <a:ext cx="5555138" cy="29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241413" y="3465200"/>
            <a:ext cx="100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874F6E-51BF-454E-8C9B-D76C6A76114D}"/>
              </a:ext>
            </a:extLst>
          </p:cNvPr>
          <p:cNvSpPr txBox="1"/>
          <p:nvPr/>
        </p:nvSpPr>
        <p:spPr>
          <a:xfrm>
            <a:off x="990829" y="1523752"/>
            <a:ext cx="9234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Issue</a:t>
            </a:r>
            <a:r>
              <a:rPr lang="en-US" dirty="0">
                <a:solidFill>
                  <a:srgbClr val="FFC000"/>
                </a:solidFill>
              </a:rPr>
              <a:t>: sample always is positioned at (0, 0, 0).  Sample to silicon distance is never considered</a:t>
            </a:r>
          </a:p>
          <a:p>
            <a:r>
              <a:rPr lang="en-US" b="1" dirty="0">
                <a:solidFill>
                  <a:srgbClr val="FFC000"/>
                </a:solidFill>
              </a:rPr>
              <a:t>Is it critical?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Yes if sample to silicon window distance is to be overwritten as new sample sample to detector distance can be calculated wrong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No in other cases as long as sample to detector distance is correct</a:t>
            </a:r>
          </a:p>
          <a:p>
            <a:r>
              <a:rPr lang="en-US" b="1" dirty="0">
                <a:solidFill>
                  <a:srgbClr val="FFC000"/>
                </a:solidFill>
              </a:rPr>
              <a:t>Cause</a:t>
            </a:r>
            <a:r>
              <a:rPr lang="en-US" dirty="0">
                <a:solidFill>
                  <a:srgbClr val="FFC000"/>
                </a:solidFill>
              </a:rPr>
              <a:t>: Mantid instrument definition file (IDF) does not consider meta data </a:t>
            </a:r>
            <a:r>
              <a:rPr lang="en-US" dirty="0" err="1">
                <a:solidFill>
                  <a:srgbClr val="FFC000"/>
                </a:solidFill>
              </a:rPr>
              <a:t>SampleToSi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80DF8A-04DC-634B-8708-F500EB4B348C}"/>
              </a:ext>
            </a:extLst>
          </p:cNvPr>
          <p:cNvSpPr txBox="1"/>
          <p:nvPr/>
        </p:nvSpPr>
        <p:spPr>
          <a:xfrm>
            <a:off x="990828" y="5047545"/>
            <a:ext cx="841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Solution: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Move the sample toward source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Move the detector toward source/sample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Such that the sample-detector distance is not changed from the value recorded in EPICS</a:t>
            </a:r>
          </a:p>
          <a:p>
            <a:r>
              <a:rPr lang="en-US" dirty="0">
                <a:solidFill>
                  <a:schemeClr val="accent6"/>
                </a:solidFill>
              </a:rPr>
              <a:t>Then the instrument will be corrected to what is shown in previous slide.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36C62-3DAF-0146-B38F-76E732DEE270}"/>
              </a:ext>
            </a:extLst>
          </p:cNvPr>
          <p:cNvSpPr txBox="1"/>
          <p:nvPr/>
        </p:nvSpPr>
        <p:spPr>
          <a:xfrm>
            <a:off x="10806705" y="3483112"/>
            <a:ext cx="142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CF7156-2BED-5140-AF57-302692390444}"/>
              </a:ext>
            </a:extLst>
          </p:cNvPr>
          <p:cNvSpPr/>
          <p:nvPr/>
        </p:nvSpPr>
        <p:spPr>
          <a:xfrm>
            <a:off x="10712742" y="3725594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Corrected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1408176" y="5503184"/>
            <a:ext cx="624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nominal position/origin (0, 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-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850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Silicon window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944741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3985629" y="3666368"/>
            <a:ext cx="11193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2753847" y="2899797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Overwrite </a:t>
            </a:r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85629" y="3883668"/>
            <a:ext cx="6273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 +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 –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838200" y="5263538"/>
            <a:ext cx="986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silicon window distance to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moved to (0, 0</a:t>
            </a:r>
            <a:r>
              <a:rPr lang="en-US" dirty="0">
                <a:solidFill>
                  <a:srgbClr val="FF0000"/>
                </a:solidFill>
              </a:rPr>
              <a:t>, 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changed to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sdd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+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’ –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en-US" dirty="0"/>
              <a:t>with an offset (</a:t>
            </a:r>
            <a:r>
              <a:rPr lang="en-US" dirty="0" err="1"/>
              <a:t>swd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), i.e., the offset of the overwritten value to EPICS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99022-EE2C-3446-9EB3-821E1D67138E}"/>
              </a:ext>
            </a:extLst>
          </p:cNvPr>
          <p:cNvSpPr txBox="1"/>
          <p:nvPr/>
        </p:nvSpPr>
        <p:spPr>
          <a:xfrm>
            <a:off x="3431295" y="336939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63471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detector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944741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3985629" y="3666368"/>
            <a:ext cx="11193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2753847" y="2899797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Overwrite </a:t>
            </a:r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85629" y="3883668"/>
            <a:ext cx="6273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838200" y="5263538"/>
            <a:ext cx="986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detector distance to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shifted by offset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sdd</a:t>
            </a:r>
            <a:r>
              <a:rPr lang="en-US" dirty="0"/>
              <a:t>), such it is moved to (</a:t>
            </a:r>
            <a:r>
              <a:rPr lang="en-US" dirty="0" err="1"/>
              <a:t>sdd</a:t>
            </a:r>
            <a:r>
              <a:rPr lang="en-US" dirty="0"/>
              <a:t> ‘–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changed</a:t>
            </a:r>
            <a:r>
              <a:rPr lang="en-US" dirty="0"/>
              <a:t> to the overwritten value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99022-EE2C-3446-9EB3-821E1D67138E}"/>
              </a:ext>
            </a:extLst>
          </p:cNvPr>
          <p:cNvSpPr txBox="1"/>
          <p:nvPr/>
        </p:nvSpPr>
        <p:spPr>
          <a:xfrm>
            <a:off x="3431295" y="336939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CB4582-146E-A347-B71F-7B53B46DB442}"/>
              </a:ext>
            </a:extLst>
          </p:cNvPr>
          <p:cNvSpPr/>
          <p:nvPr/>
        </p:nvSpPr>
        <p:spPr>
          <a:xfrm>
            <a:off x="10283172" y="3723001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F03AF2-144C-844C-8E72-E848CD227C16}"/>
              </a:ext>
            </a:extLst>
          </p:cNvPr>
          <p:cNvSpPr txBox="1"/>
          <p:nvPr/>
        </p:nvSpPr>
        <p:spPr>
          <a:xfrm>
            <a:off x="8895741" y="343458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’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424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2222</Words>
  <Application>Microsoft Macintosh PowerPoint</Application>
  <PresentationFormat>Widescreen</PresentationFormat>
  <Paragraphs>282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GP-SANS</vt:lpstr>
      <vt:lpstr>Instrument View From Top in the world of instrument scientists and EPICS</vt:lpstr>
      <vt:lpstr>From the world of IS/EPICS to the world of drt-sans </vt:lpstr>
      <vt:lpstr>From the world of IS/EPICS to the world of drt-sans (cont)</vt:lpstr>
      <vt:lpstr>drt-sans: Expected Instrument View From Top (+Y)</vt:lpstr>
      <vt:lpstr>drt-sans: Instrument view from Top in Current Implementation (wrong)</vt:lpstr>
      <vt:lpstr>drt-sans: Corrected instrument View From Top (+Y)</vt:lpstr>
      <vt:lpstr>Overwriting sample to Silicon window distance</vt:lpstr>
      <vt:lpstr>Overwriting sample to detector distance</vt:lpstr>
      <vt:lpstr>Summary</vt:lpstr>
      <vt:lpstr>Example</vt:lpstr>
      <vt:lpstr>Bio-SANS</vt:lpstr>
      <vt:lpstr>Instrument View From Top in the world of instrument scientists and EPICS</vt:lpstr>
      <vt:lpstr>From the world of IS/EPICS to the world of drt-sans </vt:lpstr>
      <vt:lpstr>From the world of IS/EPICS to the world of drt-sans (cont)</vt:lpstr>
      <vt:lpstr>drt-sans: Expected Instrument View From Top (+Y)</vt:lpstr>
      <vt:lpstr>drt-sans: Instrument view from Top in Current Implementation (wrong)</vt:lpstr>
      <vt:lpstr>drt-sans: Corrected instrument View From Top (+Y)</vt:lpstr>
      <vt:lpstr>Overwriting sample to Silicon window distance</vt:lpstr>
      <vt:lpstr>Overwriting sample to detector distance</vt:lpstr>
      <vt:lpstr>Summary</vt:lpstr>
      <vt:lpstr>Test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Wenduo</dc:creator>
  <cp:lastModifiedBy>Zhou, Wenduo</cp:lastModifiedBy>
  <cp:revision>176</cp:revision>
  <dcterms:created xsi:type="dcterms:W3CDTF">2020-03-16T15:20:05Z</dcterms:created>
  <dcterms:modified xsi:type="dcterms:W3CDTF">2020-03-19T14:55:21Z</dcterms:modified>
</cp:coreProperties>
</file>