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9" r:id="rId7"/>
    <p:sldId id="262" r:id="rId8"/>
    <p:sldId id="264" r:id="rId9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E4"/>
    <a:srgbClr val="FF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635" y="1116330"/>
            <a:ext cx="12192635" cy="4406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-8255" y="2075180"/>
            <a:ext cx="12191365" cy="3784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r="5400000" algn="ctr" rotWithShape="0">
              <a:srgbClr val="000000">
                <a:alpha val="0"/>
              </a:srgbClr>
            </a:outerShdw>
            <a:softEdge rad="6350"/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Максимальный отрезок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2900" y="2427605"/>
            <a:ext cx="4072890" cy="1222375"/>
          </a:xfrm>
        </p:spPr>
        <p:txBody>
          <a:bodyPr/>
          <a:lstStyle/>
          <a:p>
            <a:pPr algn="just"/>
            <a:r>
              <a:rPr lang="en-US" sz="2000"/>
              <a:t>Годовой проект по информатике</a:t>
            </a:r>
            <a:endParaRPr lang="en-US" sz="2000"/>
          </a:p>
          <a:p>
            <a:pPr algn="just"/>
            <a:r>
              <a:rPr lang="ru-RU" sz="2000"/>
              <a:t>Неуймина Антонина, 10-7 класс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578465" cy="4526280"/>
          </a:xfrm>
        </p:spPr>
        <p:txBody>
          <a:bodyPr/>
          <a:p>
            <a:pPr marL="0" indent="0" algn="ctr">
              <a:buNone/>
            </a:pPr>
            <a:r>
              <a:rPr lang="ru-RU" altLang="en-US" sz="3600">
                <a:solidFill>
                  <a:srgbClr val="FF0000"/>
                </a:solidFill>
              </a:rPr>
              <a:t>Спасибо за внимание!</a:t>
            </a:r>
            <a:endParaRPr lang="ru-RU" altLang="en-US" sz="360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altLang="en-US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altLang="en-US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altLang="en-US"/>
              <a:t>Неуймина Антонина, 10-7 класс</a:t>
            </a:r>
            <a:endParaRPr lang="ru-RU" altLang="en-US"/>
          </a:p>
          <a:p>
            <a:pPr marL="0" indent="0" algn="ctr">
              <a:buNone/>
            </a:pPr>
            <a:r>
              <a:rPr lang="en-US" altLang="ru-RU"/>
              <a:t>E</a:t>
            </a:r>
            <a:r>
              <a:rPr lang="en-US" altLang="en-US"/>
              <a:t>mail: karlovaevg@mail.ru</a:t>
            </a:r>
            <a:endParaRPr lang="en-US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7810"/>
            <a:ext cx="10972800" cy="885190"/>
          </a:xfrm>
        </p:spPr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43000"/>
            <a:ext cx="4951730" cy="5577840"/>
          </a:xfrm>
        </p:spPr>
        <p:txBody>
          <a:bodyPr/>
          <a:p>
            <a:pPr algn="l"/>
            <a:r>
              <a:rPr lang="ru-RU" altLang="en-US" sz="2400"/>
              <a:t>На плоскости заданы прямоугольники. Найти такую пару пересекающихся прямоугольников, что длина отрезка, проведенного от одного пересечения этих прямоугольников до другого, максимальна. </a:t>
            </a:r>
            <a:endParaRPr lang="ru-RU" altLang="en-US" sz="2400"/>
          </a:p>
          <a:p>
            <a:pPr algn="l"/>
            <a:r>
              <a:rPr lang="ru-RU" altLang="en-US" sz="2400"/>
              <a:t>Если прямоугольники имеют более двух точек пересечения, выбирать среди них такую пару, расстояние между которыми максимально. (Задача №12)</a:t>
            </a:r>
            <a:endParaRPr lang="ru-RU" altLang="en-US" sz="240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fld id="{9B618960-8005-486C-9A75-10CB2AAC16F9}" type="slidenum">
              <a:rPr lang="en-US" smtClean="0">
                <a:solidFill>
                  <a:schemeClr val="bg1"/>
                </a:solidFill>
              </a:rPr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54800" y="2773680"/>
            <a:ext cx="3094355" cy="12833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9560000">
            <a:off x="8213090" y="2536190"/>
            <a:ext cx="3094355" cy="12833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2220000">
            <a:off x="6490335" y="4639310"/>
            <a:ext cx="3094355" cy="12833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0" name="Прямое соединение 9"/>
          <p:cNvCxnSpPr>
            <a:stCxn id="8" idx="7"/>
            <a:endCxn id="9" idx="3"/>
          </p:cNvCxnSpPr>
          <p:nvPr/>
        </p:nvCxnSpPr>
        <p:spPr>
          <a:xfrm flipH="1">
            <a:off x="8435340" y="2727325"/>
            <a:ext cx="823595" cy="13830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Овал 7"/>
          <p:cNvSpPr/>
          <p:nvPr/>
        </p:nvSpPr>
        <p:spPr>
          <a:xfrm>
            <a:off x="9128760" y="27051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413115" y="3983990"/>
            <a:ext cx="152400" cy="14795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654800" y="1143000"/>
            <a:ext cx="2831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Пример решённой задачи:</a:t>
            </a:r>
            <a:endParaRPr lang="ru-RU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10185"/>
            <a:ext cx="10972800" cy="932815"/>
          </a:xfrm>
        </p:spPr>
        <p:txBody>
          <a:bodyPr/>
          <a:p>
            <a:r>
              <a:rPr lang="ru-RU" altLang="en-US"/>
              <a:t>Входные и выходные данные</a:t>
            </a:r>
            <a:endParaRPr lang="ru-RU" altLang="en-US"/>
          </a:p>
        </p:txBody>
      </p:sp>
      <p:sp>
        <p:nvSpPr>
          <p:cNvPr id="29" name="Замещающий 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9600" y="1143000"/>
            <a:ext cx="5499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Входные данные:</a:t>
            </a:r>
            <a:endParaRPr lang="ru-RU" altLang="en-US" sz="2400"/>
          </a:p>
          <a:p>
            <a:r>
              <a:rPr lang="ru-RU" altLang="en-US" sz="2400"/>
              <a:t>Прямоугольники (пересекаются). Задаются через 2 вершины и точку на противоположной высоте</a:t>
            </a:r>
            <a:endParaRPr lang="ru-RU" alt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011555" y="3399790"/>
            <a:ext cx="2794000" cy="12833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9560000">
            <a:off x="2041525" y="4796790"/>
            <a:ext cx="3094355" cy="115887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620000">
            <a:off x="1452245" y="3353435"/>
            <a:ext cx="2794000" cy="12833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705600" y="1143000"/>
            <a:ext cx="487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Выходные данные:</a:t>
            </a:r>
            <a:endParaRPr lang="ru-RU" altLang="en-US" sz="2400"/>
          </a:p>
          <a:p>
            <a:r>
              <a:rPr lang="ru-RU" altLang="en-US" sz="2400"/>
              <a:t>Две точки и отрезок с концами на них</a:t>
            </a:r>
            <a:endParaRPr lang="ru-RU" altLang="en-US" sz="2400"/>
          </a:p>
        </p:txBody>
      </p:sp>
      <p:cxnSp>
        <p:nvCxnSpPr>
          <p:cNvPr id="10" name="Прямое соединение 9"/>
          <p:cNvCxnSpPr/>
          <p:nvPr/>
        </p:nvCxnSpPr>
        <p:spPr>
          <a:xfrm>
            <a:off x="7597775" y="3073400"/>
            <a:ext cx="2705100" cy="18415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143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Овал 8"/>
          <p:cNvSpPr/>
          <p:nvPr/>
        </p:nvSpPr>
        <p:spPr>
          <a:xfrm>
            <a:off x="10086975" y="4683125"/>
            <a:ext cx="469900" cy="4445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381875" y="2857500"/>
            <a:ext cx="469900" cy="4445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Математическая модель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417955"/>
            <a:ext cx="5569585" cy="675005"/>
          </a:xfrm>
        </p:spPr>
        <p:txBody>
          <a:bodyPr/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en-US"/>
              <a:t>Точка пересечения прямых:</a:t>
            </a:r>
            <a:endParaRPr lang="ru-RU" altLang="en-US"/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09600" y="2092960"/>
            <a:ext cx="50800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52400"/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Если есть прямые </a:t>
            </a:r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и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ax + by + c = 0</a:t>
            </a:r>
            <a:endParaRPr 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endParaRPr lang="en-US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То </a:t>
            </a:r>
            <a:r>
              <a:rPr lang="en-US" altLang="ru-RU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ru-RU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ru-RU" altLang="ru-RU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точки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их пересечения:</a:t>
            </a:r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ru-RU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 = (c*B - C*b)/(A*b - a*B)</a:t>
            </a:r>
            <a:endParaRPr lang="ru-RU" altLang="en-US" sz="2400" b="1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152400"/>
            <a:r>
              <a:rPr lang="en-US" altLang="en-US" sz="24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находим, подставив </a:t>
            </a:r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 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в одно из уравнений</a:t>
            </a:r>
            <a:endParaRPr lang="ru-RU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6530975" y="2590800"/>
            <a:ext cx="4597400" cy="18161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Прямое соединение 13"/>
          <p:cNvCxnSpPr/>
          <p:nvPr/>
        </p:nvCxnSpPr>
        <p:spPr>
          <a:xfrm flipV="1">
            <a:off x="7407275" y="2895600"/>
            <a:ext cx="3632200" cy="2044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Овал 14"/>
          <p:cNvSpPr/>
          <p:nvPr/>
        </p:nvSpPr>
        <p:spPr>
          <a:xfrm>
            <a:off x="9375775" y="364490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9020175" y="2895600"/>
            <a:ext cx="1206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(x; y)</a:t>
            </a:r>
            <a:endParaRPr lang="en-US" alt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Математическая модель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Расстояние между точками:</a:t>
            </a:r>
            <a:endParaRPr lang="ru-RU" altLang="en-US"/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7140575" y="353695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Замещающее содержимое 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49400" y="3873500"/>
          <a:ext cx="248856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Изображение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9400" y="3873500"/>
                        <a:ext cx="248856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Текстовое поле 99"/>
          <p:cNvSpPr txBox="1"/>
          <p:nvPr/>
        </p:nvSpPr>
        <p:spPr>
          <a:xfrm>
            <a:off x="762000" y="31597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52400"/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 - </a:t>
            </a: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искомое расстояние</a:t>
            </a:r>
            <a:b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b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ru-RU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en-US" sz="2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 = </a:t>
            </a:r>
            <a:endParaRPr lang="en-US" altLang="en-US" sz="24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Изображение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вал 5"/>
          <p:cNvSpPr/>
          <p:nvPr/>
        </p:nvSpPr>
        <p:spPr>
          <a:xfrm>
            <a:off x="10658475" y="3397250"/>
            <a:ext cx="241300" cy="2286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" name="Прямое соединение 6"/>
          <p:cNvCxnSpPr/>
          <p:nvPr/>
        </p:nvCxnSpPr>
        <p:spPr>
          <a:xfrm flipV="1">
            <a:off x="7381875" y="3486150"/>
            <a:ext cx="3276600" cy="139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Текстовое поле 7"/>
          <p:cNvSpPr txBox="1"/>
          <p:nvPr/>
        </p:nvSpPr>
        <p:spPr>
          <a:xfrm>
            <a:off x="8737600" y="3765550"/>
            <a:ext cx="1727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/>
              <a:t>D</a:t>
            </a:r>
            <a:endParaRPr lang="en-US" altLang="ru-RU" sz="28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861175" y="3028950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1</a:t>
            </a:r>
            <a:r>
              <a:rPr lang="en-US" altLang="ru-RU" sz="2400"/>
              <a:t>; y</a:t>
            </a:r>
            <a:r>
              <a:rPr lang="en-US" altLang="ru-RU" sz="2400" baseline="-25000"/>
              <a:t>1</a:t>
            </a:r>
            <a:r>
              <a:rPr lang="en-US" altLang="ru-RU" sz="2400"/>
              <a:t>)</a:t>
            </a:r>
            <a:endParaRPr lang="en-US" altLang="ru-RU" sz="2400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118725" y="2860675"/>
            <a:ext cx="1321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(x</a:t>
            </a:r>
            <a:r>
              <a:rPr lang="en-US" altLang="ru-RU" sz="2400" baseline="-25000"/>
              <a:t>2</a:t>
            </a:r>
            <a:r>
              <a:rPr lang="en-US" altLang="ru-RU" sz="2400"/>
              <a:t>; y</a:t>
            </a:r>
            <a:r>
              <a:rPr lang="en-US" altLang="ru-RU" sz="2400" baseline="-25000"/>
              <a:t>2</a:t>
            </a:r>
            <a:r>
              <a:rPr lang="en-US" altLang="ru-RU" sz="2400"/>
              <a:t>)</a:t>
            </a:r>
            <a:endParaRPr lang="en-US" alt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данных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Замещающее содержимое 7"/>
          <p:cNvGraphicFramePr/>
          <p:nvPr>
            <p:ph sz="half" idx="1"/>
          </p:nvPr>
        </p:nvGraphicFramePr>
        <p:xfrm>
          <a:off x="464820" y="2593975"/>
          <a:ext cx="4133850" cy="303276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377950"/>
                <a:gridCol w="1377950"/>
                <a:gridCol w="137795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altLang="ru-RU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Текстовое поле 10"/>
          <p:cNvSpPr txBox="1"/>
          <p:nvPr/>
        </p:nvSpPr>
        <p:spPr>
          <a:xfrm>
            <a:off x="464820" y="2225675"/>
            <a:ext cx="436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rectangles </a:t>
            </a:r>
            <a:r>
              <a:rPr lang="ru-RU" altLang="en-US"/>
              <a:t>(заданные прямоугольники)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5809615" y="1948815"/>
            <a:ext cx="275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TrueRectangles </a:t>
            </a:r>
            <a:r>
              <a:rPr lang="ru-RU" altLang="en-US"/>
              <a:t>(пара прямоугольников)</a:t>
            </a:r>
            <a:endParaRPr lang="ru-RU" altLang="en-US"/>
          </a:p>
        </p:txBody>
      </p:sp>
      <p:graphicFrame>
        <p:nvGraphicFramePr>
          <p:cNvPr id="3" name="Таблица 2"/>
          <p:cNvGraphicFramePr/>
          <p:nvPr/>
        </p:nvGraphicFramePr>
        <p:xfrm>
          <a:off x="5809615" y="2609215"/>
          <a:ext cx="4133850" cy="303276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377950"/>
                <a:gridCol w="137795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US" altLang="ru-RU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Rectangle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Текстовое поле 9"/>
          <p:cNvSpPr txBox="1"/>
          <p:nvPr/>
        </p:nvSpPr>
        <p:spPr>
          <a:xfrm>
            <a:off x="5809615" y="4247515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TruePoint </a:t>
            </a:r>
            <a:r>
              <a:rPr lang="ru-RU" altLang="en-US"/>
              <a:t>(пара точек)</a:t>
            </a:r>
            <a:endParaRPr lang="ru-RU" altLang="en-US"/>
          </a:p>
        </p:txBody>
      </p:sp>
      <p:graphicFrame>
        <p:nvGraphicFramePr>
          <p:cNvPr id="26" name="Таблица 25"/>
          <p:cNvGraphicFramePr/>
          <p:nvPr/>
        </p:nvGraphicFramePr>
        <p:xfrm>
          <a:off x="5809615" y="4615815"/>
          <a:ext cx="2159000" cy="101092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079500"/>
                <a:gridCol w="107950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en-US" altLang="ru-RU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Point</a:t>
                      </a:r>
                      <a:endParaRPr lang="en-US" altLang="ru-RU" sz="1800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9388475" y="3885565"/>
            <a:ext cx="1104900" cy="889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9592310" y="416496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mx</a:t>
            </a:r>
            <a:endParaRPr lang="en-US" altLang="ru-RU"/>
          </a:p>
        </p:txBody>
      </p:sp>
      <p:sp>
        <p:nvSpPr>
          <p:cNvPr id="36" name="Текстовое поле 35"/>
          <p:cNvSpPr txBox="1"/>
          <p:nvPr/>
        </p:nvSpPr>
        <p:spPr>
          <a:xfrm>
            <a:off x="9299575" y="3240405"/>
            <a:ext cx="196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Максимальное значение длины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73455"/>
          </a:xfrm>
        </p:spPr>
        <p:txBody>
          <a:bodyPr/>
          <a:p>
            <a:r>
              <a:rPr lang="ru-RU" altLang="en-US"/>
              <a:t>Метод решения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5613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04240" y="3446780"/>
            <a:ext cx="208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Множество прямоугольников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71170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915535" y="3446780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Ищем пересечения, перебирая пары 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stCxn id="4" idx="3"/>
            <a:endCxn id="8" idx="1"/>
          </p:cNvCxnSpPr>
          <p:nvPr/>
        </p:nvCxnSpPr>
        <p:spPr>
          <a:xfrm>
            <a:off x="3329940" y="3769360"/>
            <a:ext cx="138176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Текстовое поле 10"/>
          <p:cNvSpPr txBox="1"/>
          <p:nvPr/>
        </p:nvSpPr>
        <p:spPr>
          <a:xfrm>
            <a:off x="513715" y="1978660"/>
            <a:ext cx="402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mx = 0 </a:t>
            </a:r>
            <a:r>
              <a:rPr lang="ru-RU" altLang="en-US"/>
              <a:t>(переменная для максимальной длины)</a:t>
            </a:r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765540" y="3083560"/>
            <a:ext cx="27686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48090" y="3169920"/>
            <a:ext cx="2603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Если </a:t>
            </a:r>
            <a:r>
              <a:rPr lang="en-US" altLang="en-US"/>
              <a:t>D &gt; mx,</a:t>
            </a:r>
            <a:endParaRPr lang="en-US" altLang="en-US"/>
          </a:p>
          <a:p>
            <a:r>
              <a:rPr lang="ru-RU" altLang="en-US"/>
              <a:t>то </a:t>
            </a:r>
            <a:r>
              <a:rPr lang="en-US" altLang="en-US"/>
              <a:t>mx = D.</a:t>
            </a:r>
            <a:endParaRPr lang="en-US" altLang="en-US"/>
          </a:p>
          <a:p>
            <a:r>
              <a:rPr lang="ru-RU" altLang="en-US"/>
              <a:t>Иначе переходим к следующей паре</a:t>
            </a:r>
            <a:endParaRPr lang="ru-RU" altLang="en-US"/>
          </a:p>
        </p:txBody>
      </p:sp>
      <p:cxnSp>
        <p:nvCxnSpPr>
          <p:cNvPr id="15" name="Прямая со стрелкой 14"/>
          <p:cNvCxnSpPr>
            <a:stCxn id="8" idx="3"/>
            <a:endCxn id="12" idx="1"/>
          </p:cNvCxnSpPr>
          <p:nvPr/>
        </p:nvCxnSpPr>
        <p:spPr>
          <a:xfrm>
            <a:off x="7480300" y="3769360"/>
            <a:ext cx="128524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8488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pic>
        <p:nvPicPr>
          <p:cNvPr id="3" name="Изображение 2" descr="java_vEKuTLK58H"/>
          <p:cNvPicPr>
            <a:picLocks noChangeAspect="1"/>
          </p:cNvPicPr>
          <p:nvPr/>
        </p:nvPicPr>
        <p:blipFill>
          <a:blip r:embed="rId1"/>
          <a:srcRect r="42882"/>
          <a:stretch>
            <a:fillRect/>
          </a:stretch>
        </p:blipFill>
        <p:spPr>
          <a:xfrm>
            <a:off x="609600" y="1501140"/>
            <a:ext cx="4614545" cy="4855845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139180" y="2091055"/>
            <a:ext cx="42049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b="1"/>
              <a:t>Входные данные: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(-0,76; 0,62), (-0,44; 0,57), (0,80; 0,24)</a:t>
            </a:r>
            <a:endParaRPr lang="ru-RU" altLang="en-US"/>
          </a:p>
          <a:p>
            <a:r>
              <a:rPr lang="ru-RU" altLang="en-US"/>
              <a:t>(0,06; 0,17), (-0,70; 0,44), (-0,67; -0,06)</a:t>
            </a:r>
            <a:endParaRPr lang="ru-RU" altLang="en-US"/>
          </a:p>
          <a:p>
            <a:r>
              <a:rPr lang="ru-RU" altLang="en-US"/>
              <a:t>(0,41; 0,75), (0,03; -0,86), (0,70; -0,33)</a:t>
            </a:r>
            <a:endParaRPr lang="ru-RU" altLang="en-US"/>
          </a:p>
          <a:p>
            <a:r>
              <a:rPr lang="ru-RU" altLang="en-US"/>
              <a:t>(0,60; 0,51), (0,71; 0,11), (0,72; 0,10)</a:t>
            </a:r>
            <a:endParaRPr lang="ru-RU" altLang="en-US"/>
          </a:p>
          <a:p>
            <a:r>
              <a:rPr lang="ru-RU" altLang="en-US"/>
              <a:t>(0,48; 0,06), (0,36; 0,26), (-0,98; 0,46)</a:t>
            </a:r>
            <a:endParaRPr lang="ru-RU" altLang="en-US"/>
          </a:p>
          <a:p>
            <a:r>
              <a:rPr lang="ru-RU" altLang="en-US"/>
              <a:t>(-0,94; -0,05), (0,46; -0,33), (0,81; 0,56)</a:t>
            </a:r>
            <a:endParaRPr lang="ru-RU" altLang="en-US"/>
          </a:p>
          <a:p>
            <a:r>
              <a:rPr lang="ru-RU" altLang="en-US"/>
              <a:t>(0,40; -0,15), (0,52; 0,40), (0,43; 0,52)</a:t>
            </a:r>
            <a:endParaRPr lang="ru-RU" altLang="en-US"/>
          </a:p>
          <a:p>
            <a:r>
              <a:rPr lang="ru-RU" altLang="en-US"/>
              <a:t>(-0,46; -0,69), (0,80; 0,25), (-0,17; -0,09)</a:t>
            </a:r>
            <a:endParaRPr lang="ru-RU" altLang="en-US"/>
          </a:p>
          <a:p>
            <a:r>
              <a:rPr lang="ru-RU" altLang="en-US"/>
              <a:t>(0,62; -0,37), (0,84; 0,33), (0,26; 0,73)</a:t>
            </a:r>
            <a:endParaRPr lang="ru-RU" altLang="en-US"/>
          </a:p>
          <a:p>
            <a:r>
              <a:rPr lang="ru-RU" altLang="en-US"/>
              <a:t>(0,14; 0,67), (-0,92; 0,11), (0,97; -0,27)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88365"/>
          </a:xfrm>
        </p:spPr>
        <p:txBody>
          <a:bodyPr/>
          <a:p>
            <a:r>
              <a:rPr lang="ru-RU" altLang="en-US"/>
              <a:t>Пример работы программы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Изображение 2" descr="java_ygRwYyIOYS"/>
          <p:cNvPicPr>
            <a:picLocks noChangeAspect="1"/>
          </p:cNvPicPr>
          <p:nvPr/>
        </p:nvPicPr>
        <p:blipFill>
          <a:blip r:embed="rId1"/>
          <a:srcRect r="42846"/>
          <a:stretch>
            <a:fillRect/>
          </a:stretch>
        </p:blipFill>
        <p:spPr>
          <a:xfrm>
            <a:off x="609600" y="1275715"/>
            <a:ext cx="4961890" cy="521716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6430645" y="2920365"/>
            <a:ext cx="4957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 b="1"/>
              <a:t>Выходные данные:</a:t>
            </a:r>
            <a:endParaRPr lang="ru-RU" altLang="en-US" sz="2400" b="1"/>
          </a:p>
          <a:p>
            <a:r>
              <a:rPr lang="ru-RU" altLang="en-US" sz="2400"/>
              <a:t>Отрезок с концами (0,52; -0,04) и (-0,91; 0,10)</a:t>
            </a:r>
            <a:endParaRPr lang="ru-R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Presentation</Application>
  <PresentationFormat>Widescreen</PresentationFormat>
  <Paragraphs>143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Segoe Print</vt:lpstr>
      <vt:lpstr>Times New Roman</vt:lpstr>
      <vt:lpstr>Courier New</vt:lpstr>
      <vt:lpstr>Business Cooperate</vt:lpstr>
      <vt:lpstr>Equation.KSEE3</vt:lpstr>
      <vt:lpstr>Equation.KSEE3</vt:lpstr>
      <vt:lpstr>Максимальный отрезок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Пример работы программы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максимального пересечения окружностей и прямоугольников</dc:title>
  <dc:creator/>
  <cp:lastModifiedBy>WPS_1617054311</cp:lastModifiedBy>
  <cp:revision>12</cp:revision>
  <dcterms:created xsi:type="dcterms:W3CDTF">2021-03-29T22:29:00Z</dcterms:created>
  <dcterms:modified xsi:type="dcterms:W3CDTF">2021-04-22T05:48:34Z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1049-11.2.0.9669</vt:lpwstr>
  </property>
</Properties>
</file>