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databa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databas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databas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databas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工作表1!$A$23:$A$30</c:f>
              <c:strCache>
                <c:ptCount val="8"/>
                <c:pt idx="0">
                  <c:v>12:00-3:00</c:v>
                </c:pt>
                <c:pt idx="1">
                  <c:v>3:00-6:00</c:v>
                </c:pt>
                <c:pt idx="2">
                  <c:v>6:00-9:00</c:v>
                </c:pt>
                <c:pt idx="3">
                  <c:v>9:00-12:00</c:v>
                </c:pt>
                <c:pt idx="4">
                  <c:v>12:00-15:00</c:v>
                </c:pt>
                <c:pt idx="5">
                  <c:v>15:00-18:00</c:v>
                </c:pt>
                <c:pt idx="6">
                  <c:v>18:00-21:00</c:v>
                </c:pt>
                <c:pt idx="7">
                  <c:v>21:00-24:00</c:v>
                </c:pt>
              </c:strCache>
            </c:strRef>
          </c:cat>
          <c:val>
            <c:numRef>
              <c:f>工作表1!$B$23:$B$30</c:f>
              <c:numCache>
                <c:formatCode>General</c:formatCode>
                <c:ptCount val="8"/>
                <c:pt idx="0">
                  <c:v>5441</c:v>
                </c:pt>
                <c:pt idx="1">
                  <c:v>983</c:v>
                </c:pt>
                <c:pt idx="2">
                  <c:v>1423</c:v>
                </c:pt>
                <c:pt idx="3">
                  <c:v>6550</c:v>
                </c:pt>
                <c:pt idx="4">
                  <c:v>7963</c:v>
                </c:pt>
                <c:pt idx="5">
                  <c:v>8051</c:v>
                </c:pt>
                <c:pt idx="6">
                  <c:v>8220</c:v>
                </c:pt>
                <c:pt idx="7">
                  <c:v>11646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F-46FC-A2A7-DFE8CC29FF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850624"/>
        <c:axId val="197914624"/>
      </c:barChart>
      <c:catAx>
        <c:axId val="19785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914624"/>
        <c:crosses val="autoZero"/>
        <c:auto val="1"/>
        <c:lblAlgn val="ctr"/>
        <c:lblOffset val="100"/>
        <c:noMultiLvlLbl val="0"/>
      </c:catAx>
      <c:valAx>
        <c:axId val="19791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85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F63F-45E2-B7A5-05625A4FEC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F63F-45E2-B7A5-05625A4FEC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F63F-45E2-B7A5-05625A4FEC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F63F-45E2-B7A5-05625A4FECE4}"/>
              </c:ext>
            </c:extLst>
          </c:dPt>
          <c:dLbls>
            <c:dLbl>
              <c:idx val="0"/>
              <c:layout>
                <c:manualLayout>
                  <c:x val="7.2727272727272724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63F-45E2-B7A5-05625A4FECE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63F-45E2-B7A5-05625A4FECE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63F-45E2-B7A5-05625A4FECE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63F-45E2-B7A5-05625A4FECE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工作表1!$D$1:$D$4</c:f>
              <c:strCache>
                <c:ptCount val="4"/>
                <c:pt idx="0">
                  <c:v>化妝品</c:v>
                </c:pt>
                <c:pt idx="1">
                  <c:v>衣飾</c:v>
                </c:pt>
                <c:pt idx="2">
                  <c:v>食物</c:v>
                </c:pt>
                <c:pt idx="3">
                  <c:v>生活用品</c:v>
                </c:pt>
              </c:strCache>
            </c:strRef>
          </c:cat>
          <c:val>
            <c:numRef>
              <c:f>工作表1!$E$1:$E$4</c:f>
              <c:numCache>
                <c:formatCode>General</c:formatCode>
                <c:ptCount val="4"/>
                <c:pt idx="0">
                  <c:v>6881</c:v>
                </c:pt>
                <c:pt idx="1">
                  <c:v>27950</c:v>
                </c:pt>
                <c:pt idx="2">
                  <c:v>5486</c:v>
                </c:pt>
                <c:pt idx="3">
                  <c:v>17689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3F-45E2-B7A5-05625A4FEC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FC8-4E8A-9AEF-70C8FFB9EE73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FC8-4E8A-9AEF-70C8FFB9EE73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FC8-4E8A-9AEF-70C8FFB9EE7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FC8-4E8A-9AEF-70C8FFB9EE73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FC8-4E8A-9AEF-70C8FFB9EE73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FC8-4E8A-9AEF-70C8FFB9EE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FC8-4E8A-9AEF-70C8FFB9EE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1FC8-4E8A-9AEF-70C8FFB9EE73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FC8-4E8A-9AEF-70C8FFB9EE73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FC8-4E8A-9AEF-70C8FFB9EE73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FC8-4E8A-9AEF-70C8FFB9EE73}"/>
                </c:ext>
              </c:extLst>
            </c:dLbl>
            <c:dLbl>
              <c:idx val="3"/>
              <c:layout>
                <c:manualLayout>
                  <c:x val="0.10379109390987143"/>
                  <c:y val="-0.13424512153372134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FC8-4E8A-9AEF-70C8FFB9EE73}"/>
                </c:ext>
              </c:extLst>
            </c:dLbl>
            <c:dLbl>
              <c:idx val="4"/>
              <c:layout>
                <c:manualLayout>
                  <c:x val="6.8194537123537527E-2"/>
                  <c:y val="3.1099509300467877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FC8-4E8A-9AEF-70C8FFB9EE73}"/>
                </c:ext>
              </c:extLst>
            </c:dLbl>
            <c:dLbl>
              <c:idx val="5"/>
              <c:layout>
                <c:manualLayout>
                  <c:x val="5.894501237058563E-2"/>
                  <c:y val="7.9304259815884501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1FC8-4E8A-9AEF-70C8FFB9EE73}"/>
                </c:ext>
              </c:extLst>
            </c:dLbl>
            <c:dLbl>
              <c:idx val="6"/>
              <c:layout>
                <c:manualLayout>
                  <c:x val="2.1364327547010734E-2"/>
                  <c:y val="6.1524191288927048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1FC8-4E8A-9AEF-70C8FFB9EE73}"/>
                </c:ext>
              </c:extLst>
            </c:dLbl>
            <c:dLbl>
              <c:idx val="7"/>
              <c:layout>
                <c:manualLayout>
                  <c:x val="3.9992371890416184E-2"/>
                  <c:y val="3.4991679047736118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1FC8-4E8A-9AEF-70C8FFB9EE73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工作表1!$A$13:$A$20</c:f>
              <c:strCache>
                <c:ptCount val="8"/>
                <c:pt idx="0">
                  <c:v>面膜</c:v>
                </c:pt>
                <c:pt idx="1">
                  <c:v>唇</c:v>
                </c:pt>
                <c:pt idx="2">
                  <c:v>防曬</c:v>
                </c:pt>
                <c:pt idx="3">
                  <c:v>眼影</c:v>
                </c:pt>
                <c:pt idx="4">
                  <c:v>蜜粉</c:v>
                </c:pt>
                <c:pt idx="5">
                  <c:v>遮瑕</c:v>
                </c:pt>
                <c:pt idx="6">
                  <c:v>眼線</c:v>
                </c:pt>
                <c:pt idx="7">
                  <c:v>眉</c:v>
                </c:pt>
              </c:strCache>
            </c:strRef>
          </c:cat>
          <c:val>
            <c:numRef>
              <c:f>工作表1!$B$13:$B$20</c:f>
              <c:numCache>
                <c:formatCode>General</c:formatCode>
                <c:ptCount val="8"/>
                <c:pt idx="0">
                  <c:v>527</c:v>
                </c:pt>
                <c:pt idx="1">
                  <c:v>503</c:v>
                </c:pt>
                <c:pt idx="2">
                  <c:v>479</c:v>
                </c:pt>
                <c:pt idx="3">
                  <c:v>293</c:v>
                </c:pt>
                <c:pt idx="4">
                  <c:v>261</c:v>
                </c:pt>
                <c:pt idx="5">
                  <c:v>168</c:v>
                </c:pt>
                <c:pt idx="6">
                  <c:v>118</c:v>
                </c:pt>
                <c:pt idx="7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FC8-4E8A-9AEF-70C8FFB9EE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6.5483990824565422E-2"/>
          <c:w val="1"/>
          <c:h val="0.93186037814981104"/>
        </c:manualLayout>
      </c:layout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討論篇數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11F-4E9C-95D3-B9640F3EBC12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11F-4E9C-95D3-B9640F3EBC12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11F-4E9C-95D3-B9640F3EBC12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11F-4E9C-95D3-B9640F3EBC12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11F-4E9C-95D3-B9640F3EBC12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11F-4E9C-95D3-B9640F3EBC1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11F-4E9C-95D3-B9640F3EBC1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11F-4E9C-95D3-B9640F3EBC1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  <a:alpha val="90000"/>
                </a:schemeClr>
              </a:solidFill>
              <a:ln w="19050">
                <a:solidFill>
                  <a:schemeClr val="accent3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11F-4E9C-95D3-B9640F3EBC12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11F-4E9C-95D3-B9640F3EBC12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11F-4E9C-95D3-B9640F3EBC12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11F-4E9C-95D3-B9640F3EBC12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11F-4E9C-95D3-B9640F3EBC12}"/>
                </c:ext>
              </c:extLst>
            </c:dLbl>
            <c:dLbl>
              <c:idx val="4"/>
              <c:layout>
                <c:manualLayout>
                  <c:x val="2.569689395107572E-2"/>
                  <c:y val="6.8922832014346042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11F-4E9C-95D3-B9640F3EBC12}"/>
                </c:ext>
              </c:extLst>
            </c:dLbl>
            <c:dLbl>
              <c:idx val="5"/>
              <c:layout>
                <c:manualLayout>
                  <c:x val="-1.0985026050838746E-3"/>
                  <c:y val="5.3296337168297118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D11F-4E9C-95D3-B9640F3EBC12}"/>
                </c:ext>
              </c:extLst>
            </c:dLbl>
            <c:dLbl>
              <c:idx val="6"/>
              <c:layout>
                <c:manualLayout>
                  <c:x val="-4.5074763381849998E-3"/>
                  <c:y val="9.3038235085479183E-3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D11F-4E9C-95D3-B9640F3EBC12}"/>
                </c:ext>
              </c:extLst>
            </c:dLbl>
            <c:dLbl>
              <c:idx val="7"/>
              <c:layout>
                <c:manualLayout>
                  <c:x val="6.2554879503698396E-2"/>
                  <c:y val="9.8497552670781009E-3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D11F-4E9C-95D3-B9640F3EBC12}"/>
                </c:ext>
              </c:extLst>
            </c:dLbl>
            <c:dLbl>
              <c:idx val="8"/>
              <c:layout>
                <c:manualLayout>
                  <c:x val="7.614630557543943E-2"/>
                  <c:y val="0.10089437468965028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D11F-4E9C-95D3-B9640F3EBC12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工作表1!$A$2:$A$10</c:f>
              <c:strCache>
                <c:ptCount val="9"/>
                <c:pt idx="0">
                  <c:v>衣類</c:v>
                </c:pt>
                <c:pt idx="1">
                  <c:v>鞋類</c:v>
                </c:pt>
                <c:pt idx="2">
                  <c:v>褲類</c:v>
                </c:pt>
                <c:pt idx="3">
                  <c:v>裙類</c:v>
                </c:pt>
                <c:pt idx="4">
                  <c:v>包類</c:v>
                </c:pt>
                <c:pt idx="5">
                  <c:v>外套</c:v>
                </c:pt>
                <c:pt idx="6">
                  <c:v>背心</c:v>
                </c:pt>
                <c:pt idx="7">
                  <c:v>帽類</c:v>
                </c:pt>
                <c:pt idx="8">
                  <c:v>錶類</c:v>
                </c:pt>
              </c:strCache>
            </c:strRef>
          </c:cat>
          <c:val>
            <c:numRef>
              <c:f>工作表1!$B$2:$B$10</c:f>
              <c:numCache>
                <c:formatCode>General</c:formatCode>
                <c:ptCount val="9"/>
                <c:pt idx="0">
                  <c:v>12149</c:v>
                </c:pt>
                <c:pt idx="1">
                  <c:v>4239</c:v>
                </c:pt>
                <c:pt idx="2">
                  <c:v>3495</c:v>
                </c:pt>
                <c:pt idx="3">
                  <c:v>2037</c:v>
                </c:pt>
                <c:pt idx="4">
                  <c:v>1852</c:v>
                </c:pt>
                <c:pt idx="5">
                  <c:v>996</c:v>
                </c:pt>
                <c:pt idx="6">
                  <c:v>882</c:v>
                </c:pt>
                <c:pt idx="7">
                  <c:v>415</c:v>
                </c:pt>
                <c:pt idx="8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11F-4E9C-95D3-B9640F3EBC1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dirty="0"/>
              <a:t>三階段行銷城市百分比</a:t>
            </a:r>
          </a:p>
        </c:rich>
      </c:tx>
      <c:layout>
        <c:manualLayout>
          <c:xMode val="edge"/>
          <c:yMode val="edge"/>
          <c:x val="0.30149572649572648"/>
          <c:y val="3.70147594675505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5C-4B48-82D3-1C7F2CEC4E8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5C-4B48-82D3-1C7F2CEC4E83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5C-4B48-82D3-1C7F2CEC4E83}"/>
              </c:ext>
            </c:extLst>
          </c:dPt>
          <c:dLbls>
            <c:dLbl>
              <c:idx val="0"/>
              <c:layout>
                <c:manualLayout>
                  <c:x val="-2.024103237095368E-2"/>
                  <c:y val="-0.28846711869349667"/>
                </c:manualLayout>
              </c:layout>
              <c:tx>
                <c:rich>
                  <a:bodyPr/>
                  <a:lstStyle/>
                  <a:p>
                    <a:fld id="{F6EF286A-B7E5-44BC-B80D-6CB92F6F2B9D}" type="PERCENTAGE">
                      <a:rPr lang="en-US" altLang="zh-TW"/>
                      <a:pPr/>
                      <a:t>[百分比]</a:t>
                    </a:fld>
                    <a:endParaRPr lang="zh-TW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25C-4B48-82D3-1C7F2CEC4E83}"/>
                </c:ext>
              </c:extLst>
            </c:dLbl>
            <c:dLbl>
              <c:idx val="1"/>
              <c:layout>
                <c:manualLayout>
                  <c:x val="-6.4775153105861821E-2"/>
                  <c:y val="6.7384806065908425E-3"/>
                </c:manualLayout>
              </c:layout>
              <c:tx>
                <c:rich>
                  <a:bodyPr/>
                  <a:lstStyle/>
                  <a:p>
                    <a:fld id="{FF2E9811-C7AF-4078-8653-16F5BE2F62A5}" type="PERCENTAGE">
                      <a:rPr lang="en-US" altLang="zh-TW" sz="1600"/>
                      <a:pPr/>
                      <a:t>[百分比]</a:t>
                    </a:fld>
                    <a:endParaRPr lang="zh-TW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25C-4B48-82D3-1C7F2CEC4E83}"/>
                </c:ext>
              </c:extLst>
            </c:dLbl>
            <c:dLbl>
              <c:idx val="2"/>
              <c:layout>
                <c:manualLayout>
                  <c:x val="8.074912510936133E-2"/>
                  <c:y val="1.5542796733741615E-2"/>
                </c:manualLayout>
              </c:layout>
              <c:tx>
                <c:rich>
                  <a:bodyPr/>
                  <a:lstStyle/>
                  <a:p>
                    <a:fld id="{EC58596B-7C83-4101-BB4C-617E9ECE602C}" type="PERCENTAGE">
                      <a:rPr lang="en-US" altLang="zh-TW" sz="1600"/>
                      <a:pPr/>
                      <a:t>[百分比]</a:t>
                    </a:fld>
                    <a:endParaRPr lang="zh-TW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25C-4B48-82D3-1C7F2CEC4E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工作表1!$C$2:$C$4</c:f>
              <c:strCache>
                <c:ptCount val="3"/>
                <c:pt idx="0">
                  <c:v>核心</c:v>
                </c:pt>
                <c:pt idx="1">
                  <c:v>重點</c:v>
                </c:pt>
                <c:pt idx="2">
                  <c:v>次要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1041807</c:v>
                </c:pt>
                <c:pt idx="1">
                  <c:v>21269</c:v>
                </c:pt>
                <c:pt idx="2">
                  <c:v>2733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5C-4B48-82D3-1C7F2CEC4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775641025641028"/>
          <c:y val="0.8830633985230375"/>
          <c:w val="0.35944444444444446"/>
          <c:h val="0.10311456545114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9-12</a:t>
            </a:r>
            <a:r>
              <a:rPr lang="zh-TW"/>
              <a:t>月總推文數分析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"/>
              <c:layout>
                <c:manualLayout>
                  <c:x val="0"/>
                  <c:y val="1.23552123552123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092-441A-A7DD-6C76C0EB7B72}"/>
                </c:ext>
              </c:extLst>
            </c:dLbl>
            <c:dLbl>
              <c:idx val="2"/>
              <c:layout>
                <c:manualLayout>
                  <c:x val="1.4773777405938733E-3"/>
                  <c:y val="1.5444015444015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092-441A-A7DD-6C76C0EB7B72}"/>
                </c:ext>
              </c:extLst>
            </c:dLbl>
            <c:dLbl>
              <c:idx val="3"/>
              <c:layout>
                <c:manualLayout>
                  <c:x val="-1.0833978275980194E-16"/>
                  <c:y val="1.5444015444015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092-441A-A7DD-6C76C0EB7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工作表1!$C$7:$C$10</c:f>
              <c:strCache>
                <c:ptCount val="4"/>
                <c:pt idx="0">
                  <c:v>九月</c:v>
                </c:pt>
                <c:pt idx="1">
                  <c:v>十月</c:v>
                </c:pt>
                <c:pt idx="2">
                  <c:v>十一月</c:v>
                </c:pt>
                <c:pt idx="3">
                  <c:v>十二月</c:v>
                </c:pt>
              </c:strCache>
            </c:strRef>
          </c:cat>
          <c:val>
            <c:numRef>
              <c:f>工作表1!$D$7:$D$10</c:f>
              <c:numCache>
                <c:formatCode>General</c:formatCode>
                <c:ptCount val="4"/>
                <c:pt idx="0">
                  <c:v>54991852</c:v>
                </c:pt>
                <c:pt idx="1">
                  <c:v>72847782</c:v>
                </c:pt>
                <c:pt idx="2">
                  <c:v>61022617</c:v>
                </c:pt>
                <c:pt idx="3">
                  <c:v>32571530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92-441A-A7DD-6C76C0EB7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687104"/>
        <c:axId val="159281664"/>
      </c:barChart>
      <c:catAx>
        <c:axId val="14468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159281664"/>
        <c:crosses val="autoZero"/>
        <c:auto val="1"/>
        <c:lblAlgn val="ctr"/>
        <c:lblOffset val="100"/>
        <c:noMultiLvlLbl val="0"/>
      </c:catAx>
      <c:valAx>
        <c:axId val="1592816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TW"/>
          </a:p>
        </c:txPr>
        <c:crossAx val="144687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2016</a:t>
            </a:r>
            <a:r>
              <a:rPr lang="zh-TW"/>
              <a:t>各大百貨週年慶涵蓋月份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店數</c:v>
          </c:tx>
          <c:invertIfNegative val="0"/>
          <c:cat>
            <c:strRef>
              <c:f>工作表1!$F$13:$F$16</c:f>
              <c:strCache>
                <c:ptCount val="4"/>
                <c:pt idx="0">
                  <c:v>九月</c:v>
                </c:pt>
                <c:pt idx="1">
                  <c:v>十月</c:v>
                </c:pt>
                <c:pt idx="2">
                  <c:v>十一月</c:v>
                </c:pt>
                <c:pt idx="3">
                  <c:v>十二月</c:v>
                </c:pt>
              </c:strCache>
            </c:strRef>
          </c:cat>
          <c:val>
            <c:numRef>
              <c:f>工作表1!$G$13:$G$16</c:f>
              <c:numCache>
                <c:formatCode>General</c:formatCode>
                <c:ptCount val="4"/>
                <c:pt idx="0">
                  <c:v>14</c:v>
                </c:pt>
                <c:pt idx="1">
                  <c:v>45</c:v>
                </c:pt>
                <c:pt idx="2">
                  <c:v>42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8-4C73-8017-A9FF95A17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8212608"/>
        <c:axId val="193750144"/>
      </c:barChart>
      <c:catAx>
        <c:axId val="1982126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93750144"/>
        <c:crosses val="autoZero"/>
        <c:auto val="1"/>
        <c:lblAlgn val="ctr"/>
        <c:lblOffset val="100"/>
        <c:noMultiLvlLbl val="0"/>
      </c:catAx>
      <c:valAx>
        <c:axId val="1937501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982126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FC11B-F46C-4DA1-8F85-C89BF57734AB}" type="doc">
      <dgm:prSet loTypeId="urn:microsoft.com/office/officeart/2005/8/layout/target1" loCatId="relationship" qsTypeId="urn:microsoft.com/office/officeart/2005/8/quickstyle/simple1" qsCatId="simple" csTypeId="urn:microsoft.com/office/officeart/2005/8/colors/accent1_3" csCatId="accent1" phldr="1"/>
      <dgm:spPr/>
    </dgm:pt>
    <dgm:pt modelId="{48119F40-B98D-417C-839D-1B6791C998CF}">
      <dgm:prSet phldrT="[文字]" custT="1"/>
      <dgm:spPr/>
      <dgm:t>
        <a:bodyPr/>
        <a:lstStyle/>
        <a:p>
          <a:r>
            <a:rPr lang="zh-TW" altLang="en-US" sz="2400" dirty="0"/>
            <a:t>核心行銷城市</a:t>
          </a:r>
          <a:r>
            <a:rPr lang="en-US" altLang="zh-TW" sz="2400" dirty="0"/>
            <a:t>:</a:t>
          </a:r>
          <a:r>
            <a:rPr lang="zh-TW" altLang="en-US" sz="2400" dirty="0"/>
            <a:t>台北、新北、桃園</a:t>
          </a:r>
        </a:p>
      </dgm:t>
    </dgm:pt>
    <dgm:pt modelId="{2DFFAE49-C0D0-4D87-A94E-99C0503D9C98}" type="parTrans" cxnId="{E3D16F30-460A-45C5-A61C-0F105269E838}">
      <dgm:prSet/>
      <dgm:spPr/>
      <dgm:t>
        <a:bodyPr/>
        <a:lstStyle/>
        <a:p>
          <a:endParaRPr lang="zh-TW" altLang="en-US"/>
        </a:p>
      </dgm:t>
    </dgm:pt>
    <dgm:pt modelId="{07C5C196-21BF-44E6-81D5-E1CA08D7C19E}" type="sibTrans" cxnId="{E3D16F30-460A-45C5-A61C-0F105269E838}">
      <dgm:prSet/>
      <dgm:spPr/>
      <dgm:t>
        <a:bodyPr/>
        <a:lstStyle/>
        <a:p>
          <a:endParaRPr lang="zh-TW" altLang="en-US"/>
        </a:p>
      </dgm:t>
    </dgm:pt>
    <dgm:pt modelId="{8F83B4B9-775E-458C-AC68-80D37FA5B153}">
      <dgm:prSet phldrT="[文字]" custT="1"/>
      <dgm:spPr/>
      <dgm:t>
        <a:bodyPr/>
        <a:lstStyle/>
        <a:p>
          <a:r>
            <a:rPr lang="zh-TW" altLang="en-US" sz="2400" dirty="0"/>
            <a:t>重點行銷城市</a:t>
          </a:r>
          <a:r>
            <a:rPr lang="en-US" altLang="zh-TW" sz="2400" dirty="0"/>
            <a:t>:</a:t>
          </a:r>
          <a:r>
            <a:rPr lang="zh-TW" altLang="en-US" sz="2400" dirty="0"/>
            <a:t>台中、新竹、高雄、嘉義、宜蘭、台南</a:t>
          </a:r>
        </a:p>
      </dgm:t>
    </dgm:pt>
    <dgm:pt modelId="{9B076686-B8F8-4A36-8D6D-D4278739522C}" type="parTrans" cxnId="{C5727F84-8DEA-4168-8DDD-FDE474FD4B4B}">
      <dgm:prSet/>
      <dgm:spPr/>
      <dgm:t>
        <a:bodyPr/>
        <a:lstStyle/>
        <a:p>
          <a:endParaRPr lang="zh-TW" altLang="en-US"/>
        </a:p>
      </dgm:t>
    </dgm:pt>
    <dgm:pt modelId="{C9B73980-E674-49F5-A661-9639354595FE}" type="sibTrans" cxnId="{C5727F84-8DEA-4168-8DDD-FDE474FD4B4B}">
      <dgm:prSet/>
      <dgm:spPr/>
      <dgm:t>
        <a:bodyPr/>
        <a:lstStyle/>
        <a:p>
          <a:endParaRPr lang="zh-TW" altLang="en-US"/>
        </a:p>
      </dgm:t>
    </dgm:pt>
    <dgm:pt modelId="{53B32818-AB0B-4890-8AB5-0FEDE3CC3FB1}">
      <dgm:prSet phldrT="[文字]" custT="1"/>
      <dgm:spPr/>
      <dgm:t>
        <a:bodyPr/>
        <a:lstStyle/>
        <a:p>
          <a:r>
            <a:rPr lang="zh-TW" altLang="en-US" sz="2400" dirty="0"/>
            <a:t>次要行銷城市</a:t>
          </a:r>
          <a:r>
            <a:rPr lang="en-US" altLang="zh-TW" sz="2400" dirty="0"/>
            <a:t>:</a:t>
          </a:r>
          <a:r>
            <a:rPr lang="zh-TW" altLang="en-US" sz="2400" dirty="0"/>
            <a:t>彰化、基隆、宜蘭、苗栗、嘉義</a:t>
          </a:r>
          <a:endParaRPr lang="en-US" altLang="zh-TW" sz="2400" dirty="0"/>
        </a:p>
      </dgm:t>
    </dgm:pt>
    <dgm:pt modelId="{03BDC74B-DB79-4141-93B5-6463B41F8985}" type="parTrans" cxnId="{BAAA8700-6F26-4199-AD89-5B6029A39C18}">
      <dgm:prSet/>
      <dgm:spPr/>
      <dgm:t>
        <a:bodyPr/>
        <a:lstStyle/>
        <a:p>
          <a:endParaRPr lang="zh-TW" altLang="en-US"/>
        </a:p>
      </dgm:t>
    </dgm:pt>
    <dgm:pt modelId="{304CF058-A069-4D90-8131-B7D291E1D835}" type="sibTrans" cxnId="{BAAA8700-6F26-4199-AD89-5B6029A39C18}">
      <dgm:prSet/>
      <dgm:spPr/>
      <dgm:t>
        <a:bodyPr/>
        <a:lstStyle/>
        <a:p>
          <a:endParaRPr lang="zh-TW" altLang="en-US"/>
        </a:p>
      </dgm:t>
    </dgm:pt>
    <dgm:pt modelId="{D5EB2913-CF83-434A-9401-4059DAF7D741}" type="pres">
      <dgm:prSet presAssocID="{851FC11B-F46C-4DA1-8F85-C89BF57734AB}" presName="composite" presStyleCnt="0">
        <dgm:presLayoutVars>
          <dgm:chMax val="5"/>
          <dgm:dir/>
          <dgm:resizeHandles val="exact"/>
        </dgm:presLayoutVars>
      </dgm:prSet>
      <dgm:spPr/>
    </dgm:pt>
    <dgm:pt modelId="{D5C2D261-5A0B-47BE-8EF8-DAB72E4A92D3}" type="pres">
      <dgm:prSet presAssocID="{48119F40-B98D-417C-839D-1B6791C998CF}" presName="circle1" presStyleLbl="lnNode1" presStyleIdx="0" presStyleCnt="3"/>
      <dgm:spPr/>
    </dgm:pt>
    <dgm:pt modelId="{32A9FFD1-55AB-45F4-AD12-6ACB43D5EE2C}" type="pres">
      <dgm:prSet presAssocID="{48119F40-B98D-417C-839D-1B6791C998CF}" presName="text1" presStyleLbl="revTx" presStyleIdx="0" presStyleCnt="3" custScaleX="312232" custScaleY="217928" custLinFactNeighborX="970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789487-71E2-473A-ABD7-A5F91CC47DB2}" type="pres">
      <dgm:prSet presAssocID="{48119F40-B98D-417C-839D-1B6791C998CF}" presName="line1" presStyleLbl="callout" presStyleIdx="0" presStyleCnt="6"/>
      <dgm:spPr/>
    </dgm:pt>
    <dgm:pt modelId="{C629DF82-80CF-4F13-898F-67F03724CFD5}" type="pres">
      <dgm:prSet presAssocID="{48119F40-B98D-417C-839D-1B6791C998CF}" presName="d1" presStyleLbl="callout" presStyleIdx="1" presStyleCnt="6"/>
      <dgm:spPr/>
    </dgm:pt>
    <dgm:pt modelId="{7207DADC-193D-46B4-B6DE-AFEC2E3BF6CE}" type="pres">
      <dgm:prSet presAssocID="{8F83B4B9-775E-458C-AC68-80D37FA5B153}" presName="circle2" presStyleLbl="lnNode1" presStyleIdx="1" presStyleCnt="3"/>
      <dgm:spPr/>
    </dgm:pt>
    <dgm:pt modelId="{F4217B14-493D-445E-B8FE-C23835014A97}" type="pres">
      <dgm:prSet presAssocID="{8F83B4B9-775E-458C-AC68-80D37FA5B153}" presName="text2" presStyleLbl="revTx" presStyleIdx="1" presStyleCnt="3" custScaleX="323873" custScaleY="176215" custLinFactX="4268" custLinFactNeighborX="100000" custLinFactNeighborY="-19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07C46E-E66E-4B50-8B78-2CCCB037EE43}" type="pres">
      <dgm:prSet presAssocID="{8F83B4B9-775E-458C-AC68-80D37FA5B153}" presName="line2" presStyleLbl="callout" presStyleIdx="2" presStyleCnt="6"/>
      <dgm:spPr/>
    </dgm:pt>
    <dgm:pt modelId="{2AC24227-CEE9-4B9F-A99F-576A5A5ACEF9}" type="pres">
      <dgm:prSet presAssocID="{8F83B4B9-775E-458C-AC68-80D37FA5B153}" presName="d2" presStyleLbl="callout" presStyleIdx="3" presStyleCnt="6"/>
      <dgm:spPr/>
    </dgm:pt>
    <dgm:pt modelId="{C8AE907A-8CF1-49D8-AC75-2EE2CB85F0EE}" type="pres">
      <dgm:prSet presAssocID="{53B32818-AB0B-4890-8AB5-0FEDE3CC3FB1}" presName="circle3" presStyleLbl="lnNode1" presStyleIdx="2" presStyleCnt="3"/>
      <dgm:spPr/>
    </dgm:pt>
    <dgm:pt modelId="{0760066A-D2F2-45D6-819E-647F71337D2D}" type="pres">
      <dgm:prSet presAssocID="{53B32818-AB0B-4890-8AB5-0FEDE3CC3FB1}" presName="text3" presStyleLbl="revTx" presStyleIdx="2" presStyleCnt="3" custScaleX="329528" custLinFactX="5532" custLinFactNeighborX="100000" custLinFactNeighborY="119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C86066-1B44-4005-AA30-B7AB00EF9CFA}" type="pres">
      <dgm:prSet presAssocID="{53B32818-AB0B-4890-8AB5-0FEDE3CC3FB1}" presName="line3" presStyleLbl="callout" presStyleIdx="4" presStyleCnt="6"/>
      <dgm:spPr/>
    </dgm:pt>
    <dgm:pt modelId="{4C7226EF-5A20-443D-B0F6-D1A599F7F633}" type="pres">
      <dgm:prSet presAssocID="{53B32818-AB0B-4890-8AB5-0FEDE3CC3FB1}" presName="d3" presStyleLbl="callout" presStyleIdx="5" presStyleCnt="6"/>
      <dgm:spPr/>
    </dgm:pt>
  </dgm:ptLst>
  <dgm:cxnLst>
    <dgm:cxn modelId="{282A0BD4-F5E8-4D8F-9887-6D54F5DA575B}" type="presOf" srcId="{8F83B4B9-775E-458C-AC68-80D37FA5B153}" destId="{F4217B14-493D-445E-B8FE-C23835014A97}" srcOrd="0" destOrd="0" presId="urn:microsoft.com/office/officeart/2005/8/layout/target1"/>
    <dgm:cxn modelId="{00947DD0-E52F-422C-AA1C-303675BE8EAC}" type="presOf" srcId="{851FC11B-F46C-4DA1-8F85-C89BF57734AB}" destId="{D5EB2913-CF83-434A-9401-4059DAF7D741}" srcOrd="0" destOrd="0" presId="urn:microsoft.com/office/officeart/2005/8/layout/target1"/>
    <dgm:cxn modelId="{E3D16F30-460A-45C5-A61C-0F105269E838}" srcId="{851FC11B-F46C-4DA1-8F85-C89BF57734AB}" destId="{48119F40-B98D-417C-839D-1B6791C998CF}" srcOrd="0" destOrd="0" parTransId="{2DFFAE49-C0D0-4D87-A94E-99C0503D9C98}" sibTransId="{07C5C196-21BF-44E6-81D5-E1CA08D7C19E}"/>
    <dgm:cxn modelId="{BAAA8700-6F26-4199-AD89-5B6029A39C18}" srcId="{851FC11B-F46C-4DA1-8F85-C89BF57734AB}" destId="{53B32818-AB0B-4890-8AB5-0FEDE3CC3FB1}" srcOrd="2" destOrd="0" parTransId="{03BDC74B-DB79-4141-93B5-6463B41F8985}" sibTransId="{304CF058-A069-4D90-8131-B7D291E1D835}"/>
    <dgm:cxn modelId="{43BFB7D6-D4C9-4891-B0F5-4CE308FAE3CE}" type="presOf" srcId="{53B32818-AB0B-4890-8AB5-0FEDE3CC3FB1}" destId="{0760066A-D2F2-45D6-819E-647F71337D2D}" srcOrd="0" destOrd="0" presId="urn:microsoft.com/office/officeart/2005/8/layout/target1"/>
    <dgm:cxn modelId="{20960C64-8FB1-49D1-BF6A-AF5623C3D462}" type="presOf" srcId="{48119F40-B98D-417C-839D-1B6791C998CF}" destId="{32A9FFD1-55AB-45F4-AD12-6ACB43D5EE2C}" srcOrd="0" destOrd="0" presId="urn:microsoft.com/office/officeart/2005/8/layout/target1"/>
    <dgm:cxn modelId="{C5727F84-8DEA-4168-8DDD-FDE474FD4B4B}" srcId="{851FC11B-F46C-4DA1-8F85-C89BF57734AB}" destId="{8F83B4B9-775E-458C-AC68-80D37FA5B153}" srcOrd="1" destOrd="0" parTransId="{9B076686-B8F8-4A36-8D6D-D4278739522C}" sibTransId="{C9B73980-E674-49F5-A661-9639354595FE}"/>
    <dgm:cxn modelId="{0752BE9D-628A-4F81-B152-75FBE30BB5A5}" type="presParOf" srcId="{D5EB2913-CF83-434A-9401-4059DAF7D741}" destId="{D5C2D261-5A0B-47BE-8EF8-DAB72E4A92D3}" srcOrd="0" destOrd="0" presId="urn:microsoft.com/office/officeart/2005/8/layout/target1"/>
    <dgm:cxn modelId="{A43E6E09-1AB2-4EFA-855B-718641C037A6}" type="presParOf" srcId="{D5EB2913-CF83-434A-9401-4059DAF7D741}" destId="{32A9FFD1-55AB-45F4-AD12-6ACB43D5EE2C}" srcOrd="1" destOrd="0" presId="urn:microsoft.com/office/officeart/2005/8/layout/target1"/>
    <dgm:cxn modelId="{FAD9D82E-97FD-42C9-9100-E8EBFB5F4B52}" type="presParOf" srcId="{D5EB2913-CF83-434A-9401-4059DAF7D741}" destId="{82789487-71E2-473A-ABD7-A5F91CC47DB2}" srcOrd="2" destOrd="0" presId="urn:microsoft.com/office/officeart/2005/8/layout/target1"/>
    <dgm:cxn modelId="{23AD2070-A9B2-41F2-94DE-D3D44FE37854}" type="presParOf" srcId="{D5EB2913-CF83-434A-9401-4059DAF7D741}" destId="{C629DF82-80CF-4F13-898F-67F03724CFD5}" srcOrd="3" destOrd="0" presId="urn:microsoft.com/office/officeart/2005/8/layout/target1"/>
    <dgm:cxn modelId="{D929FCD1-98E6-4E1C-9C72-7B3EB15612C8}" type="presParOf" srcId="{D5EB2913-CF83-434A-9401-4059DAF7D741}" destId="{7207DADC-193D-46B4-B6DE-AFEC2E3BF6CE}" srcOrd="4" destOrd="0" presId="urn:microsoft.com/office/officeart/2005/8/layout/target1"/>
    <dgm:cxn modelId="{56575820-D19C-458C-A340-A1FBFE4B2F94}" type="presParOf" srcId="{D5EB2913-CF83-434A-9401-4059DAF7D741}" destId="{F4217B14-493D-445E-B8FE-C23835014A97}" srcOrd="5" destOrd="0" presId="urn:microsoft.com/office/officeart/2005/8/layout/target1"/>
    <dgm:cxn modelId="{874050D7-32DF-44BB-9D14-777A731DE0BC}" type="presParOf" srcId="{D5EB2913-CF83-434A-9401-4059DAF7D741}" destId="{7F07C46E-E66E-4B50-8B78-2CCCB037EE43}" srcOrd="6" destOrd="0" presId="urn:microsoft.com/office/officeart/2005/8/layout/target1"/>
    <dgm:cxn modelId="{B1F29CE7-FBC6-43D0-A0A1-C0F05A54E8CB}" type="presParOf" srcId="{D5EB2913-CF83-434A-9401-4059DAF7D741}" destId="{2AC24227-CEE9-4B9F-A99F-576A5A5ACEF9}" srcOrd="7" destOrd="0" presId="urn:microsoft.com/office/officeart/2005/8/layout/target1"/>
    <dgm:cxn modelId="{FFD927F2-9587-4C40-BC2D-B964E7750BA8}" type="presParOf" srcId="{D5EB2913-CF83-434A-9401-4059DAF7D741}" destId="{C8AE907A-8CF1-49D8-AC75-2EE2CB85F0EE}" srcOrd="8" destOrd="0" presId="urn:microsoft.com/office/officeart/2005/8/layout/target1"/>
    <dgm:cxn modelId="{8D5213BA-AC16-4A76-8EBE-DBA55881E420}" type="presParOf" srcId="{D5EB2913-CF83-434A-9401-4059DAF7D741}" destId="{0760066A-D2F2-45D6-819E-647F71337D2D}" srcOrd="9" destOrd="0" presId="urn:microsoft.com/office/officeart/2005/8/layout/target1"/>
    <dgm:cxn modelId="{293F3FEC-FB60-48D3-AEA3-A09C74382C1C}" type="presParOf" srcId="{D5EB2913-CF83-434A-9401-4059DAF7D741}" destId="{4FC86066-1B44-4005-AA30-B7AB00EF9CFA}" srcOrd="10" destOrd="0" presId="urn:microsoft.com/office/officeart/2005/8/layout/target1"/>
    <dgm:cxn modelId="{2A0985AE-A301-42B4-ACD5-C17001151322}" type="presParOf" srcId="{D5EB2913-CF83-434A-9401-4059DAF7D741}" destId="{4C7226EF-5A20-443D-B0F6-D1A599F7F63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E907A-8CF1-49D8-AC75-2EE2CB85F0EE}">
      <dsp:nvSpPr>
        <dsp:cNvPr id="0" name=""/>
        <dsp:cNvSpPr/>
      </dsp:nvSpPr>
      <dsp:spPr>
        <a:xfrm>
          <a:off x="1207203" y="953029"/>
          <a:ext cx="2272784" cy="2272784"/>
        </a:xfrm>
        <a:prstGeom prst="ellipse">
          <a:avLst/>
        </a:prstGeom>
        <a:solidFill>
          <a:schemeClr val="accent1">
            <a:shade val="80000"/>
            <a:hueOff val="451889"/>
            <a:satOff val="-24226"/>
            <a:lumOff val="30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7DADC-193D-46B4-B6DE-AFEC2E3BF6CE}">
      <dsp:nvSpPr>
        <dsp:cNvPr id="0" name=""/>
        <dsp:cNvSpPr/>
      </dsp:nvSpPr>
      <dsp:spPr>
        <a:xfrm>
          <a:off x="1661759" y="1407586"/>
          <a:ext cx="1363670" cy="1363670"/>
        </a:xfrm>
        <a:prstGeom prst="ellipse">
          <a:avLst/>
        </a:prstGeom>
        <a:solidFill>
          <a:schemeClr val="accent1">
            <a:shade val="80000"/>
            <a:hueOff val="225945"/>
            <a:satOff val="-12113"/>
            <a:lumOff val="154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2D261-5A0B-47BE-8EF8-DAB72E4A92D3}">
      <dsp:nvSpPr>
        <dsp:cNvPr id="0" name=""/>
        <dsp:cNvSpPr/>
      </dsp:nvSpPr>
      <dsp:spPr>
        <a:xfrm>
          <a:off x="2116316" y="1862143"/>
          <a:ext cx="454556" cy="454556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9FFD1-55AB-45F4-AD12-6ACB43D5EE2C}">
      <dsp:nvSpPr>
        <dsp:cNvPr id="0" name=""/>
        <dsp:cNvSpPr/>
      </dsp:nvSpPr>
      <dsp:spPr>
        <a:xfrm>
          <a:off x="3756213" y="-195434"/>
          <a:ext cx="3548179" cy="1444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/>
            <a:t>核心行銷城市</a:t>
          </a:r>
          <a:r>
            <a:rPr lang="en-US" altLang="zh-TW" sz="2400" kern="1200" dirty="0"/>
            <a:t>:</a:t>
          </a:r>
          <a:r>
            <a:rPr lang="zh-TW" altLang="en-US" sz="2400" kern="1200" dirty="0"/>
            <a:t>台北、新北、桃園</a:t>
          </a:r>
        </a:p>
      </dsp:txBody>
      <dsp:txXfrm>
        <a:off x="3756213" y="-195434"/>
        <a:ext cx="3548179" cy="1444634"/>
      </dsp:txXfrm>
    </dsp:sp>
    <dsp:sp modelId="{82789487-71E2-473A-ABD7-A5F91CC47DB2}">
      <dsp:nvSpPr>
        <dsp:cNvPr id="0" name=""/>
        <dsp:cNvSpPr/>
      </dsp:nvSpPr>
      <dsp:spPr>
        <a:xfrm>
          <a:off x="3574686" y="526882"/>
          <a:ext cx="2840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9DF82-80CF-4F13-898F-67F03724CFD5}">
      <dsp:nvSpPr>
        <dsp:cNvPr id="0" name=""/>
        <dsp:cNvSpPr/>
      </dsp:nvSpPr>
      <dsp:spPr>
        <a:xfrm rot="5400000">
          <a:off x="2177492" y="693363"/>
          <a:ext cx="1562160" cy="12299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17B14-493D-445E-B8FE-C23835014A97}">
      <dsp:nvSpPr>
        <dsp:cNvPr id="0" name=""/>
        <dsp:cNvSpPr/>
      </dsp:nvSpPr>
      <dsp:spPr>
        <a:xfrm>
          <a:off x="3771640" y="592751"/>
          <a:ext cx="3680467" cy="116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/>
            <a:t>重點行銷城市</a:t>
          </a:r>
          <a:r>
            <a:rPr lang="en-US" altLang="zh-TW" sz="2400" kern="1200" dirty="0"/>
            <a:t>:</a:t>
          </a:r>
          <a:r>
            <a:rPr lang="zh-TW" altLang="en-US" sz="2400" kern="1200" dirty="0"/>
            <a:t>台中、新竹、高雄、嘉義、宜蘭、台南</a:t>
          </a:r>
        </a:p>
      </dsp:txBody>
      <dsp:txXfrm>
        <a:off x="3771640" y="592751"/>
        <a:ext cx="3680467" cy="1168121"/>
      </dsp:txXfrm>
    </dsp:sp>
    <dsp:sp modelId="{7F07C46E-E66E-4B50-8B78-2CCCB037EE43}">
      <dsp:nvSpPr>
        <dsp:cNvPr id="0" name=""/>
        <dsp:cNvSpPr/>
      </dsp:nvSpPr>
      <dsp:spPr>
        <a:xfrm>
          <a:off x="3574686" y="1189777"/>
          <a:ext cx="2840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24227-CEE9-4B9F-A99F-576A5A5ACEF9}">
      <dsp:nvSpPr>
        <dsp:cNvPr id="0" name=""/>
        <dsp:cNvSpPr/>
      </dsp:nvSpPr>
      <dsp:spPr>
        <a:xfrm rot="5400000">
          <a:off x="2512804" y="1345918"/>
          <a:ext cx="1217303" cy="90418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0066A-D2F2-45D6-819E-647F71337D2D}">
      <dsp:nvSpPr>
        <dsp:cNvPr id="0" name=""/>
        <dsp:cNvSpPr/>
      </dsp:nvSpPr>
      <dsp:spPr>
        <a:xfrm>
          <a:off x="3753872" y="1600527"/>
          <a:ext cx="3744730" cy="66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/>
            <a:t>次要行銷城市</a:t>
          </a:r>
          <a:r>
            <a:rPr lang="en-US" altLang="zh-TW" sz="2400" kern="1200" dirty="0"/>
            <a:t>:</a:t>
          </a:r>
          <a:r>
            <a:rPr lang="zh-TW" altLang="en-US" sz="2400" kern="1200" dirty="0"/>
            <a:t>彰化、基隆、宜蘭、苗栗、嘉義</a:t>
          </a:r>
          <a:endParaRPr lang="en-US" altLang="zh-TW" sz="2400" kern="1200" dirty="0"/>
        </a:p>
      </dsp:txBody>
      <dsp:txXfrm>
        <a:off x="3753872" y="1600527"/>
        <a:ext cx="3744730" cy="662895"/>
      </dsp:txXfrm>
    </dsp:sp>
    <dsp:sp modelId="{4FC86066-1B44-4005-AA30-B7AB00EF9CFA}">
      <dsp:nvSpPr>
        <dsp:cNvPr id="0" name=""/>
        <dsp:cNvSpPr/>
      </dsp:nvSpPr>
      <dsp:spPr>
        <a:xfrm>
          <a:off x="3574686" y="1852673"/>
          <a:ext cx="2840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226EF-5A20-443D-B0F6-D1A599F7F633}">
      <dsp:nvSpPr>
        <dsp:cNvPr id="0" name=""/>
        <dsp:cNvSpPr/>
      </dsp:nvSpPr>
      <dsp:spPr>
        <a:xfrm rot="5400000">
          <a:off x="2848532" y="1997942"/>
          <a:ext cx="869718" cy="57842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3" y="3175000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1" y="3247508"/>
            <a:ext cx="3733801" cy="1600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1" y="3429306"/>
            <a:ext cx="3733801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3470336"/>
            <a:ext cx="1965960" cy="1524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3499643"/>
            <a:ext cx="1965960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302000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3384153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041385"/>
            <a:ext cx="9144000" cy="203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" y="3062940"/>
            <a:ext cx="9144001" cy="11723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035908"/>
            <a:ext cx="2729950" cy="2070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0847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001573"/>
            <a:ext cx="8458200" cy="1225021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249948"/>
            <a:ext cx="4953000" cy="14605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3505200"/>
            <a:ext cx="960120" cy="381000"/>
          </a:xfrm>
        </p:spPr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3504407"/>
            <a:ext cx="1295400" cy="381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947"/>
            <a:ext cx="747712" cy="30480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952500"/>
            <a:ext cx="1905000" cy="45720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52500"/>
            <a:ext cx="6248400" cy="45720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5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49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9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4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54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76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59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48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90C226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6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33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5032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11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2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6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651000"/>
            <a:ext cx="7772400" cy="1135063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805907"/>
            <a:ext cx="7772400" cy="1258093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52500"/>
            <a:ext cx="8382000" cy="891540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870808"/>
            <a:ext cx="4041648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6" y="1870808"/>
            <a:ext cx="4041775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257099"/>
            <a:ext cx="4041648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5" y="2257099"/>
            <a:ext cx="4041775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91540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510540"/>
            <a:ext cx="957264" cy="381000"/>
          </a:xfrm>
        </p:spPr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510540"/>
            <a:ext cx="1325880" cy="381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1893"/>
            <a:ext cx="762000" cy="304800"/>
          </a:xfrm>
        </p:spPr>
        <p:txBody>
          <a:bodyPr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918308"/>
            <a:ext cx="3383280" cy="731520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1675606"/>
            <a:ext cx="3383280" cy="384810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646906"/>
            <a:ext cx="5102352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5" y="924301"/>
            <a:ext cx="586803" cy="3901364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952500"/>
            <a:ext cx="4572000" cy="3810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2728591"/>
            <a:ext cx="2590800" cy="2097074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05682"/>
            <a:ext cx="9144000" cy="7033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25888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1" y="256897"/>
            <a:ext cx="9144001" cy="7620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3" y="300205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1" y="366761"/>
            <a:ext cx="3733801" cy="15002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14587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490786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1668"/>
            <a:ext cx="57626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1668"/>
            <a:ext cx="27432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1668"/>
            <a:ext cx="9144" cy="5181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1668"/>
            <a:ext cx="27432" cy="5181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17"/>
            <a:ext cx="54864" cy="48768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17"/>
            <a:ext cx="9144" cy="48768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74520"/>
            <a:ext cx="8229600" cy="36042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510540"/>
            <a:ext cx="957264" cy="3810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DD30B51-8037-496B-920D-EC2FBAF68BCF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510540"/>
            <a:ext cx="1325880" cy="381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1893"/>
            <a:ext cx="762000" cy="3048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A3AAB12-1977-4806-BB8C-BEA8F69AE8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E990BEE-B194-49DB-8F33-09708D998D3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2017/1/4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defTabSz="685800"/>
            <a:fld id="{8C9CCBD0-CC72-4161-8638-A79B8750BE8C}" type="slidenum">
              <a:rPr lang="zh-TW" altLang="en-US" smtClean="0">
                <a:solidFill>
                  <a:srgbClr val="90C226"/>
                </a:solidFill>
              </a:rPr>
              <a:pPr defTabSz="685800"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1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資庫管</a:t>
            </a:r>
            <a:r>
              <a:rPr lang="en-US" altLang="zh-TW" dirty="0" smtClean="0"/>
              <a:t>17</a:t>
            </a:r>
            <a:r>
              <a:rPr lang="zh-TW" altLang="en-US" dirty="0" smtClean="0"/>
              <a:t>組 合購版分析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黃于庭 黃子芸 莊夢蝶 劉千瑜</a:t>
            </a:r>
            <a:endParaRPr lang="en-US" altLang="zh-TW" dirty="0" smtClean="0"/>
          </a:p>
          <a:p>
            <a:r>
              <a:rPr lang="zh-TW" altLang="en-US" dirty="0" smtClean="0"/>
              <a:t>周鼎智 吳永智 邱詠文 高嘉安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8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zh-TW" b="1" dirty="0"/>
              <a:t>衣飾種類比例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992880"/>
          </a:xfrm>
        </p:spPr>
        <p:txBody>
          <a:bodyPr/>
          <a:lstStyle/>
          <a:p>
            <a:r>
              <a:rPr lang="zh-TW" altLang="zh-TW" dirty="0"/>
              <a:t>目的</a:t>
            </a:r>
            <a:r>
              <a:rPr lang="en-US" altLang="zh-TW" dirty="0" smtClean="0"/>
              <a:t>:</a:t>
            </a:r>
            <a:r>
              <a:rPr lang="zh-TW" altLang="zh-TW" dirty="0" smtClean="0"/>
              <a:t>找出</a:t>
            </a:r>
            <a:r>
              <a:rPr lang="zh-TW" altLang="zh-TW" dirty="0"/>
              <a:t>哪一類衣飾大家最喜歡團購，衣飾公司也可針對此類衣飾進行優惠促銷活動。</a:t>
            </a:r>
            <a:endParaRPr lang="en-US" altLang="zh-TW" dirty="0" smtClean="0"/>
          </a:p>
          <a:p>
            <a:r>
              <a:rPr lang="zh-TW" altLang="en-US" dirty="0" smtClean="0"/>
              <a:t>步驟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 descr="C:\Users\user\OneDrive\圖片\螢幕擷取畫面\2016-12-29 (14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8"/>
          <a:stretch/>
        </p:blipFill>
        <p:spPr bwMode="auto">
          <a:xfrm>
            <a:off x="228600" y="2921001"/>
            <a:ext cx="4111171" cy="24187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向右箭號 4"/>
          <p:cNvSpPr/>
          <p:nvPr/>
        </p:nvSpPr>
        <p:spPr>
          <a:xfrm>
            <a:off x="4495800" y="393985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C:\Users\user\OneDrive\圖片\螢幕擷取畫面\2017-01-02 (1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3"/>
          <a:stretch/>
        </p:blipFill>
        <p:spPr bwMode="auto">
          <a:xfrm>
            <a:off x="5105400" y="2921001"/>
            <a:ext cx="3429000" cy="2418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9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dirty="0"/>
              <a:t>5.</a:t>
            </a:r>
            <a:r>
              <a:rPr lang="zh-TW" altLang="zh-TW" b="1" dirty="0"/>
              <a:t>衣飾種類比例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992880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491143312"/>
              </p:ext>
            </p:extLst>
          </p:nvPr>
        </p:nvGraphicFramePr>
        <p:xfrm>
          <a:off x="1981200" y="1562100"/>
          <a:ext cx="5029200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12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 smtClean="0"/>
              <a:t>P</a:t>
            </a:r>
            <a:r>
              <a:rPr lang="zh-TW" altLang="en-US" sz="1500" dirty="0" smtClean="0"/>
              <a:t> </a:t>
            </a:r>
            <a:r>
              <a:rPr lang="en-US" altLang="zh-TW" sz="5400" dirty="0" smtClean="0"/>
              <a:t>T</a:t>
            </a:r>
            <a:r>
              <a:rPr lang="zh-TW" altLang="en-US" sz="1500" dirty="0" smtClean="0"/>
              <a:t> </a:t>
            </a:r>
            <a:r>
              <a:rPr lang="en-US" altLang="zh-TW" sz="5400" dirty="0" smtClean="0"/>
              <a:t>T</a:t>
            </a:r>
            <a:r>
              <a:rPr lang="zh-TW" altLang="en-US" sz="5400" dirty="0" smtClean="0"/>
              <a:t>合購版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89958" y="3323875"/>
            <a:ext cx="5825202" cy="822674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solidFill>
                  <a:schemeClr val="accent1">
                    <a:lumMod val="75000"/>
                  </a:schemeClr>
                </a:solidFill>
              </a:rPr>
              <a:t>區域</a:t>
            </a: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TW" altLang="en-US" sz="1800" dirty="0" smtClean="0">
                <a:solidFill>
                  <a:schemeClr val="accent1">
                    <a:lumMod val="75000"/>
                  </a:schemeClr>
                </a:solidFill>
              </a:rPr>
              <a:t>月份統計分析</a:t>
            </a:r>
            <a:endParaRPr lang="zh-TW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前二十八大消費力最高的都市</a:t>
            </a:r>
            <a:br>
              <a:rPr lang="zh-TW" altLang="zh-TW" b="1" dirty="0"/>
            </a:b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49" y="1464262"/>
            <a:ext cx="3690431" cy="3720366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cxnSp>
        <p:nvCxnSpPr>
          <p:cNvPr id="6" name="直線接點 5"/>
          <p:cNvCxnSpPr>
            <a:endCxn id="13" idx="3"/>
          </p:cNvCxnSpPr>
          <p:nvPr/>
        </p:nvCxnSpPr>
        <p:spPr>
          <a:xfrm flipV="1">
            <a:off x="4219687" y="1723470"/>
            <a:ext cx="1437679" cy="1436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4" idx="3"/>
          </p:cNvCxnSpPr>
          <p:nvPr/>
        </p:nvCxnSpPr>
        <p:spPr>
          <a:xfrm>
            <a:off x="4219687" y="1991062"/>
            <a:ext cx="1437679" cy="320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endCxn id="15" idx="3"/>
          </p:cNvCxnSpPr>
          <p:nvPr/>
        </p:nvCxnSpPr>
        <p:spPr>
          <a:xfrm>
            <a:off x="4219687" y="2115000"/>
            <a:ext cx="1437679" cy="783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 flipH="1">
            <a:off x="5657366" y="1527262"/>
            <a:ext cx="12505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21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rPr>
              <a:t>台北</a:t>
            </a:r>
            <a:r>
              <a:rPr lang="zh-TW" altLang="en-US" sz="21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rPr>
              <a:t>市</a:t>
            </a:r>
          </a:p>
        </p:txBody>
      </p:sp>
      <p:sp>
        <p:nvSpPr>
          <p:cNvPr id="14" name="文字方塊 13"/>
          <p:cNvSpPr txBox="1"/>
          <p:nvPr/>
        </p:nvSpPr>
        <p:spPr>
          <a:xfrm flipH="1">
            <a:off x="5657366" y="2114999"/>
            <a:ext cx="12505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21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rPr>
              <a:t>新</a:t>
            </a:r>
            <a:r>
              <a:rPr lang="zh-TW" altLang="en-US" sz="21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rPr>
              <a:t>北</a:t>
            </a:r>
            <a:r>
              <a:rPr lang="zh-TW" altLang="en-US" sz="21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rPr>
              <a:t>市</a:t>
            </a:r>
            <a:endParaRPr lang="zh-TW" altLang="en-US" sz="2100" dirty="0">
              <a:solidFill>
                <a:prstClr val="black"/>
              </a:solidFill>
              <a:latin typeface="Trebuchet MS" panose="020B0603020202020204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 flipH="1">
            <a:off x="5657366" y="2702736"/>
            <a:ext cx="12505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21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rPr>
              <a:t>桃園</a:t>
            </a:r>
            <a:r>
              <a:rPr lang="zh-TW" altLang="en-US" sz="21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rPr>
              <a:t>市</a:t>
            </a:r>
          </a:p>
        </p:txBody>
      </p:sp>
    </p:spTree>
    <p:extLst>
      <p:ext uri="{BB962C8B-B14F-4D97-AF65-F5344CB8AC3E}">
        <p14:creationId xmlns:p14="http://schemas.microsoft.com/office/powerpoint/2010/main" val="5278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本島三階段行銷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-382298" y="1549773"/>
          <a:ext cx="7506549" cy="3030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本島三階段行銷</a:t>
            </a:r>
            <a:endParaRPr lang="zh-TW" altLang="en-US" b="1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165860" y="1238250"/>
          <a:ext cx="4457700" cy="413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86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9-12</a:t>
            </a:r>
            <a:r>
              <a:rPr lang="zh-TW" altLang="zh-TW" b="1" dirty="0"/>
              <a:t>月總推文數排名與分析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508000" y="1410822"/>
          <a:ext cx="6703616" cy="320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2515315" y="4732718"/>
            <a:ext cx="1760220" cy="396240"/>
            <a:chOff x="2910840" y="5865186"/>
            <a:chExt cx="2346960" cy="528320"/>
          </a:xfrm>
        </p:grpSpPr>
        <p:sp>
          <p:nvSpPr>
            <p:cNvPr id="5" name="矩形圖說文字 4"/>
            <p:cNvSpPr/>
            <p:nvPr/>
          </p:nvSpPr>
          <p:spPr>
            <a:xfrm>
              <a:off x="2910840" y="5865186"/>
              <a:ext cx="2346960" cy="528320"/>
            </a:xfrm>
            <a:prstGeom prst="wedgeRectCallout">
              <a:avLst>
                <a:gd name="adj1" fmla="val -7143"/>
                <a:gd name="adj2" fmla="val -1155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TW" altLang="en-US" sz="1350">
                <a:solidFill>
                  <a:prstClr val="white"/>
                </a:solidFill>
                <a:latin typeface="Trebuchet MS" panose="020B0603020202020204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88119" y="5929291"/>
              <a:ext cx="19645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TW" altLang="en-US" sz="1500" dirty="0">
                  <a:solidFill>
                    <a:prstClr val="black"/>
                  </a:solidFill>
                  <a:latin typeface="Trebuchet MS" panose="020B0603020202020204"/>
                  <a:ea typeface="微軟正黑體" panose="020B0604030504040204" pitchFamily="34" charset="-120"/>
                </a:rPr>
                <a:t>行銷最佳時機</a:t>
              </a:r>
              <a:endParaRPr lang="zh-TW" altLang="en-US" sz="15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55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月份分佈數據佐證</a:t>
            </a:r>
            <a:endParaRPr lang="zh-TW" altLang="en-US" b="1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/>
          </p:nvPr>
        </p:nvGraphicFramePr>
        <p:xfrm>
          <a:off x="296466" y="1615948"/>
          <a:ext cx="6883003" cy="3234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57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09635"/>
            <a:ext cx="9143999" cy="6202681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0" y="285750"/>
            <a:ext cx="9144000" cy="5143500"/>
          </a:xfrm>
          <a:prstGeom prst="rect">
            <a:avLst/>
          </a:prstGeom>
          <a:gradFill>
            <a:gsLst>
              <a:gs pos="39000">
                <a:srgbClr val="F7F7F7">
                  <a:alpha val="87000"/>
                </a:srgbClr>
              </a:gs>
              <a:gs pos="0">
                <a:schemeClr val="accent1">
                  <a:lumMod val="58000"/>
                  <a:alpha val="53000"/>
                </a:schemeClr>
              </a:gs>
              <a:gs pos="97000">
                <a:schemeClr val="accent1">
                  <a:lumMod val="50000"/>
                  <a:alpha val="0"/>
                </a:schemeClr>
              </a:gs>
              <a:gs pos="51000">
                <a:schemeClr val="bg1">
                  <a:alpha val="78000"/>
                </a:schemeClr>
              </a:gs>
              <a:gs pos="23000">
                <a:schemeClr val="bg1">
                  <a:lumMod val="95000"/>
                  <a:alpha val="78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9984" y="1021080"/>
            <a:ext cx="7239692" cy="197427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                 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                 </a:t>
            </a:r>
            <a:b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               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購版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商家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社群資料數據分析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13131" y="2008216"/>
            <a:ext cx="4732020" cy="46412"/>
          </a:xfrm>
          <a:prstGeom prst="line">
            <a:avLst/>
          </a:prstGeom>
          <a:ln w="38100">
            <a:gradFill>
              <a:gsLst>
                <a:gs pos="532">
                  <a:schemeClr val="tx1"/>
                </a:gs>
                <a:gs pos="13000">
                  <a:srgbClr val="002060">
                    <a:lumMod val="96000"/>
                  </a:srgb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  <a:gs pos="90000">
                  <a:srgbClr val="00206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28575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7F7F7">
                  <a:alpha val="87000"/>
                </a:srgbClr>
              </a:gs>
              <a:gs pos="21000">
                <a:schemeClr val="accent1">
                  <a:lumMod val="58000"/>
                  <a:alpha val="53000"/>
                </a:schemeClr>
              </a:gs>
              <a:gs pos="97000">
                <a:schemeClr val="accent1">
                  <a:lumMod val="50000"/>
                  <a:alpha val="0"/>
                </a:schemeClr>
              </a:gs>
              <a:gs pos="68000">
                <a:schemeClr val="bg1">
                  <a:alpha val="78000"/>
                </a:schemeClr>
              </a:gs>
              <a:gs pos="56000">
                <a:schemeClr val="bg1">
                  <a:lumMod val="95000"/>
                  <a:alpha val="78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347" y="453212"/>
            <a:ext cx="4739785" cy="1165877"/>
          </a:xfrm>
        </p:spPr>
        <p:txBody>
          <a:bodyPr>
            <a:normAutofit/>
          </a:bodyPr>
          <a:lstStyle/>
          <a:p>
            <a:r>
              <a:rPr lang="en-US" altLang="zh-TW" sz="21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PTT</a:t>
            </a:r>
            <a:r>
              <a:rPr lang="zh-TW" altLang="en-US" sz="21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合購版之 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購物風向</a:t>
            </a:r>
            <a:r>
              <a:rPr lang="zh-TW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zh-TW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" y="1455645"/>
            <a:ext cx="6656563" cy="4105153"/>
          </a:xfrm>
        </p:spPr>
      </p:pic>
      <p:grpSp>
        <p:nvGrpSpPr>
          <p:cNvPr id="3" name="群組 2"/>
          <p:cNvGrpSpPr/>
          <p:nvPr/>
        </p:nvGrpSpPr>
        <p:grpSpPr>
          <a:xfrm>
            <a:off x="0" y="1181806"/>
            <a:ext cx="3368040" cy="34289"/>
            <a:chOff x="0" y="1297170"/>
            <a:chExt cx="4338084" cy="37215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0" y="1297170"/>
              <a:ext cx="1446028" cy="10633"/>
            </a:xfrm>
            <a:prstGeom prst="line">
              <a:avLst/>
            </a:prstGeom>
            <a:ln w="28575">
              <a:solidFill>
                <a:srgbClr val="3431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1446028" y="1307803"/>
              <a:ext cx="1446028" cy="10633"/>
            </a:xfrm>
            <a:prstGeom prst="line">
              <a:avLst/>
            </a:prstGeom>
            <a:ln w="28575">
              <a:solidFill>
                <a:srgbClr val="47B8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892056" y="1323752"/>
              <a:ext cx="1446028" cy="10633"/>
            </a:xfrm>
            <a:prstGeom prst="line">
              <a:avLst/>
            </a:prstGeom>
            <a:ln w="28575">
              <a:solidFill>
                <a:srgbClr val="FFC9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6346086" y="1282078"/>
            <a:ext cx="297074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●</a:t>
            </a:r>
            <a:r>
              <a:rPr lang="zh-TW" altLang="en-US" sz="13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冬季衣物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資料統計多落在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9-12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月，</a:t>
            </a:r>
            <a:endParaRPr lang="en-US" altLang="zh-TW" sz="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民眾購買禦寒衣物動機上升。       </a:t>
            </a:r>
            <a:r>
              <a:rPr lang="zh-TW" altLang="en-US" sz="15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zh-TW" altLang="en-US" sz="15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61956" y="2749749"/>
            <a:ext cx="2782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5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●</a:t>
            </a:r>
            <a:r>
              <a:rPr lang="zh-TW" altLang="en-US" sz="135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購商品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大眾的評論影響到購買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意願，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意即民眾對於願意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再開團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會感到較安心。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9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b="1" dirty="0" smtClean="0"/>
              <a:t>1.</a:t>
            </a:r>
            <a:r>
              <a:rPr lang="zh-TW" altLang="zh-TW" b="1" dirty="0" smtClean="0"/>
              <a:t>開</a:t>
            </a:r>
            <a:r>
              <a:rPr lang="zh-TW" altLang="zh-TW" b="1" dirty="0"/>
              <a:t>團者黑名單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992880"/>
          </a:xfrm>
        </p:spPr>
        <p:txBody>
          <a:bodyPr/>
          <a:lstStyle/>
          <a:p>
            <a:r>
              <a:rPr lang="zh-TW" altLang="zh-TW" dirty="0"/>
              <a:t>目的</a:t>
            </a:r>
            <a:r>
              <a:rPr lang="en-US" altLang="zh-TW" dirty="0" smtClean="0"/>
              <a:t>:</a:t>
            </a:r>
            <a:r>
              <a:rPr lang="zh-TW" altLang="en-US" dirty="0" smtClean="0"/>
              <a:t>方便消費者</a:t>
            </a:r>
            <a:r>
              <a:rPr lang="zh-TW" altLang="zh-TW" dirty="0" smtClean="0"/>
              <a:t>團購時</a:t>
            </a:r>
            <a:r>
              <a:rPr lang="zh-TW" altLang="en-US" dirty="0" smtClean="0"/>
              <a:t>多注意和避開</a:t>
            </a:r>
            <a:r>
              <a:rPr lang="zh-TW" altLang="zh-TW" dirty="0" smtClean="0"/>
              <a:t>這些</a:t>
            </a:r>
            <a:r>
              <a:rPr lang="zh-TW" altLang="zh-TW" dirty="0"/>
              <a:t>開團</a:t>
            </a:r>
            <a:r>
              <a:rPr lang="zh-TW" altLang="zh-TW" dirty="0" smtClean="0"/>
              <a:t>者</a:t>
            </a:r>
            <a:endParaRPr lang="en-US" altLang="zh-TW" dirty="0" smtClean="0"/>
          </a:p>
          <a:p>
            <a:r>
              <a:rPr lang="zh-TW" altLang="en-US" dirty="0" smtClean="0"/>
              <a:t>步驟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4" name="圖片 3" descr="C:\Users\user\OneDrive\圖片\螢幕擷取畫面\2016-12-24 (2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" t="21529" r="11680" b="25857"/>
          <a:stretch/>
        </p:blipFill>
        <p:spPr bwMode="auto">
          <a:xfrm>
            <a:off x="2209800" y="2171700"/>
            <a:ext cx="62484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416236" y="2441138"/>
            <a:ext cx="61908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TW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1</a:t>
            </a:r>
          </a:p>
          <a:p>
            <a:pPr algn="ctr"/>
            <a:r>
              <a:rPr lang="en-US" altLang="zh-TW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2</a:t>
            </a:r>
          </a:p>
          <a:p>
            <a:pPr algn="ctr"/>
            <a:r>
              <a:rPr lang="en-US" altLang="zh-TW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15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9877" y="28575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7F7F7">
                  <a:alpha val="87000"/>
                </a:srgbClr>
              </a:gs>
              <a:gs pos="21000">
                <a:schemeClr val="accent1">
                  <a:lumMod val="58000"/>
                  <a:alpha val="53000"/>
                </a:schemeClr>
              </a:gs>
              <a:gs pos="97000">
                <a:schemeClr val="accent1">
                  <a:lumMod val="50000"/>
                  <a:alpha val="0"/>
                </a:schemeClr>
              </a:gs>
              <a:gs pos="68000">
                <a:schemeClr val="bg1">
                  <a:alpha val="78000"/>
                </a:schemeClr>
              </a:gs>
              <a:gs pos="56000">
                <a:schemeClr val="bg1">
                  <a:lumMod val="95000"/>
                  <a:alpha val="78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grpSp>
        <p:nvGrpSpPr>
          <p:cNvPr id="4" name="群組 3"/>
          <p:cNvGrpSpPr/>
          <p:nvPr/>
        </p:nvGrpSpPr>
        <p:grpSpPr>
          <a:xfrm>
            <a:off x="0" y="1181806"/>
            <a:ext cx="3368040" cy="34289"/>
            <a:chOff x="0" y="1297170"/>
            <a:chExt cx="4338084" cy="37215"/>
          </a:xfrm>
        </p:grpSpPr>
        <p:cxnSp>
          <p:nvCxnSpPr>
            <p:cNvPr id="5" name="直線接點 4"/>
            <p:cNvCxnSpPr/>
            <p:nvPr/>
          </p:nvCxnSpPr>
          <p:spPr>
            <a:xfrm>
              <a:off x="0" y="1297170"/>
              <a:ext cx="1446028" cy="10633"/>
            </a:xfrm>
            <a:prstGeom prst="line">
              <a:avLst/>
            </a:prstGeom>
            <a:ln w="28575">
              <a:solidFill>
                <a:srgbClr val="3431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1446028" y="1307803"/>
              <a:ext cx="1446028" cy="10633"/>
            </a:xfrm>
            <a:prstGeom prst="line">
              <a:avLst/>
            </a:prstGeom>
            <a:ln w="28575">
              <a:solidFill>
                <a:srgbClr val="47B8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2892056" y="1323752"/>
              <a:ext cx="1446028" cy="10633"/>
            </a:xfrm>
            <a:prstGeom prst="line">
              <a:avLst/>
            </a:prstGeom>
            <a:ln w="28575">
              <a:solidFill>
                <a:srgbClr val="FFC9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10312" y="575543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TW" sz="21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PTT</a:t>
            </a:r>
            <a:r>
              <a:rPr lang="zh-TW" altLang="en-US" sz="21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合購版之 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購物逆風向</a:t>
            </a:r>
            <a:r>
              <a:rPr lang="zh-TW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zh-TW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7" y="1536784"/>
            <a:ext cx="3714286" cy="2933333"/>
          </a:xfrm>
        </p:spPr>
      </p:pic>
      <p:sp>
        <p:nvSpPr>
          <p:cNvPr id="15" name="文字方塊 14"/>
          <p:cNvSpPr txBox="1"/>
          <p:nvPr/>
        </p:nvSpPr>
        <p:spPr>
          <a:xfrm>
            <a:off x="4204038" y="1201400"/>
            <a:ext cx="347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知名網站品牌商品</a:t>
            </a:r>
            <a:endParaRPr lang="zh-TW" altLang="en-US" sz="15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572000" y="2294433"/>
            <a:ext cx="3886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dirty="0"/>
              <a:t>→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方便且易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不論是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便利性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運費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都不至難以單獨負擔。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01667" y="3161089"/>
            <a:ext cx="36273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非來自特別品牌商品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淘寶、各類代購</a:t>
            </a:r>
            <a:endParaRPr lang="zh-TW" altLang="en-US" sz="21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62124" y="3997790"/>
            <a:ext cx="3823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dirty="0"/>
              <a:t>→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稍嫌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麻煩的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高的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運費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100" dirty="0"/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較易令消費者產生合購想法。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0" y="1680580"/>
            <a:ext cx="29400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en-US" altLang="zh-TW" sz="13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1350" b="1" dirty="0" err="1"/>
              <a:t>ativ</a:t>
            </a:r>
            <a:r>
              <a:rPr lang="en-US" altLang="zh-TW" sz="1350" b="1" dirty="0"/>
              <a:t>  </a:t>
            </a:r>
            <a:r>
              <a:rPr lang="en-US" altLang="zh-TW" sz="1350" b="1" dirty="0" err="1"/>
              <a:t>Kenken</a:t>
            </a:r>
            <a:r>
              <a:rPr lang="en-US" altLang="zh-TW" sz="1350" b="1" dirty="0"/>
              <a:t>  </a:t>
            </a:r>
            <a:r>
              <a:rPr lang="en-US" altLang="zh-TW" sz="1350" b="1" dirty="0" err="1"/>
              <a:t>Eyescream</a:t>
            </a:r>
            <a:r>
              <a:rPr lang="en-US" altLang="zh-TW" sz="1350" b="1" dirty="0"/>
              <a:t> </a:t>
            </a:r>
            <a:br>
              <a:rPr lang="en-US" altLang="zh-TW" sz="1350" b="1" dirty="0"/>
            </a:br>
            <a:r>
              <a:rPr lang="en-US" altLang="zh-TW" sz="1350" b="1" dirty="0"/>
              <a:t>  </a:t>
            </a:r>
            <a:r>
              <a:rPr lang="zh-TW" altLang="en-US" sz="1350" b="1" dirty="0"/>
              <a:t>   </a:t>
            </a:r>
            <a:r>
              <a:rPr lang="zh-TW" altLang="en-US" sz="1350" b="1" dirty="0"/>
              <a:t> </a:t>
            </a:r>
            <a:r>
              <a:rPr lang="en-US" altLang="zh-TW" sz="1350" b="1" dirty="0" err="1"/>
              <a:t>Gmarket</a:t>
            </a:r>
            <a:r>
              <a:rPr lang="en-US" altLang="zh-TW" sz="1350" b="1" dirty="0"/>
              <a:t>  KINAZ  Heartbeat…</a:t>
            </a:r>
            <a:endParaRPr lang="zh-TW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2159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b="1" dirty="0"/>
              <a:t>1.</a:t>
            </a:r>
            <a:r>
              <a:rPr lang="zh-TW" altLang="zh-TW" b="1" dirty="0"/>
              <a:t>開團者黑名單</a:t>
            </a:r>
            <a:endParaRPr lang="zh-TW" altLang="en-US" dirty="0"/>
          </a:p>
        </p:txBody>
      </p:sp>
      <p:pic>
        <p:nvPicPr>
          <p:cNvPr id="4" name="內容版面配置區 3" descr="C:\Users\user\OneDrive\圖片\螢幕擷取畫面\2016-12-29 (7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4" t="9918" r="31505"/>
          <a:stretch/>
        </p:blipFill>
        <p:spPr bwMode="auto">
          <a:xfrm>
            <a:off x="1676400" y="1485900"/>
            <a:ext cx="2815771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C:\Users\user\OneDrive\圖片\螢幕擷取畫面\2016-12-2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r="16261"/>
          <a:stretch/>
        </p:blipFill>
        <p:spPr bwMode="auto">
          <a:xfrm>
            <a:off x="4495800" y="1485900"/>
            <a:ext cx="2819400" cy="3877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6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zh-TW" b="1" dirty="0"/>
              <a:t>團購時段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069080"/>
          </a:xfrm>
        </p:spPr>
        <p:txBody>
          <a:bodyPr/>
          <a:lstStyle/>
          <a:p>
            <a:r>
              <a:rPr lang="zh-TW" altLang="zh-TW" dirty="0"/>
              <a:t>目的</a:t>
            </a:r>
            <a:r>
              <a:rPr lang="en-US" altLang="zh-TW" dirty="0" smtClean="0"/>
              <a:t>:</a:t>
            </a:r>
            <a:r>
              <a:rPr lang="zh-TW" altLang="zh-TW" dirty="0"/>
              <a:t>藉由</a:t>
            </a:r>
            <a:r>
              <a:rPr lang="zh-TW" altLang="zh-TW" dirty="0" smtClean="0"/>
              <a:t>觀察發文</a:t>
            </a:r>
            <a:r>
              <a:rPr lang="zh-TW" altLang="zh-TW" dirty="0"/>
              <a:t>時間的趨勢圖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找出一天中開</a:t>
            </a:r>
            <a:r>
              <a:rPr lang="zh-TW" altLang="zh-TW" dirty="0" smtClean="0"/>
              <a:t>團較易成功</a:t>
            </a:r>
            <a:r>
              <a:rPr lang="zh-TW" altLang="en-US" dirty="0" smtClean="0"/>
              <a:t>的時段</a:t>
            </a:r>
            <a:endParaRPr lang="en-US" altLang="zh-TW" dirty="0" smtClean="0"/>
          </a:p>
          <a:p>
            <a:r>
              <a:rPr lang="zh-TW" altLang="en-US" dirty="0" smtClean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 descr="C:\Users\user\OneDrive\圖片\螢幕擷取畫面\2016-12-29 (8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t="8482" b="70242"/>
          <a:stretch/>
        </p:blipFill>
        <p:spPr bwMode="auto">
          <a:xfrm>
            <a:off x="2082800" y="2552700"/>
            <a:ext cx="5384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6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dirty="0"/>
              <a:t>2.</a:t>
            </a:r>
            <a:r>
              <a:rPr lang="zh-TW" altLang="zh-TW" b="1" dirty="0"/>
              <a:t>團購時段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049590"/>
              </p:ext>
            </p:extLst>
          </p:nvPr>
        </p:nvGraphicFramePr>
        <p:xfrm>
          <a:off x="457200" y="1485900"/>
          <a:ext cx="8229600" cy="399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09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zh-TW" b="1" dirty="0"/>
              <a:t>團購商品比例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992880"/>
          </a:xfrm>
        </p:spPr>
        <p:txBody>
          <a:bodyPr/>
          <a:lstStyle/>
          <a:p>
            <a:r>
              <a:rPr lang="zh-TW" altLang="zh-TW" dirty="0"/>
              <a:t>目的</a:t>
            </a:r>
            <a:r>
              <a:rPr lang="en-US" altLang="zh-TW" dirty="0" smtClean="0"/>
              <a:t>:</a:t>
            </a:r>
            <a:r>
              <a:rPr lang="zh-TW" altLang="zh-TW" dirty="0" smtClean="0"/>
              <a:t>可以</a:t>
            </a:r>
            <a:r>
              <a:rPr lang="zh-TW" altLang="en-US" dirty="0" smtClean="0"/>
              <a:t>用來</a:t>
            </a:r>
            <a:r>
              <a:rPr lang="zh-TW" altLang="zh-TW" dirty="0" smtClean="0"/>
              <a:t>建議公司進行</a:t>
            </a:r>
            <a:r>
              <a:rPr lang="zh-TW" altLang="en-US" dirty="0" smtClean="0"/>
              <a:t>何種商品的</a:t>
            </a:r>
            <a:r>
              <a:rPr lang="zh-TW" altLang="zh-TW" dirty="0" smtClean="0"/>
              <a:t>促銷</a:t>
            </a:r>
            <a:r>
              <a:rPr lang="zh-TW" altLang="zh-TW" dirty="0"/>
              <a:t>活動，</a:t>
            </a:r>
            <a:r>
              <a:rPr lang="zh-TW" altLang="zh-TW" dirty="0" smtClean="0"/>
              <a:t>也</a:t>
            </a:r>
            <a:r>
              <a:rPr lang="zh-TW" altLang="en-US" dirty="0"/>
              <a:t>能</a:t>
            </a:r>
            <a:r>
              <a:rPr lang="zh-TW" altLang="zh-TW" dirty="0" smtClean="0"/>
              <a:t>讓開</a:t>
            </a:r>
            <a:r>
              <a:rPr lang="zh-TW" altLang="zh-TW" dirty="0"/>
              <a:t>團者</a:t>
            </a:r>
            <a:r>
              <a:rPr lang="zh-TW" altLang="zh-TW" dirty="0" smtClean="0"/>
              <a:t>知道</a:t>
            </a:r>
            <a:r>
              <a:rPr lang="zh-TW" altLang="zh-TW" dirty="0"/>
              <a:t>開</a:t>
            </a:r>
            <a:r>
              <a:rPr lang="zh-TW" altLang="zh-TW" dirty="0" smtClean="0"/>
              <a:t>哪</a:t>
            </a:r>
            <a:r>
              <a:rPr lang="zh-TW" altLang="zh-TW" dirty="0"/>
              <a:t>一種團最</a:t>
            </a:r>
            <a:r>
              <a:rPr lang="zh-TW" altLang="zh-TW" dirty="0" smtClean="0"/>
              <a:t>容易成功</a:t>
            </a:r>
            <a:endParaRPr lang="en-US" altLang="zh-TW" dirty="0" smtClean="0"/>
          </a:p>
          <a:p>
            <a:r>
              <a:rPr lang="zh-TW" altLang="en-US" dirty="0" smtClean="0"/>
              <a:t>步驟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圖片 3" descr="C:\Users\user\OneDrive\圖片\螢幕擷取畫面\2016-12-29 (10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r="15269"/>
          <a:stretch/>
        </p:blipFill>
        <p:spPr bwMode="auto">
          <a:xfrm>
            <a:off x="1905000" y="2476500"/>
            <a:ext cx="36576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C:\Users\user\OneDrive\圖片\螢幕擷取畫面\2016-12-29 (1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2476500"/>
            <a:ext cx="1953895" cy="3155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3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zh-TW" b="1" dirty="0"/>
              <a:t>團購商品比例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2996140686"/>
              </p:ext>
            </p:extLst>
          </p:nvPr>
        </p:nvGraphicFramePr>
        <p:xfrm>
          <a:off x="1905000" y="1638300"/>
          <a:ext cx="4953000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7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zh-TW" b="1" dirty="0"/>
              <a:t>化妝品種類比例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069080"/>
          </a:xfrm>
        </p:spPr>
        <p:txBody>
          <a:bodyPr/>
          <a:lstStyle/>
          <a:p>
            <a:r>
              <a:rPr lang="zh-TW" altLang="zh-TW" dirty="0"/>
              <a:t>目的</a:t>
            </a:r>
            <a:r>
              <a:rPr lang="en-US" altLang="zh-TW" dirty="0" smtClean="0"/>
              <a:t>:</a:t>
            </a:r>
            <a:r>
              <a:rPr lang="zh-TW" altLang="zh-TW" dirty="0" smtClean="0"/>
              <a:t>找出</a:t>
            </a:r>
            <a:r>
              <a:rPr lang="zh-TW" altLang="zh-TW" dirty="0"/>
              <a:t>哪一類化妝品大家最喜歡團購，化妝品公司也可針對此類化妝品進行優惠促銷活動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步驟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 descr="C:\Users\user\OneDrive\圖片\螢幕擷取畫面\2016-12-29 (1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7500"/>
            <a:ext cx="3505200" cy="2476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圖片 5" descr="C:\Users\user\OneDrive\圖片\螢幕擷取畫面\2017-01-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9" y="2857500"/>
            <a:ext cx="33528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向右箭號 3"/>
          <p:cNvSpPr/>
          <p:nvPr/>
        </p:nvSpPr>
        <p:spPr>
          <a:xfrm>
            <a:off x="4582886" y="390525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0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8900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zh-TW" b="1" dirty="0"/>
              <a:t>化妝品種類比例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992880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3594481245"/>
              </p:ext>
            </p:extLst>
          </p:nvPr>
        </p:nvGraphicFramePr>
        <p:xfrm>
          <a:off x="2286000" y="1638300"/>
          <a:ext cx="4495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06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</TotalTime>
  <Words>476</Words>
  <Application>Microsoft Office PowerPoint</Application>
  <PresentationFormat>如螢幕大小 (16:10)</PresentationFormat>
  <Paragraphs>81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微軟正黑體</vt:lpstr>
      <vt:lpstr>微軟正黑體 Light</vt:lpstr>
      <vt:lpstr>新細明體</vt:lpstr>
      <vt:lpstr>Arial</vt:lpstr>
      <vt:lpstr>Georgia</vt:lpstr>
      <vt:lpstr>Trebuchet MS</vt:lpstr>
      <vt:lpstr>Wingdings</vt:lpstr>
      <vt:lpstr>Wingdings 2</vt:lpstr>
      <vt:lpstr>Wingdings 3</vt:lpstr>
      <vt:lpstr>都會</vt:lpstr>
      <vt:lpstr>多面向</vt:lpstr>
      <vt:lpstr>資庫管17組 合購版分析</vt:lpstr>
      <vt:lpstr>1.開團者黑名單</vt:lpstr>
      <vt:lpstr>1.開團者黑名單</vt:lpstr>
      <vt:lpstr>2.團購時段</vt:lpstr>
      <vt:lpstr>2.團購時段</vt:lpstr>
      <vt:lpstr>3.團購商品比例</vt:lpstr>
      <vt:lpstr>3.團購商品比例</vt:lpstr>
      <vt:lpstr>4.化妝品種類比例</vt:lpstr>
      <vt:lpstr>4.化妝品種類比例</vt:lpstr>
      <vt:lpstr>5.衣飾種類比例</vt:lpstr>
      <vt:lpstr>5.衣飾種類比例</vt:lpstr>
      <vt:lpstr>P T T合購版</vt:lpstr>
      <vt:lpstr>前二十八大消費力最高的都市 </vt:lpstr>
      <vt:lpstr>本島三階段行銷</vt:lpstr>
      <vt:lpstr>本島三階段行銷</vt:lpstr>
      <vt:lpstr>9-12月總推文數排名與分析</vt:lpstr>
      <vt:lpstr>月份分佈數據佐證</vt:lpstr>
      <vt:lpstr>                                                                                       PTT合購版       商家看社群資料數據分析</vt:lpstr>
      <vt:lpstr>PTT合購版之 購物風向 </vt:lpstr>
      <vt:lpstr>PTT合購版之 購物逆風向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資庫管17組 合購版分析</dc:title>
  <dc:creator>劉彥甫</dc:creator>
  <cp:lastModifiedBy>Yu Ting Huang</cp:lastModifiedBy>
  <cp:revision>7</cp:revision>
  <dcterms:created xsi:type="dcterms:W3CDTF">2017-01-01T07:34:52Z</dcterms:created>
  <dcterms:modified xsi:type="dcterms:W3CDTF">2017-01-04T13:40:24Z</dcterms:modified>
</cp:coreProperties>
</file>