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4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0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27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3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01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8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7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24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1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55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1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0B94-A55C-4305-91DB-D1A1B559421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3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上北智信前端框架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67106" y="3891516"/>
            <a:ext cx="2268279" cy="75668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 smtClean="0"/>
              <a:t>曾冲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2017/8/31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01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632355" y="4947075"/>
            <a:ext cx="3976687" cy="720000"/>
            <a:chOff x="4147510" y="3458003"/>
            <a:chExt cx="3976687" cy="1501024"/>
          </a:xfrm>
        </p:grpSpPr>
        <p:sp>
          <p:nvSpPr>
            <p:cNvPr id="14" name="圆角矩形 13"/>
            <p:cNvSpPr/>
            <p:nvPr/>
          </p:nvSpPr>
          <p:spPr>
            <a:xfrm>
              <a:off x="4147510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圆角矩形 4"/>
            <p:cNvSpPr/>
            <p:nvPr/>
          </p:nvSpPr>
          <p:spPr>
            <a:xfrm>
              <a:off x="4191473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webpack|gulp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打包发布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依赖管理</a:t>
              </a:r>
              <a:endParaRPr lang="zh-CN" altLang="en-US" sz="1600" kern="1200" dirty="0"/>
            </a:p>
          </p:txBody>
        </p:sp>
      </p:grpSp>
      <p:sp>
        <p:nvSpPr>
          <p:cNvPr id="24" name="标题 1"/>
          <p:cNvSpPr txBox="1">
            <a:spLocks/>
          </p:cNvSpPr>
          <p:nvPr/>
        </p:nvSpPr>
        <p:spPr>
          <a:xfrm>
            <a:off x="313509" y="198631"/>
            <a:ext cx="4206240" cy="931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PC</a:t>
            </a:r>
            <a:r>
              <a:rPr lang="zh-CN" altLang="en-US" dirty="0" smtClean="0"/>
              <a:t>前端框架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687033" y="1314395"/>
            <a:ext cx="651857" cy="4331592"/>
            <a:chOff x="3802" y="3458003"/>
            <a:chExt cx="3976687" cy="1501024"/>
          </a:xfrm>
        </p:grpSpPr>
        <p:sp>
          <p:nvSpPr>
            <p:cNvPr id="25" name="圆角矩形 24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eslint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语法</a:t>
              </a:r>
              <a:r>
                <a:rPr lang="zh-CN" altLang="en-US" sz="1600" dirty="0"/>
                <a:t>检查</a:t>
              </a:r>
              <a:endParaRPr lang="zh-CN" altLang="en-US" sz="1600" kern="1200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03100" y="2255240"/>
            <a:ext cx="8120395" cy="720000"/>
            <a:chOff x="3802" y="980968"/>
            <a:chExt cx="8120395" cy="1007546"/>
          </a:xfrm>
        </p:grpSpPr>
        <p:sp>
          <p:nvSpPr>
            <p:cNvPr id="28" name="圆角矩形 27"/>
            <p:cNvSpPr/>
            <p:nvPr/>
          </p:nvSpPr>
          <p:spPr>
            <a:xfrm>
              <a:off x="3802" y="980968"/>
              <a:ext cx="8120395" cy="10075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圆角矩形 4"/>
            <p:cNvSpPr/>
            <p:nvPr/>
          </p:nvSpPr>
          <p:spPr>
            <a:xfrm>
              <a:off x="33312" y="1010478"/>
              <a:ext cx="8061375" cy="9485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React Grid Layout|Botstrap|H5</a:t>
              </a: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响应式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可拖拽</a:t>
              </a:r>
              <a:endParaRPr lang="zh-CN" altLang="en-US" sz="1600" kern="12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88646" y="4076311"/>
            <a:ext cx="8120395" cy="720000"/>
            <a:chOff x="3802" y="2253278"/>
            <a:chExt cx="8120395" cy="1080482"/>
          </a:xfrm>
        </p:grpSpPr>
        <p:sp>
          <p:nvSpPr>
            <p:cNvPr id="31" name="圆角矩形 30"/>
            <p:cNvSpPr/>
            <p:nvPr/>
          </p:nvSpPr>
          <p:spPr>
            <a:xfrm>
              <a:off x="3802" y="2253278"/>
              <a:ext cx="8120395" cy="108048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圆角矩形 4"/>
            <p:cNvSpPr/>
            <p:nvPr/>
          </p:nvSpPr>
          <p:spPr>
            <a:xfrm>
              <a:off x="35448" y="2284924"/>
              <a:ext cx="8057103" cy="1017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Reat</a:t>
              </a:r>
              <a:r>
                <a:rPr lang="en-US" altLang="zh-CN" sz="1600" kern="1200" dirty="0" smtClean="0"/>
                <a:t> </a:t>
              </a:r>
              <a:r>
                <a:rPr lang="en-US" altLang="zh-CN" sz="1600" kern="1200" dirty="0" err="1" smtClean="0"/>
                <a:t>JS|Vue|SASS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组件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模块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分层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多语言</a:t>
              </a:r>
              <a:r>
                <a:rPr lang="en-US" altLang="zh-CN" sz="1600" kern="1200" dirty="0" smtClean="0"/>
                <a:t>|MVVM|CSS</a:t>
              </a:r>
              <a:r>
                <a:rPr lang="zh-CN" altLang="en-US" sz="1600" kern="1200" dirty="0" smtClean="0"/>
                <a:t>预编译</a:t>
              </a:r>
              <a:endParaRPr lang="zh-CN" altLang="en-US" sz="1600" kern="12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459137" y="4947075"/>
            <a:ext cx="3976687" cy="720000"/>
            <a:chOff x="3802" y="3458003"/>
            <a:chExt cx="3976687" cy="1501024"/>
          </a:xfrm>
        </p:grpSpPr>
        <p:sp>
          <p:nvSpPr>
            <p:cNvPr id="34" name="圆角矩形 33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Babel|ES6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语法标准</a:t>
              </a:r>
              <a:endParaRPr lang="zh-CN" altLang="en-US" sz="1600" kern="12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76318" y="1316661"/>
            <a:ext cx="3976687" cy="720000"/>
            <a:chOff x="3802" y="3458003"/>
            <a:chExt cx="3976687" cy="1501024"/>
          </a:xfrm>
        </p:grpSpPr>
        <p:sp>
          <p:nvSpPr>
            <p:cNvPr id="37" name="圆角矩形 36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smtClean="0"/>
                <a:t>Ant Design|Botstrap</a:t>
              </a:r>
            </a:p>
            <a:p>
              <a:pPr algn="ctr"/>
              <a:r>
                <a:rPr lang="zh-CN" altLang="en-US" sz="1600" smtClean="0"/>
                <a:t>基础控制</a:t>
              </a:r>
              <a:endParaRPr lang="zh-CN" altLang="en-US" sz="1600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459137" y="1316661"/>
            <a:ext cx="3976687" cy="720000"/>
            <a:chOff x="3802" y="3458003"/>
            <a:chExt cx="3976687" cy="1501024"/>
          </a:xfrm>
        </p:grpSpPr>
        <p:sp>
          <p:nvSpPr>
            <p:cNvPr id="40" name="圆角矩形 39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Echarts|D3|Kendo UI</a:t>
              </a:r>
            </a:p>
            <a:p>
              <a:pPr algn="ctr"/>
              <a:r>
                <a:rPr lang="zh-CN" altLang="en-US" sz="1600" dirty="0" smtClean="0"/>
                <a:t>绘图</a:t>
              </a:r>
              <a:endParaRPr lang="zh-CN" altLang="en-US" sz="1600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503099" y="3205547"/>
            <a:ext cx="8120395" cy="720000"/>
            <a:chOff x="3802" y="980968"/>
            <a:chExt cx="8120395" cy="1007546"/>
          </a:xfrm>
        </p:grpSpPr>
        <p:sp>
          <p:nvSpPr>
            <p:cNvPr id="43" name="圆角矩形 42"/>
            <p:cNvSpPr/>
            <p:nvPr/>
          </p:nvSpPr>
          <p:spPr>
            <a:xfrm>
              <a:off x="3802" y="980968"/>
              <a:ext cx="8120395" cy="10075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圆角矩形 4"/>
            <p:cNvSpPr/>
            <p:nvPr/>
          </p:nvSpPr>
          <p:spPr>
            <a:xfrm>
              <a:off x="33312" y="1010478"/>
              <a:ext cx="8061375" cy="9485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Mock</a:t>
              </a: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单元测试</a:t>
              </a:r>
              <a:endParaRPr lang="zh-CN" alt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728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313509" y="198631"/>
            <a:ext cx="4206240" cy="931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移动</a:t>
            </a:r>
            <a:r>
              <a:rPr lang="zh-CN" altLang="en-US" dirty="0" smtClean="0"/>
              <a:t>前端框架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6632355" y="4947075"/>
            <a:ext cx="3976687" cy="720000"/>
            <a:chOff x="4147510" y="3458003"/>
            <a:chExt cx="3976687" cy="1501024"/>
          </a:xfrm>
        </p:grpSpPr>
        <p:sp>
          <p:nvSpPr>
            <p:cNvPr id="29" name="圆角矩形 28"/>
            <p:cNvSpPr/>
            <p:nvPr/>
          </p:nvSpPr>
          <p:spPr>
            <a:xfrm>
              <a:off x="4147510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圆角矩形 4"/>
            <p:cNvSpPr/>
            <p:nvPr/>
          </p:nvSpPr>
          <p:spPr>
            <a:xfrm>
              <a:off x="4191473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webpack|gulp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打包发布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依赖管理</a:t>
              </a:r>
              <a:endParaRPr lang="zh-CN" altLang="en-US" sz="1600" kern="12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94121" y="1314395"/>
            <a:ext cx="644769" cy="4331592"/>
            <a:chOff x="3802" y="3458003"/>
            <a:chExt cx="3976687" cy="1501024"/>
          </a:xfrm>
        </p:grpSpPr>
        <p:sp>
          <p:nvSpPr>
            <p:cNvPr id="32" name="圆角矩形 31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eslint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语法</a:t>
              </a:r>
              <a:r>
                <a:rPr lang="zh-CN" altLang="en-US" sz="1600" dirty="0"/>
                <a:t>检查</a:t>
              </a:r>
              <a:endParaRPr lang="zh-CN" altLang="en-US" sz="1600" kern="12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503100" y="2259262"/>
            <a:ext cx="8120395" cy="720000"/>
            <a:chOff x="3802" y="980968"/>
            <a:chExt cx="8120395" cy="1007546"/>
          </a:xfrm>
        </p:grpSpPr>
        <p:sp>
          <p:nvSpPr>
            <p:cNvPr id="35" name="圆角矩形 34"/>
            <p:cNvSpPr/>
            <p:nvPr/>
          </p:nvSpPr>
          <p:spPr>
            <a:xfrm>
              <a:off x="3802" y="980968"/>
              <a:ext cx="8120395" cy="10075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圆角矩形 4"/>
            <p:cNvSpPr/>
            <p:nvPr/>
          </p:nvSpPr>
          <p:spPr>
            <a:xfrm>
              <a:off x="33312" y="1010478"/>
              <a:ext cx="8061375" cy="9485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React </a:t>
              </a:r>
              <a:r>
                <a:rPr lang="en-US" altLang="zh-CN" sz="1600" kern="1200" smtClean="0"/>
                <a:t>Grid Layout|Botstrap|H5</a:t>
              </a:r>
              <a:endParaRPr lang="en-US" altLang="zh-CN" sz="1600" kern="1200" dirty="0" smtClean="0"/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响应式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可拖拽</a:t>
              </a:r>
              <a:endParaRPr lang="zh-CN" altLang="en-US" sz="1600" kern="12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488646" y="4076311"/>
            <a:ext cx="8120395" cy="720000"/>
            <a:chOff x="3802" y="2253278"/>
            <a:chExt cx="8120395" cy="1080482"/>
          </a:xfrm>
        </p:grpSpPr>
        <p:sp>
          <p:nvSpPr>
            <p:cNvPr id="38" name="圆角矩形 37"/>
            <p:cNvSpPr/>
            <p:nvPr/>
          </p:nvSpPr>
          <p:spPr>
            <a:xfrm>
              <a:off x="3802" y="2253278"/>
              <a:ext cx="8120395" cy="108048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圆角矩形 4"/>
            <p:cNvSpPr/>
            <p:nvPr/>
          </p:nvSpPr>
          <p:spPr>
            <a:xfrm>
              <a:off x="35448" y="2284924"/>
              <a:ext cx="8057103" cy="1017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Reat</a:t>
              </a:r>
              <a:r>
                <a:rPr lang="en-US" altLang="zh-CN" sz="1600" kern="1200" dirty="0" smtClean="0"/>
                <a:t> </a:t>
              </a:r>
              <a:r>
                <a:rPr lang="en-US" altLang="zh-CN" sz="1600" kern="1200" dirty="0" err="1" smtClean="0"/>
                <a:t>JS|React</a:t>
              </a:r>
              <a:r>
                <a:rPr lang="en-US" altLang="zh-CN" sz="1600" kern="1200" dirty="0" smtClean="0"/>
                <a:t> </a:t>
              </a:r>
              <a:r>
                <a:rPr lang="en-US" altLang="zh-CN" sz="1600" kern="1200" dirty="0" err="1" smtClean="0"/>
                <a:t>Native|Vue|SASS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组件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模块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分层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多语言</a:t>
              </a:r>
              <a:r>
                <a:rPr lang="en-US" altLang="zh-CN" sz="1600" kern="1200" dirty="0" smtClean="0"/>
                <a:t>|MVVM|CSS</a:t>
              </a:r>
              <a:r>
                <a:rPr lang="zh-CN" altLang="en-US" sz="1600" kern="1200" dirty="0" smtClean="0"/>
                <a:t>预编译</a:t>
              </a:r>
              <a:endParaRPr lang="zh-CN" altLang="en-US" sz="1600" kern="1200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459137" y="4947075"/>
            <a:ext cx="3976687" cy="720000"/>
            <a:chOff x="3802" y="3458003"/>
            <a:chExt cx="3976687" cy="1501024"/>
          </a:xfrm>
        </p:grpSpPr>
        <p:sp>
          <p:nvSpPr>
            <p:cNvPr id="41" name="圆角矩形 40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Babel|ES6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语法标准</a:t>
              </a:r>
              <a:endParaRPr lang="zh-CN" altLang="en-US" sz="1600" kern="12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676318" y="1316661"/>
            <a:ext cx="3976687" cy="720000"/>
            <a:chOff x="3802" y="3458003"/>
            <a:chExt cx="3976687" cy="1501024"/>
          </a:xfrm>
        </p:grpSpPr>
        <p:sp>
          <p:nvSpPr>
            <p:cNvPr id="44" name="圆角矩形 43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Ant Design </a:t>
              </a:r>
              <a:r>
                <a:rPr lang="en-US" altLang="zh-CN" sz="1600" dirty="0" err="1" smtClean="0"/>
                <a:t>Mobile|Botstrap</a:t>
              </a:r>
              <a:endParaRPr lang="en-US" altLang="zh-CN" sz="1600" dirty="0" smtClean="0"/>
            </a:p>
            <a:p>
              <a:pPr algn="ctr"/>
              <a:r>
                <a:rPr lang="zh-CN" altLang="en-US" sz="1600" dirty="0" smtClean="0"/>
                <a:t>基础控制</a:t>
              </a:r>
              <a:endParaRPr lang="zh-CN" altLang="en-US" sz="16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459137" y="1316661"/>
            <a:ext cx="3976687" cy="720000"/>
            <a:chOff x="3802" y="3458003"/>
            <a:chExt cx="3976687" cy="1501024"/>
          </a:xfrm>
        </p:grpSpPr>
        <p:sp>
          <p:nvSpPr>
            <p:cNvPr id="47" name="圆角矩形 46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Echarts|D3|Kendo UI</a:t>
              </a:r>
            </a:p>
            <a:p>
              <a:pPr algn="ctr"/>
              <a:r>
                <a:rPr lang="zh-CN" altLang="en-US" sz="1600" dirty="0" smtClean="0"/>
                <a:t>绘图</a:t>
              </a:r>
              <a:endParaRPr lang="zh-CN" altLang="en-US" sz="1600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488645" y="3201863"/>
            <a:ext cx="8120395" cy="720000"/>
            <a:chOff x="3802" y="980968"/>
            <a:chExt cx="8120395" cy="1007546"/>
          </a:xfrm>
        </p:grpSpPr>
        <p:sp>
          <p:nvSpPr>
            <p:cNvPr id="50" name="圆角矩形 49"/>
            <p:cNvSpPr/>
            <p:nvPr/>
          </p:nvSpPr>
          <p:spPr>
            <a:xfrm>
              <a:off x="3802" y="980968"/>
              <a:ext cx="8120395" cy="10075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圆角矩形 4"/>
            <p:cNvSpPr/>
            <p:nvPr/>
          </p:nvSpPr>
          <p:spPr>
            <a:xfrm>
              <a:off x="33312" y="1010478"/>
              <a:ext cx="8061375" cy="9485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Mock</a:t>
              </a: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单元测试</a:t>
              </a:r>
              <a:endParaRPr lang="zh-CN" alt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137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225534" y="3574283"/>
            <a:ext cx="3307687" cy="173822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544" y="12338"/>
            <a:ext cx="4206240" cy="931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前后端分离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>
          <a:xfrm>
            <a:off x="6747071" y="5354425"/>
            <a:ext cx="5160225" cy="561395"/>
            <a:chOff x="3802" y="3458003"/>
            <a:chExt cx="3976687" cy="1501024"/>
          </a:xfrm>
        </p:grpSpPr>
        <p:sp>
          <p:nvSpPr>
            <p:cNvPr id="12" name="圆角矩形 11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圆角矩形 4"/>
            <p:cNvSpPr/>
            <p:nvPr/>
          </p:nvSpPr>
          <p:spPr>
            <a:xfrm>
              <a:off x="47765" y="3714768"/>
              <a:ext cx="3888761" cy="9874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.NET Core 2.0</a:t>
              </a: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>
          <a:xfrm>
            <a:off x="6761352" y="4652180"/>
            <a:ext cx="1083958" cy="615553"/>
            <a:chOff x="3802" y="3385603"/>
            <a:chExt cx="3976687" cy="1645828"/>
          </a:xfrm>
        </p:grpSpPr>
        <p:sp>
          <p:nvSpPr>
            <p:cNvPr id="15" name="圆角矩形 14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4"/>
            <p:cNvSpPr/>
            <p:nvPr/>
          </p:nvSpPr>
          <p:spPr>
            <a:xfrm>
              <a:off x="47764" y="3385603"/>
              <a:ext cx="3888760" cy="16458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Entity Framework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157190" y="4033584"/>
            <a:ext cx="1083958" cy="1207069"/>
            <a:chOff x="3802" y="3458003"/>
            <a:chExt cx="3976687" cy="1501024"/>
          </a:xfrm>
        </p:grpSpPr>
        <p:sp>
          <p:nvSpPr>
            <p:cNvPr id="18" name="圆角矩形 17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Service Manager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931080" y="4670192"/>
            <a:ext cx="1083958" cy="570461"/>
            <a:chOff x="3802" y="3458003"/>
            <a:chExt cx="3976687" cy="1501024"/>
          </a:xfrm>
        </p:grpSpPr>
        <p:sp>
          <p:nvSpPr>
            <p:cNvPr id="24" name="圆角矩形 23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Dapper</a:t>
              </a:r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>
          <a:xfrm>
            <a:off x="6761352" y="4067198"/>
            <a:ext cx="2278880" cy="561395"/>
            <a:chOff x="3802" y="3458003"/>
            <a:chExt cx="3976687" cy="1501024"/>
          </a:xfrm>
        </p:grpSpPr>
        <p:sp>
          <p:nvSpPr>
            <p:cNvPr id="27" name="圆角矩形 26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圆角矩形 4"/>
            <p:cNvSpPr/>
            <p:nvPr/>
          </p:nvSpPr>
          <p:spPr>
            <a:xfrm>
              <a:off x="47764" y="3714768"/>
              <a:ext cx="3888761" cy="9874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Driver</a:t>
              </a: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>
          <a:xfrm>
            <a:off x="6753758" y="3394949"/>
            <a:ext cx="3485778" cy="561395"/>
            <a:chOff x="3802" y="3458003"/>
            <a:chExt cx="3976687" cy="1501024"/>
          </a:xfrm>
        </p:grpSpPr>
        <p:sp>
          <p:nvSpPr>
            <p:cNvPr id="30" name="圆角矩形 29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圆角矩形 4"/>
            <p:cNvSpPr/>
            <p:nvPr/>
          </p:nvSpPr>
          <p:spPr>
            <a:xfrm>
              <a:off x="47765" y="3714768"/>
              <a:ext cx="3888761" cy="9874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Model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383300" y="3390676"/>
            <a:ext cx="1470657" cy="1849977"/>
            <a:chOff x="3802" y="3458003"/>
            <a:chExt cx="3976687" cy="1501024"/>
          </a:xfrm>
        </p:grpSpPr>
        <p:sp>
          <p:nvSpPr>
            <p:cNvPr id="33" name="圆角矩形 32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Cache Manager</a:t>
              </a:r>
            </a:p>
            <a:p>
              <a:pPr algn="ctr"/>
              <a:r>
                <a:rPr lang="en-US" altLang="zh-CN" sz="1600" dirty="0" smtClean="0"/>
                <a:t>Redis|.NET Memory Cache</a:t>
              </a:r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>
          <a:xfrm>
            <a:off x="6755609" y="2722125"/>
            <a:ext cx="5160225" cy="561395"/>
            <a:chOff x="3802" y="3458003"/>
            <a:chExt cx="3976687" cy="1501024"/>
          </a:xfrm>
        </p:grpSpPr>
        <p:sp>
          <p:nvSpPr>
            <p:cNvPr id="39" name="圆角矩形 38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圆角矩形 4"/>
            <p:cNvSpPr/>
            <p:nvPr/>
          </p:nvSpPr>
          <p:spPr>
            <a:xfrm>
              <a:off x="47765" y="3714768"/>
              <a:ext cx="3888761" cy="9874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Business Layer</a:t>
              </a:r>
            </a:p>
          </p:txBody>
        </p:sp>
      </p:grpSp>
      <p:grpSp>
        <p:nvGrpSpPr>
          <p:cNvPr id="41" name="组合 40"/>
          <p:cNvGrpSpPr>
            <a:grpSpLocks/>
          </p:cNvGrpSpPr>
          <p:nvPr/>
        </p:nvGrpSpPr>
        <p:grpSpPr>
          <a:xfrm>
            <a:off x="6755610" y="2072048"/>
            <a:ext cx="5160225" cy="561395"/>
            <a:chOff x="3802" y="3458003"/>
            <a:chExt cx="3976687" cy="1501024"/>
          </a:xfrm>
        </p:grpSpPr>
        <p:sp>
          <p:nvSpPr>
            <p:cNvPr id="42" name="圆角矩形 41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圆角矩形 4"/>
            <p:cNvSpPr/>
            <p:nvPr/>
          </p:nvSpPr>
          <p:spPr>
            <a:xfrm>
              <a:off x="47765" y="3714768"/>
              <a:ext cx="3888761" cy="9874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Service Layer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916256" y="1413903"/>
            <a:ext cx="720000" cy="4484944"/>
            <a:chOff x="3793" y="3458003"/>
            <a:chExt cx="3976696" cy="1501024"/>
          </a:xfrm>
        </p:grpSpPr>
        <p:sp>
          <p:nvSpPr>
            <p:cNvPr id="45" name="圆角矩形 44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圆角矩形 4"/>
            <p:cNvSpPr/>
            <p:nvPr/>
          </p:nvSpPr>
          <p:spPr>
            <a:xfrm rot="5400000">
              <a:off x="1241625" y="2220172"/>
              <a:ext cx="1501023" cy="3976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Logging</a:t>
              </a:r>
            </a:p>
            <a:p>
              <a:pPr algn="ctr"/>
              <a:r>
                <a:rPr lang="en-US" altLang="zh-CN" sz="1600" dirty="0" err="1" smtClean="0"/>
                <a:t>NLog</a:t>
              </a:r>
              <a:endParaRPr lang="en-US" altLang="zh-CN" sz="1600" dirty="0" smtClean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78458" y="1413903"/>
            <a:ext cx="720000" cy="4454884"/>
            <a:chOff x="3793" y="3458003"/>
            <a:chExt cx="3976696" cy="1501024"/>
          </a:xfrm>
        </p:grpSpPr>
        <p:sp>
          <p:nvSpPr>
            <p:cNvPr id="48" name="圆角矩形 47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圆角矩形 4"/>
            <p:cNvSpPr/>
            <p:nvPr/>
          </p:nvSpPr>
          <p:spPr>
            <a:xfrm rot="5400000">
              <a:off x="1241625" y="2220172"/>
              <a:ext cx="1501023" cy="3976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Performance Tracing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040660" y="1413904"/>
            <a:ext cx="720000" cy="4484622"/>
            <a:chOff x="3793" y="3458003"/>
            <a:chExt cx="3976696" cy="1501024"/>
          </a:xfrm>
        </p:grpSpPr>
        <p:sp>
          <p:nvSpPr>
            <p:cNvPr id="51" name="圆角矩形 50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圆角矩形 4"/>
            <p:cNvSpPr/>
            <p:nvPr/>
          </p:nvSpPr>
          <p:spPr>
            <a:xfrm rot="5400000">
              <a:off x="1241625" y="2220172"/>
              <a:ext cx="1501023" cy="3976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Exception Handle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111092" y="4596930"/>
            <a:ext cx="2279991" cy="561395"/>
            <a:chOff x="3802" y="3458003"/>
            <a:chExt cx="3976687" cy="1501024"/>
          </a:xfrm>
        </p:grpSpPr>
        <p:sp>
          <p:nvSpPr>
            <p:cNvPr id="60" name="圆角矩形 59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Authentication</a:t>
              </a:r>
            </a:p>
            <a:p>
              <a:pPr algn="ctr"/>
              <a:r>
                <a:rPr lang="en-US" altLang="zh-CN" sz="1600" dirty="0" smtClean="0"/>
                <a:t>NTLM|SSO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136298" y="3716538"/>
            <a:ext cx="2279991" cy="561395"/>
            <a:chOff x="3802" y="3458003"/>
            <a:chExt cx="3976687" cy="1501024"/>
          </a:xfrm>
        </p:grpSpPr>
        <p:sp>
          <p:nvSpPr>
            <p:cNvPr id="63" name="圆角矩形 62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Reverse Proxy</a:t>
              </a:r>
            </a:p>
          </p:txBody>
        </p:sp>
      </p:grpSp>
      <p:sp>
        <p:nvSpPr>
          <p:cNvPr id="65" name="矩形 64"/>
          <p:cNvSpPr/>
          <p:nvPr/>
        </p:nvSpPr>
        <p:spPr>
          <a:xfrm>
            <a:off x="3892731" y="1146757"/>
            <a:ext cx="8194767" cy="491440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330689" y="3732981"/>
            <a:ext cx="720000" cy="1408902"/>
            <a:chOff x="3793" y="3458003"/>
            <a:chExt cx="3976696" cy="1501024"/>
          </a:xfrm>
        </p:grpSpPr>
        <p:sp>
          <p:nvSpPr>
            <p:cNvPr id="67" name="圆角矩形 66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圆角矩形 4"/>
            <p:cNvSpPr/>
            <p:nvPr/>
          </p:nvSpPr>
          <p:spPr>
            <a:xfrm rot="5400000">
              <a:off x="1241625" y="2220172"/>
              <a:ext cx="1501023" cy="3976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Logging</a:t>
              </a:r>
            </a:p>
            <a:p>
              <a:pPr algn="ctr"/>
              <a:r>
                <a:rPr lang="en-US" altLang="zh-CN" sz="1600" dirty="0" err="1" smtClean="0"/>
                <a:t>NLog</a:t>
              </a:r>
              <a:endParaRPr lang="en-US" altLang="zh-CN" sz="1600" dirty="0" smtClean="0"/>
            </a:p>
          </p:txBody>
        </p:sp>
      </p:grpSp>
      <p:sp>
        <p:nvSpPr>
          <p:cNvPr id="69" name="右箭头 68"/>
          <p:cNvSpPr/>
          <p:nvPr/>
        </p:nvSpPr>
        <p:spPr>
          <a:xfrm>
            <a:off x="3541920" y="4162691"/>
            <a:ext cx="368226" cy="3842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330689" y="2063807"/>
            <a:ext cx="3085599" cy="561395"/>
            <a:chOff x="3802" y="3458003"/>
            <a:chExt cx="3976687" cy="1501024"/>
          </a:xfrm>
        </p:grpSpPr>
        <p:sp>
          <p:nvSpPr>
            <p:cNvPr id="71" name="圆角矩形 70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err="1" smtClean="0"/>
                <a:t>Javascript</a:t>
              </a:r>
              <a:endParaRPr lang="en-US" altLang="zh-CN" sz="1600" dirty="0"/>
            </a:p>
            <a:p>
              <a:pPr algn="ctr"/>
              <a:r>
                <a:rPr lang="en-US" altLang="zh-CN" sz="1600" dirty="0" err="1"/>
                <a:t>f</a:t>
              </a:r>
              <a:r>
                <a:rPr lang="en-US" altLang="zh-CN" sz="1600" dirty="0" err="1" smtClean="0"/>
                <a:t>etch|api</a:t>
              </a:r>
              <a:r>
                <a:rPr lang="en-US" altLang="zh-CN" sz="1600" dirty="0" smtClean="0"/>
                <a:t> gateway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17640" y="1316253"/>
            <a:ext cx="3085599" cy="561395"/>
            <a:chOff x="3802" y="3458003"/>
            <a:chExt cx="3976687" cy="1501024"/>
          </a:xfrm>
        </p:grpSpPr>
        <p:sp>
          <p:nvSpPr>
            <p:cNvPr id="77" name="圆角矩形 76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/>
                <a:t>User</a:t>
              </a:r>
              <a:endParaRPr lang="en-US" altLang="zh-CN" sz="1600" dirty="0" smtClean="0"/>
            </a:p>
          </p:txBody>
        </p:sp>
      </p:grpSp>
      <p:sp>
        <p:nvSpPr>
          <p:cNvPr id="80" name="下箭头 79"/>
          <p:cNvSpPr/>
          <p:nvPr/>
        </p:nvSpPr>
        <p:spPr>
          <a:xfrm>
            <a:off x="1619801" y="2778477"/>
            <a:ext cx="348343" cy="77936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下箭头 80"/>
          <p:cNvSpPr/>
          <p:nvPr/>
        </p:nvSpPr>
        <p:spPr>
          <a:xfrm>
            <a:off x="1619801" y="1866518"/>
            <a:ext cx="348343" cy="2179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219644" y="1146536"/>
            <a:ext cx="3307687" cy="163299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>
            <a:grpSpLocks/>
          </p:cNvGrpSpPr>
          <p:nvPr/>
        </p:nvGrpSpPr>
        <p:grpSpPr>
          <a:xfrm>
            <a:off x="6755608" y="1413903"/>
            <a:ext cx="5160225" cy="561600"/>
            <a:chOff x="3802" y="3458003"/>
            <a:chExt cx="3976687" cy="1501024"/>
          </a:xfrm>
        </p:grpSpPr>
        <p:sp>
          <p:nvSpPr>
            <p:cNvPr id="84" name="圆角矩形 83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圆角矩形 4"/>
            <p:cNvSpPr/>
            <p:nvPr/>
          </p:nvSpPr>
          <p:spPr>
            <a:xfrm>
              <a:off x="47765" y="3714946"/>
              <a:ext cx="3888761" cy="987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Permission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0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117594" y="952621"/>
            <a:ext cx="11847978" cy="58081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07086" y="3090032"/>
            <a:ext cx="3694358" cy="18782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146773" y="1419517"/>
            <a:ext cx="5007429" cy="5242559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流程图: 磁盘 1"/>
          <p:cNvSpPr/>
          <p:nvPr/>
        </p:nvSpPr>
        <p:spPr>
          <a:xfrm>
            <a:off x="2476080" y="3536712"/>
            <a:ext cx="1360966" cy="9640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代码仓库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github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5598507" y="1611848"/>
            <a:ext cx="1782724" cy="10315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Docker</a:t>
            </a:r>
            <a:r>
              <a:rPr lang="zh-CN" altLang="en-US" dirty="0" smtClean="0"/>
              <a:t>镜像仓库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598507" y="3542788"/>
            <a:ext cx="1782724" cy="931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持续集成工具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(Jenkins)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2" idx="3"/>
            <a:endCxn id="2" idx="2"/>
          </p:cNvCxnSpPr>
          <p:nvPr/>
        </p:nvCxnSpPr>
        <p:spPr>
          <a:xfrm flipV="1">
            <a:off x="1296369" y="4018722"/>
            <a:ext cx="1179711" cy="161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68049" y="3568915"/>
            <a:ext cx="1028320" cy="931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开发者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2" idx="4"/>
            <a:endCxn id="8" idx="1"/>
          </p:cNvCxnSpPr>
          <p:nvPr/>
        </p:nvCxnSpPr>
        <p:spPr>
          <a:xfrm flipV="1">
            <a:off x="3837046" y="4008697"/>
            <a:ext cx="1761461" cy="100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71424" y="366549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hook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837047" y="4378029"/>
            <a:ext cx="176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171424" y="4406557"/>
            <a:ext cx="11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ull code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251056" y="3713780"/>
            <a:ext cx="1317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commit&amp;UT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7036534" y="2602400"/>
            <a:ext cx="0" cy="93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6017630" y="2643352"/>
            <a:ext cx="8709" cy="89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386420" y="284237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045243" y="284237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pull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8101765" y="3542788"/>
            <a:ext cx="1782724" cy="931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持续交付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自动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5598507" y="4798033"/>
            <a:ext cx="1782724" cy="931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Build&amp;UT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手动</a:t>
            </a:r>
          </a:p>
        </p:txBody>
      </p:sp>
      <p:cxnSp>
        <p:nvCxnSpPr>
          <p:cNvPr id="43" name="直接箭头连接符 42"/>
          <p:cNvCxnSpPr>
            <a:stCxn id="8" idx="2"/>
            <a:endCxn id="41" idx="0"/>
          </p:cNvCxnSpPr>
          <p:nvPr/>
        </p:nvCxnSpPr>
        <p:spPr>
          <a:xfrm>
            <a:off x="6489869" y="4474605"/>
            <a:ext cx="0" cy="32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41" idx="2"/>
            <a:endCxn id="12" idx="2"/>
          </p:cNvCxnSpPr>
          <p:nvPr/>
        </p:nvCxnSpPr>
        <p:spPr>
          <a:xfrm rot="5400000" flipH="1">
            <a:off x="3021480" y="2261461"/>
            <a:ext cx="1229118" cy="5707660"/>
          </a:xfrm>
          <a:prstGeom prst="bentConnector3">
            <a:avLst>
              <a:gd name="adj1" fmla="val -18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381812" y="5572259"/>
            <a:ext cx="22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Send </a:t>
            </a:r>
            <a:r>
              <a:rPr lang="en-US" altLang="zh-CN" dirty="0" err="1" smtClean="0"/>
              <a:t>Build&amp;UT</a:t>
            </a:r>
            <a:r>
              <a:rPr lang="en-US" altLang="zh-CN" dirty="0" smtClean="0"/>
              <a:t> Report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8" idx="3"/>
            <a:endCxn id="39" idx="1"/>
          </p:cNvCxnSpPr>
          <p:nvPr/>
        </p:nvCxnSpPr>
        <p:spPr>
          <a:xfrm>
            <a:off x="7381231" y="4008697"/>
            <a:ext cx="720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39" idx="2"/>
            <a:endCxn id="12" idx="2"/>
          </p:cNvCxnSpPr>
          <p:nvPr/>
        </p:nvCxnSpPr>
        <p:spPr>
          <a:xfrm rot="5400000">
            <a:off x="4874605" y="382209"/>
            <a:ext cx="26127" cy="8210918"/>
          </a:xfrm>
          <a:prstGeom prst="bentConnector3">
            <a:avLst>
              <a:gd name="adj1" fmla="val 69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434009" y="6391444"/>
            <a:ext cx="25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Send </a:t>
            </a:r>
            <a:r>
              <a:rPr lang="en-US" altLang="zh-CN" dirty="0" err="1" smtClean="0"/>
              <a:t>deploy&amp;run</a:t>
            </a:r>
            <a:r>
              <a:rPr lang="en-US" altLang="zh-CN" dirty="0" smtClean="0"/>
              <a:t> Report</a:t>
            </a:r>
            <a:endParaRPr lang="zh-CN" altLang="en-US" dirty="0"/>
          </a:p>
        </p:txBody>
      </p:sp>
      <p:sp>
        <p:nvSpPr>
          <p:cNvPr id="75" name="流程图: 多文档 74"/>
          <p:cNvSpPr/>
          <p:nvPr/>
        </p:nvSpPr>
        <p:spPr>
          <a:xfrm>
            <a:off x="10685424" y="3004477"/>
            <a:ext cx="957943" cy="8098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SIT</a:t>
            </a:r>
            <a:endParaRPr lang="zh-CN" altLang="en-US" dirty="0"/>
          </a:p>
        </p:txBody>
      </p:sp>
      <p:sp>
        <p:nvSpPr>
          <p:cNvPr id="76" name="流程图: 多文档 75"/>
          <p:cNvSpPr/>
          <p:nvPr/>
        </p:nvSpPr>
        <p:spPr>
          <a:xfrm>
            <a:off x="10685424" y="4428328"/>
            <a:ext cx="957943" cy="8098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UAT</a:t>
            </a:r>
            <a:endParaRPr lang="zh-CN" altLang="en-US" dirty="0"/>
          </a:p>
        </p:txBody>
      </p:sp>
      <p:sp>
        <p:nvSpPr>
          <p:cNvPr id="77" name="流程图: 多文档 76"/>
          <p:cNvSpPr/>
          <p:nvPr/>
        </p:nvSpPr>
        <p:spPr>
          <a:xfrm>
            <a:off x="10685424" y="5852179"/>
            <a:ext cx="957943" cy="8098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</a:t>
            </a:r>
            <a:endParaRPr lang="zh-CN" altLang="en-US" dirty="0"/>
          </a:p>
        </p:txBody>
      </p:sp>
      <p:cxnSp>
        <p:nvCxnSpPr>
          <p:cNvPr id="83" name="肘形连接符 82"/>
          <p:cNvCxnSpPr>
            <a:stCxn id="6" idx="4"/>
            <a:endCxn id="75" idx="0"/>
          </p:cNvCxnSpPr>
          <p:nvPr/>
        </p:nvCxnSpPr>
        <p:spPr>
          <a:xfrm>
            <a:off x="7381231" y="2127600"/>
            <a:ext cx="3849067" cy="876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6" idx="4"/>
            <a:endCxn id="76" idx="3"/>
          </p:cNvCxnSpPr>
          <p:nvPr/>
        </p:nvCxnSpPr>
        <p:spPr>
          <a:xfrm>
            <a:off x="7381231" y="2127600"/>
            <a:ext cx="4262136" cy="2705677"/>
          </a:xfrm>
          <a:prstGeom prst="bentConnector3">
            <a:avLst>
              <a:gd name="adj1" fmla="val 105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6" idx="4"/>
            <a:endCxn id="77" idx="3"/>
          </p:cNvCxnSpPr>
          <p:nvPr/>
        </p:nvCxnSpPr>
        <p:spPr>
          <a:xfrm>
            <a:off x="7381231" y="2127600"/>
            <a:ext cx="4262136" cy="4129528"/>
          </a:xfrm>
          <a:prstGeom prst="bentConnector3">
            <a:avLst>
              <a:gd name="adj1" fmla="val 105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8101765" y="1675993"/>
            <a:ext cx="11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ull image</a:t>
            </a:r>
            <a:endParaRPr lang="zh-CN" altLang="en-US" dirty="0"/>
          </a:p>
        </p:txBody>
      </p:sp>
      <p:cxnSp>
        <p:nvCxnSpPr>
          <p:cNvPr id="90" name="肘形连接符 89"/>
          <p:cNvCxnSpPr>
            <a:endCxn id="75" idx="1"/>
          </p:cNvCxnSpPr>
          <p:nvPr/>
        </p:nvCxnSpPr>
        <p:spPr>
          <a:xfrm flipV="1">
            <a:off x="9884489" y="3409426"/>
            <a:ext cx="800935" cy="599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endCxn id="76" idx="1"/>
          </p:cNvCxnSpPr>
          <p:nvPr/>
        </p:nvCxnSpPr>
        <p:spPr>
          <a:xfrm rot="16200000" flipH="1">
            <a:off x="9877679" y="4025531"/>
            <a:ext cx="814555" cy="800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39" idx="3"/>
            <a:endCxn id="77" idx="1"/>
          </p:cNvCxnSpPr>
          <p:nvPr/>
        </p:nvCxnSpPr>
        <p:spPr>
          <a:xfrm>
            <a:off x="9884489" y="4008697"/>
            <a:ext cx="800935" cy="22484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9770074" y="3644377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deploy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271808" y="27005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持续集成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8958301" y="952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持续发布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43060" y="5864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持续交付</a:t>
            </a:r>
            <a:endParaRPr lang="zh-CN" altLang="en-US" dirty="0"/>
          </a:p>
        </p:txBody>
      </p:sp>
      <p:sp>
        <p:nvSpPr>
          <p:cNvPr id="101" name="标题 1"/>
          <p:cNvSpPr txBox="1">
            <a:spLocks/>
          </p:cNvSpPr>
          <p:nvPr/>
        </p:nvSpPr>
        <p:spPr>
          <a:xfrm>
            <a:off x="3168781" y="12338"/>
            <a:ext cx="4747309" cy="963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持续集成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持续发布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持续交付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08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13509" y="198631"/>
            <a:ext cx="4206240" cy="931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Api</a:t>
            </a:r>
            <a:r>
              <a:rPr lang="en-US" altLang="zh-CN" dirty="0" smtClean="0"/>
              <a:t> gateway</a:t>
            </a:r>
          </a:p>
        </p:txBody>
      </p:sp>
    </p:spTree>
    <p:extLst>
      <p:ext uri="{BB962C8B-B14F-4D97-AF65-F5344CB8AC3E}">
        <p14:creationId xmlns:p14="http://schemas.microsoft.com/office/powerpoint/2010/main" val="28816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202</Words>
  <Application>Microsoft Office PowerPoint</Application>
  <PresentationFormat>宽屏</PresentationFormat>
  <Paragraphs>89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上北智信前端框架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chong zeng</dc:creator>
  <cp:lastModifiedBy>chong zeng</cp:lastModifiedBy>
  <cp:revision>49</cp:revision>
  <dcterms:created xsi:type="dcterms:W3CDTF">2017-08-31T11:05:49Z</dcterms:created>
  <dcterms:modified xsi:type="dcterms:W3CDTF">2017-09-05T12:14:49Z</dcterms:modified>
</cp:coreProperties>
</file>