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58" r:id="rId6"/>
    <p:sldId id="259" r:id="rId7"/>
  </p:sldIdLst>
  <p:sldSz cx="10080625" cy="5670550"/>
  <p:notesSz cx="7559675" cy="106918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594" y="-84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bg-BG" sz="1400" b="0" i="0" u="none" strike="noStrike" kern="1200" smtClean="0">
                <a:ln>
                  <a:noFill/>
                </a:ln>
                <a:latin typeface="Noto Sans" pitchFamily="2"/>
                <a:ea typeface="Noto Sans CJK JP:palt" pitchFamily="34"/>
                <a:cs typeface="Noto Sans" pitchFamily="2"/>
              </a:rPr>
              <a:t> </a:t>
            </a:r>
            <a:endParaRPr lang="bg-BG" sz="1400" b="0" i="0" u="none" strike="noStrike" kern="1200">
              <a:ln>
                <a:noFill/>
              </a:ln>
              <a:latin typeface="Noto Sans" pitchFamily="2"/>
              <a:ea typeface="Noto Sans CJK JP:palt" pitchFamily="34"/>
              <a:cs typeface="Noto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bg-BG" sz="1400" b="0" i="0" u="none" strike="noStrike" kern="1200" smtClean="0">
                <a:ln>
                  <a:noFill/>
                </a:ln>
                <a:latin typeface="Noto Sans" pitchFamily="2"/>
                <a:ea typeface="Noto Sans CJK JP:palt" pitchFamily="34"/>
                <a:cs typeface="Noto Sans" pitchFamily="2"/>
              </a:rPr>
              <a:t> </a:t>
            </a:r>
            <a:endParaRPr lang="bg-BG" sz="1400" b="0" i="0" u="none" strike="noStrike" kern="1200">
              <a:ln>
                <a:noFill/>
              </a:ln>
              <a:latin typeface="Noto Sans" pitchFamily="2"/>
              <a:ea typeface="Noto Sans CJK JP:palt" pitchFamily="34"/>
              <a:cs typeface="Noto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bg-BG" sz="1400" b="0" i="0" u="none" strike="noStrike" kern="1200" smtClean="0">
                <a:ln>
                  <a:noFill/>
                </a:ln>
                <a:latin typeface="Noto Sans" pitchFamily="2"/>
                <a:ea typeface="Noto Sans CJK JP:palt" pitchFamily="34"/>
                <a:cs typeface="Noto Sans" pitchFamily="2"/>
              </a:rPr>
              <a:t> </a:t>
            </a:r>
            <a:endParaRPr lang="bg-BG" sz="1400" b="0" i="0" u="none" strike="noStrike" kern="1200">
              <a:ln>
                <a:noFill/>
              </a:ln>
              <a:latin typeface="Noto Sans" pitchFamily="2"/>
              <a:ea typeface="Noto Sans CJK JP:palt" pitchFamily="34"/>
              <a:cs typeface="Noto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D547EAE-A87B-4B39-99AD-55C3DF824CBD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r>
              <a:rPr lang="bg-BG" sz="1400" b="0" i="0" u="none" strike="noStrike" kern="1200">
                <a:ln>
                  <a:noFill/>
                </a:ln>
                <a:latin typeface="Noto Sans" pitchFamily="2"/>
                <a:ea typeface="Noto Sans CJK JP:palt" pitchFamily="34"/>
                <a:cs typeface="Noto Sans" pitchFamily="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bg-BG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bg-BG" sz="1400" kern="1200">
                <a:solidFill>
                  <a:srgbClr val="DBF5F9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bg-BG" sz="1400" kern="1200">
                <a:solidFill>
                  <a:srgbClr val="DBF5F9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bg-BG" sz="1400" kern="1200">
                <a:solidFill>
                  <a:srgbClr val="DBF5F9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bg-BG" sz="1400" kern="1200">
                <a:solidFill>
                  <a:srgbClr val="DBF5F9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fld id="{0869EFEF-AD0A-4892-BE62-9743615F90D9}" type="slidenum">
              <a:rPr/>
              <a:pPr lvl="0"/>
              <a:t>‹#›</a:t>
            </a:fld>
            <a:r>
              <a:rPr lang="bg-BG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hangingPunct="0">
      <a:lnSpc>
        <a:spcPct val="110000"/>
      </a:lnSpc>
      <a:spcBef>
        <a:spcPts val="0"/>
      </a:spcBef>
      <a:spcAft>
        <a:spcPts val="567"/>
      </a:spcAft>
      <a:tabLst/>
      <a:defRPr lang="bg-BG" sz="2000" b="0" i="0" u="none" strike="noStrike" kern="1200">
        <a:ln>
          <a:noFill/>
        </a:ln>
        <a:latin typeface="Noto Sans Regular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9223E197-74AE-4DBA-AB04-183776128ED7}" type="slidenum">
              <a:rPr/>
              <a:pPr lvl="0"/>
              <a:t>1</a:t>
            </a:fld>
            <a:r>
              <a:rPr lang="bg-BG"/>
              <a:t> 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C4B0C09-1614-4FCF-B596-B88B50761613}" type="slidenum">
              <a:rPr/>
              <a:pPr lvl="0"/>
              <a:t>2</a:t>
            </a:fld>
            <a:r>
              <a:rPr lang="bg-BG"/>
              <a:t> 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211E9B75-CC71-4763-A1AC-3F035C2F45D1}" type="slidenum">
              <a:rPr/>
              <a:pPr lvl="0"/>
              <a:t>3</a:t>
            </a:fld>
            <a:r>
              <a:rPr lang="bg-BG"/>
              <a:t> 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06650621-1CFB-4FEA-BF51-7E63D95B607E}" type="slidenum">
              <a:rPr/>
              <a:pPr lvl="0"/>
              <a:t>4</a:t>
            </a:fld>
            <a:r>
              <a:rPr lang="bg-BG"/>
              <a:t> 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A367D3-64F7-4458-BA9B-9C3D045FEDE2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822DC5-A9F3-452C-9BA0-DC6F932AD12D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269875"/>
            <a:ext cx="2249488" cy="4770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269875"/>
            <a:ext cx="6599237" cy="4770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87A6C1-7CCD-4F56-B2E5-50AC43BB8BD8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F4208F-7A8E-4E21-A781-AEA560538EE1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E2269D-C108-414D-9FBD-F79DA3E68135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EFE64F-F74C-45D0-9930-3D44DBC8C3F2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509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3509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858799-DE5F-4B20-A4AF-234DA7DE422E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BCE100-FB25-4466-8C1A-F274C1441B43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1A154A-54A1-41C2-A8C1-FEEB5B727B1B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08A4B6-7690-4493-A4F8-DDED8FCF2AC6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F76F55-AB8B-40AA-BAD7-008DAF993114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2B022A-37B6-46C6-AE12-EBAE35CB4C57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97D07F-E072-45F4-B0C6-4957B7651815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DDC2A3-A573-4449-875E-0363E1A3F5D7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800" y="90488"/>
            <a:ext cx="2249488" cy="4859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90488"/>
            <a:ext cx="6597650" cy="4859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BA4FEF-A046-4D44-BF9E-14A5C4911B04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9CA19-1911-4136-BBB9-9B664C5CC4D6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A3CB2C-9919-4B96-9FC0-5D4C4470CCA8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823589-60D3-400B-A038-6DD30CFBC61B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4049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4049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928317-F13E-46DF-AD72-937FAC212289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CFA246-E940-429D-882B-EE533ADFE1F2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9D2BE1-5CA7-49E7-8940-45A218E70430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9C49D-2CF1-4C80-83AD-D01BCB5D438A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F00FBA-42A2-4AC4-ACC8-38D39414B17B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0E0039-5193-403E-9F8F-C68D124A216F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687CF-15CA-4534-A607-1A103855532E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E50E9-CBCA-4905-8076-3F924314B374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800" y="269875"/>
            <a:ext cx="2249488" cy="521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69875"/>
            <a:ext cx="6597650" cy="521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FEC2F-4FE1-47BB-866E-301FD9EC5986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3870325"/>
            <a:ext cx="4424362" cy="116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3870325"/>
            <a:ext cx="4424363" cy="116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33A003-4A33-41C5-8870-2B9B8F44633E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1069C8-338E-4FE9-B10E-997C7364EFD2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3229AC-F157-458A-BEC0-F138D445D003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282A03-19B6-42B2-9033-16E25C74562E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4476A0-1F8E-4B66-9C9F-85EE967758C6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2A039F-0FCD-4593-AC55-0E30045D40B7}" type="slidenum">
              <a:rPr/>
              <a:pPr lvl="0"/>
              <a:t>‹#›</a:t>
            </a:fld>
            <a:r>
              <a:rPr lang="bg-BG" smtClean="0"/>
              <a:t> </a:t>
            </a:r>
            <a:endParaRPr lang="bg-BG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3780000"/>
            <a:ext cx="10080000" cy="189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36000" dir="16200000" algn="tl">
              <a:srgbClr val="F49100"/>
            </a:outerShdw>
          </a:effectLst>
        </p:spPr>
        <p:txBody>
          <a:bodyPr wrap="none" lIns="36000" tIns="36000" rIns="36000" bIns="36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2200" b="0" i="0" u="none" strike="noStrike" kern="1200">
              <a:ln>
                <a:noFill/>
              </a:ln>
              <a:latin typeface="Noto Sans" pitchFamily="2"/>
              <a:ea typeface="Noto Sans CJK JP:palt" pitchFamily="34"/>
              <a:cs typeface="Noto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2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bg-BG" sz="2400" kern="1200">
                <a:solidFill>
                  <a:srgbClr val="DBF5F9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bg-BG" sz="2400" kern="1200">
                <a:solidFill>
                  <a:srgbClr val="DBF5F9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bg-BG" sz="2400" kern="1200">
                <a:solidFill>
                  <a:srgbClr val="DBF5F9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fld id="{88C0D54D-A679-4C61-BB92-F8FB1C4AE112}" type="slidenum">
              <a:rPr/>
              <a:pPr lvl="0"/>
              <a:t>‹#›</a:t>
            </a:fld>
            <a:r>
              <a:rPr lang="bg-BG"/>
              <a:t> </a:t>
            </a: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bg-BG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924"/>
              </a:spcAft>
              <a:buClr>
                <a:srgbClr val="F49100"/>
              </a:buClr>
              <a:buSzPct val="45000"/>
              <a:buFont typeface="StarSymbol"/>
              <a:buNone/>
              <a:defRPr lang="bg-BG" sz="21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924"/>
              </a:spcAft>
              <a:buClr>
                <a:srgbClr val="F49100"/>
              </a:buClr>
              <a:buSzPct val="45000"/>
              <a:buFont typeface="StarSymbol"/>
              <a:buChar char="●"/>
              <a:defRPr lang="bg-BG" sz="21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42"/>
              </a:spcAft>
              <a:buClr>
                <a:srgbClr val="F49100"/>
              </a:buClr>
              <a:buSzPct val="75000"/>
              <a:buFont typeface="StarSymbol"/>
              <a:buChar char="–"/>
              <a:defRPr lang="bg-BG" sz="165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Clr>
                <a:srgbClr val="F49100"/>
              </a:buClr>
              <a:buSzPct val="45000"/>
              <a:buFont typeface="StarSymbol"/>
              <a:buChar char="●"/>
              <a:defRPr lang="bg-BG" sz="18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Clr>
                <a:srgbClr val="F49100"/>
              </a:buClr>
              <a:buSzPct val="75000"/>
              <a:buFont typeface="StarSymbol"/>
              <a:buChar char="–"/>
              <a:defRPr lang="bg-BG" sz="15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Clr>
                <a:srgbClr val="F49100"/>
              </a:buClr>
              <a:buSzPct val="45000"/>
              <a:buFont typeface="StarSymbol"/>
              <a:buChar char="●"/>
              <a:defRPr lang="bg-BG" sz="15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Clr>
                <a:srgbClr val="F49100"/>
              </a:buClr>
              <a:buSzPct val="45000"/>
              <a:buFont typeface="StarSymbol"/>
              <a:buChar char="●"/>
              <a:defRPr lang="bg-BG" sz="15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Clr>
                <a:srgbClr val="F49100"/>
              </a:buClr>
              <a:buSzPct val="45000"/>
              <a:buFont typeface="StarSymbol"/>
              <a:buChar char="●"/>
              <a:defRPr lang="bg-BG" sz="15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Clr>
                <a:srgbClr val="F49100"/>
              </a:buClr>
              <a:buSzPct val="45000"/>
              <a:buFont typeface="StarSymbol"/>
              <a:buChar char="●"/>
              <a:defRPr lang="bg-BG" sz="15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Clr>
                <a:srgbClr val="F49100"/>
              </a:buClr>
              <a:buSzPct val="45000"/>
              <a:buFont typeface="StarSymbol"/>
              <a:buChar char="●"/>
              <a:defRPr lang="bg-BG" sz="1500" b="0" i="0" u="none" strike="noStrike" kern="1200">
                <a:ln>
                  <a:noFill/>
                </a:ln>
                <a:solidFill>
                  <a:srgbClr val="DBF5F9"/>
                </a:solidFill>
                <a:latin typeface="Noto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bg-BG" sz="6000" b="0" i="0" u="none" strike="noStrike" kern="1200" spc="0" baseline="0">
          <a:ln>
            <a:noFill/>
          </a:ln>
          <a:solidFill>
            <a:srgbClr val="04617B"/>
          </a:solidFill>
          <a:latin typeface="Noto Sans" pitchFamily="2"/>
        </a:defRPr>
      </a:lvl1pPr>
    </p:titleStyle>
    <p:bodyStyle>
      <a:lvl1pPr marL="0" marR="0" indent="0" hangingPunct="0">
        <a:spcBef>
          <a:spcPts val="0"/>
        </a:spcBef>
        <a:spcAft>
          <a:spcPts val="924"/>
        </a:spcAft>
        <a:tabLst/>
        <a:defRPr lang="bg-BG" sz="2100" b="0" i="0" u="none" strike="noStrike" kern="1200">
          <a:ln>
            <a:noFill/>
          </a:ln>
          <a:solidFill>
            <a:srgbClr val="DBF5F9"/>
          </a:solidFill>
          <a:latin typeface="Noto Sans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V="1">
            <a:off x="0" y="0"/>
            <a:ext cx="10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5400000" algn="tl">
              <a:srgbClr val="F49100"/>
            </a:outerShdw>
          </a:effectLst>
        </p:spPr>
        <p:txBody>
          <a:bodyPr wrap="none" lIns="36000" tIns="36000" rIns="36000" bIns="36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2200" b="0" i="0" u="none" strike="noStrike" kern="1200">
              <a:ln>
                <a:noFill/>
              </a:ln>
              <a:latin typeface="Noto Sans" pitchFamily="2"/>
              <a:ea typeface="Noto Sans CJK JP:palt" pitchFamily="34"/>
              <a:cs typeface="Noto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bg-BG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Clr>
                <a:srgbClr val="009EDA"/>
              </a:buClr>
              <a:buSzPct val="45000"/>
              <a:buFont typeface="OpenSymbol"/>
              <a:buNone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4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42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2100" b="0" i="0" u="none" strike="noStrike" kern="1200">
                <a:ln>
                  <a:noFill/>
                </a:ln>
                <a:latin typeface="Noto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650" b="0" i="0" u="none" strike="noStrike" kern="1200">
                <a:ln>
                  <a:noFill/>
                </a:ln>
                <a:latin typeface="Noto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650" b="0" i="0" u="none" strike="noStrike" kern="1200">
                <a:ln>
                  <a:noFill/>
                </a:ln>
                <a:latin typeface="Noto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bg-BG" sz="2400" kern="1200">
                <a:solidFill>
                  <a:srgbClr val="484848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bg-BG" sz="2400" kern="1200">
                <a:solidFill>
                  <a:srgbClr val="484848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bg-BG" sz="2400" kern="1200">
                <a:solidFill>
                  <a:srgbClr val="484848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fld id="{991F0BF0-F9C0-4470-8194-94AD23926E40}" type="slidenum">
              <a:rPr/>
              <a:pPr lvl="0"/>
              <a:t>‹#›</a:t>
            </a:fld>
            <a:r>
              <a:rPr lang="bg-BG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hangingPunct="0">
        <a:tabLst/>
        <a:defRPr lang="bg-BG" sz="4500" b="0" i="0" u="none" strike="noStrike" kern="1200">
          <a:ln>
            <a:noFill/>
          </a:ln>
          <a:solidFill>
            <a:srgbClr val="FFFFFF"/>
          </a:solidFill>
          <a:latin typeface="Noto Sans" pitchFamily="2"/>
        </a:defRPr>
      </a:lvl1pPr>
    </p:titleStyle>
    <p:bodyStyle>
      <a:lvl1pPr marL="0" marR="0" indent="0" hangingPunct="0">
        <a:spcBef>
          <a:spcPts val="0"/>
        </a:spcBef>
        <a:spcAft>
          <a:spcPts val="1054"/>
        </a:spcAft>
        <a:tabLst/>
        <a:defRPr lang="bg-BG" sz="2400" b="0" i="0" u="none" strike="noStrike" kern="1200">
          <a:ln>
            <a:noFill/>
          </a:ln>
          <a:latin typeface="Noto Sans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V="1">
            <a:off x="0" y="0"/>
            <a:ext cx="10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5400000" algn="tl">
              <a:srgbClr val="F49100"/>
            </a:outerShdw>
          </a:effectLst>
        </p:spPr>
        <p:txBody>
          <a:bodyPr wrap="none" lIns="36000" tIns="36000" rIns="36000" bIns="36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2200" b="0" i="0" u="none" strike="noStrike" kern="1200">
              <a:ln>
                <a:noFill/>
              </a:ln>
              <a:latin typeface="Noto Sans" pitchFamily="2"/>
              <a:ea typeface="Noto Sans CJK JP:palt" pitchFamily="34"/>
              <a:cs typeface="Noto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bg-BG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57"/>
              </a:spcAft>
              <a:buClr>
                <a:srgbClr val="04617B"/>
              </a:buClr>
              <a:buSzPct val="45000"/>
              <a:buFont typeface="StarSymbol"/>
              <a:buNone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7"/>
              </a:spcAft>
              <a:buClr>
                <a:srgbClr val="04617B"/>
              </a:buClr>
              <a:buSzPct val="45000"/>
              <a:buFont typeface="StarSymbol"/>
              <a:buChar char="●"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42"/>
              </a:spcAft>
              <a:buClr>
                <a:srgbClr val="04617B"/>
              </a:buClr>
              <a:buSzPct val="75000"/>
              <a:buFont typeface="StarSymbol"/>
              <a:buChar char="–"/>
              <a:defRPr lang="bg-BG" sz="2100" b="0" i="0" u="none" strike="noStrike" kern="1200">
                <a:ln>
                  <a:noFill/>
                </a:ln>
                <a:latin typeface="Noto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Clr>
                <a:srgbClr val="04617B"/>
              </a:buClr>
              <a:buSzPct val="45000"/>
              <a:buFont typeface="Star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Clr>
                <a:srgbClr val="04617B"/>
              </a:buClr>
              <a:buSzPct val="75000"/>
              <a:buFont typeface="StarSymbol"/>
              <a:buChar char="–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Clr>
                <a:srgbClr val="04617B"/>
              </a:buClr>
              <a:buSzPct val="45000"/>
              <a:buFont typeface="Star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Clr>
                <a:srgbClr val="04617B"/>
              </a:buClr>
              <a:buSzPct val="45000"/>
              <a:buFont typeface="Star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Clr>
                <a:srgbClr val="04617B"/>
              </a:buClr>
              <a:buSzPct val="45000"/>
              <a:buFont typeface="Star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Clr>
                <a:srgbClr val="04617B"/>
              </a:buClr>
              <a:buSzPct val="45000"/>
              <a:buFont typeface="StarSymbol"/>
              <a:buChar char="●"/>
              <a:defRPr lang="bg-BG" sz="1500" b="0" i="0" u="none" strike="noStrike" kern="1200">
                <a:ln>
                  <a:noFill/>
                </a:ln>
                <a:latin typeface="Noto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Clr>
                <a:srgbClr val="04617B"/>
              </a:buClr>
              <a:buSzPct val="45000"/>
              <a:buFont typeface="StarSymbol"/>
              <a:buChar char="●"/>
              <a:defRPr lang="bg-BG" sz="1500" b="0" i="0" u="none" strike="noStrike" kern="1200">
                <a:ln>
                  <a:noFill/>
                </a:ln>
                <a:latin typeface="Noto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bg-BG" sz="2400" kern="1200">
                <a:solidFill>
                  <a:srgbClr val="484848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bg-BG" sz="2400" kern="1200">
                <a:solidFill>
                  <a:srgbClr val="484848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r>
              <a:rPr lang="bg-BG" smtClean="0"/>
              <a:t> </a:t>
            </a:r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bg-BG" sz="2400" kern="1200">
                <a:solidFill>
                  <a:srgbClr val="484848"/>
                </a:solidFill>
                <a:latin typeface="Noto Sans" pitchFamily="2"/>
                <a:ea typeface="Noto Sans CJK JP:palt" pitchFamily="34"/>
                <a:cs typeface="Noto Sans" pitchFamily="2"/>
              </a:defRPr>
            </a:lvl1pPr>
          </a:lstStyle>
          <a:p>
            <a:pPr lvl="0"/>
            <a:fld id="{EA48C5E6-DD44-4B9E-95AC-42F28583D88B}" type="slidenum">
              <a:rPr/>
              <a:pPr lvl="0"/>
              <a:t>‹#›</a:t>
            </a:fld>
            <a:r>
              <a:rPr lang="bg-BG"/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0" y="5580000"/>
            <a:ext cx="10080000" cy="9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  <a:effectLst>
            <a:outerShdw dist="10800" dir="16200000" algn="tl">
              <a:srgbClr val="F49100"/>
            </a:outerShdw>
          </a:effectLst>
        </p:spPr>
        <p:txBody>
          <a:bodyPr wrap="none" lIns="36000" tIns="36000" rIns="36000" bIns="36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bg-BG" sz="2200" b="0" i="0" u="none" strike="noStrike" kern="1200">
              <a:ln>
                <a:noFill/>
              </a:ln>
              <a:latin typeface="Noto Sans" pitchFamily="2"/>
              <a:ea typeface="Noto Sans CJK JP:palt" pitchFamily="34"/>
              <a:cs typeface="Noto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hangingPunct="0">
        <a:tabLst/>
        <a:defRPr lang="bg-BG" sz="4500" b="0" i="0" u="none" strike="noStrike" kern="1200">
          <a:ln>
            <a:noFill/>
          </a:ln>
          <a:solidFill>
            <a:srgbClr val="04617B"/>
          </a:solidFill>
          <a:latin typeface="Noto Sans" pitchFamily="2"/>
        </a:defRPr>
      </a:lvl1pPr>
    </p:titleStyle>
    <p:bodyStyle>
      <a:lvl1pPr marL="0" marR="0" indent="0" hangingPunct="0">
        <a:spcBef>
          <a:spcPts val="0"/>
        </a:spcBef>
        <a:spcAft>
          <a:spcPts val="1057"/>
        </a:spcAft>
        <a:tabLst/>
        <a:defRPr lang="bg-BG" sz="2400" b="0" i="0" u="none" strike="noStrike" kern="1200">
          <a:ln>
            <a:noFill/>
          </a:ln>
          <a:latin typeface="Noto San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habal.in/visuals/kmeans/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nevena-angelova/k-means/blob/main/k-means-algorithm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vena-angelova/k-means/blob/main/k-mean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spcBef>
                <a:spcPts val="1191"/>
              </a:spcBef>
              <a:spcAft>
                <a:spcPts val="992"/>
              </a:spcAft>
              <a:buNone/>
            </a:pPr>
            <a:r>
              <a:rPr lang="bg-BG" sz="4000" b="1" dirty="0">
                <a:latin typeface="Helvetica" pitchFamily="34"/>
              </a:rPr>
              <a:t/>
            </a:r>
            <a:br>
              <a:rPr lang="bg-BG" sz="4000" b="1" dirty="0">
                <a:latin typeface="Helvetica" pitchFamily="34"/>
              </a:rPr>
            </a:br>
            <a:r>
              <a:rPr lang="bg-BG" sz="4000" b="1" dirty="0">
                <a:latin typeface="Helvetica" pitchFamily="34"/>
              </a:rPr>
              <a:t>K-Means Клъстеризация</a:t>
            </a:r>
            <a:r>
              <a:rPr lang="bg-BG" sz="2200" b="1" dirty="0"/>
              <a:t/>
            </a:r>
            <a:br>
              <a:rPr lang="bg-BG" sz="2200" b="1" dirty="0"/>
            </a:br>
            <a:endParaRPr lang="bg-BG" sz="2200" b="1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 rtl="0">
              <a:spcAft>
                <a:spcPts val="0"/>
              </a:spcAft>
              <a:buNone/>
            </a:pPr>
            <a:r>
              <a:rPr lang="bg-BG" sz="2600" b="1">
                <a:latin typeface="Helvetica" pitchFamily="34"/>
              </a:rPr>
              <a:t>Анализ и приложение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2920" y="90720"/>
            <a:ext cx="9071640" cy="946800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bg-BG">
                <a:latin typeface="Helvetica" pitchFamily="34"/>
              </a:rPr>
              <a:t>Клъстеризация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2920" y="1440000"/>
            <a:ext cx="9021960" cy="3497759"/>
          </a:xfrm>
        </p:spPr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Clr>
                <a:srgbClr val="009EDA"/>
              </a:buClr>
              <a:buSzPct val="45000"/>
              <a:buFont typeface="OpenSymbol"/>
              <a:buNone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4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42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2100" b="0" i="0" u="none" strike="noStrike" kern="1200">
                <a:ln>
                  <a:noFill/>
                </a:ln>
                <a:latin typeface="Noto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650" b="0" i="0" u="none" strike="noStrike" kern="1200">
                <a:ln>
                  <a:noFill/>
                </a:ln>
                <a:latin typeface="Noto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650" b="0" i="0" u="none" strike="noStrike" kern="1200">
                <a:ln>
                  <a:noFill/>
                </a:ln>
                <a:latin typeface="Noto Sans" pitchFamily="2"/>
              </a:defRPr>
            </a:lvl9pPr>
          </a:lstStyle>
          <a:p>
            <a:pPr lvl="0" rtl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bg-BG" sz="1800" dirty="0">
                <a:latin typeface="Helvetica" pitchFamily="32"/>
              </a:rPr>
              <a:t>Клъстеризацията е част от т. нар. неконтролирано обучение. За разлика от контолираното тук няма входни и изходни данни и функция, описваща връзката между тях. Тук има входни данни и хипотеза, а функцията е свързана с разстояния между точки.</a:t>
            </a:r>
          </a:p>
          <a:p>
            <a:pPr lvl="0" rtl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bg-BG" sz="1800" dirty="0">
                <a:latin typeface="Helvetica" pitchFamily="32"/>
              </a:rPr>
              <a:t>Алгоритъм групира обекти или данни в подмножества (клъстери), така че обектите в един клъстер да са подобни, а останалите да са възможно най-различни от дадения. Това става на базата на определени характеристики или разстояния между данните.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bg-BG">
                <a:latin typeface="Helvetica" pitchFamily="34"/>
              </a:rPr>
              <a:t>K-Means клъстеризация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Clr>
                <a:srgbClr val="009EDA"/>
              </a:buClr>
              <a:buSzPct val="45000"/>
              <a:buFont typeface="OpenSymbol"/>
              <a:buNone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4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42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2100" b="0" i="0" u="none" strike="noStrike" kern="1200">
                <a:ln>
                  <a:noFill/>
                </a:ln>
                <a:latin typeface="Noto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650" b="0" i="0" u="none" strike="noStrike" kern="1200">
                <a:ln>
                  <a:noFill/>
                </a:ln>
                <a:latin typeface="Noto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650" b="0" i="0" u="none" strike="noStrike" kern="1200">
                <a:ln>
                  <a:noFill/>
                </a:ln>
                <a:latin typeface="Noto Sans" pitchFamily="2"/>
              </a:defRPr>
            </a:lvl9pPr>
          </a:lstStyle>
          <a:p>
            <a:pPr algn="l" rtl="0">
              <a:buNone/>
            </a:pPr>
            <a:r>
              <a:rPr lang="bg-BG" sz="1300" dirty="0">
                <a:latin typeface="Helvetica" pitchFamily="32"/>
              </a:rPr>
              <a:t>K-Means е един от методите за клъстеризация. При него набор от данни се разделят на k групи</a:t>
            </a:r>
            <a:r>
              <a:rPr lang="bg-BG" sz="1300" dirty="0" smtClean="0">
                <a:latin typeface="Helvetica" pitchFamily="32"/>
              </a:rPr>
              <a:t>.</a:t>
            </a:r>
            <a:endParaRPr lang="en-US" sz="1300" dirty="0" smtClean="0">
              <a:latin typeface="Helvetica" pitchFamily="32"/>
            </a:endParaRPr>
          </a:p>
          <a:p>
            <a:pPr algn="l" rtl="0">
              <a:buNone/>
            </a:pPr>
            <a:r>
              <a:rPr lang="bg-BG" sz="1300" dirty="0" smtClean="0">
                <a:latin typeface="Helvetica" pitchFamily="32"/>
              </a:rPr>
              <a:t>Първоначално </a:t>
            </a:r>
            <a:r>
              <a:rPr lang="bg-BG" sz="1300" dirty="0">
                <a:latin typeface="Helvetica" pitchFamily="32"/>
              </a:rPr>
              <a:t>се избират k произволни точки от данните. С тях се инициализират центроидите. Всеки един </a:t>
            </a:r>
            <a:r>
              <a:rPr lang="bg-BG" sz="1300" dirty="0" smtClean="0">
                <a:latin typeface="Helvetica" pitchFamily="32"/>
              </a:rPr>
              <a:t>елемент се</a:t>
            </a:r>
            <a:r>
              <a:rPr lang="en-US" sz="1300" dirty="0" smtClean="0">
                <a:latin typeface="Helvetica" pitchFamily="32"/>
              </a:rPr>
              <a:t> </a:t>
            </a:r>
            <a:r>
              <a:rPr lang="bg-BG" sz="1300" dirty="0" smtClean="0">
                <a:latin typeface="Helvetica" pitchFamily="32"/>
              </a:rPr>
              <a:t>присвоява </a:t>
            </a:r>
            <a:r>
              <a:rPr lang="bg-BG" sz="1300" dirty="0">
                <a:latin typeface="Helvetica" pitchFamily="32"/>
              </a:rPr>
              <a:t>към най-близкия центроид, като се ползва метрика за разстояние (пр. Евклидово)</a:t>
            </a:r>
          </a:p>
          <a:p>
            <a:pPr algn="l" rtl="0">
              <a:buNone/>
            </a:pPr>
            <a:r>
              <a:rPr lang="bg-BG" sz="1300" dirty="0">
                <a:latin typeface="Helvetica" pitchFamily="32"/>
              </a:rPr>
              <a:t>След като всички точки са разпределени в клъстери, новият центроид на всеки клъстер се изчислява като средноаритметично на всички точки в него.</a:t>
            </a:r>
          </a:p>
          <a:p>
            <a:pPr algn="l" rtl="0">
              <a:buNone/>
            </a:pPr>
            <a:r>
              <a:rPr lang="bg-BG" sz="1300" dirty="0">
                <a:latin typeface="Helvetica" pitchFamily="32"/>
              </a:rPr>
              <a:t>Процесът се повтаря, докато центроидите спрат да се променят или промяната е незначителна</a:t>
            </a:r>
            <a:r>
              <a:rPr lang="bg-BG" sz="1300" dirty="0" smtClean="0">
                <a:latin typeface="Helvetica" pitchFamily="32"/>
              </a:rPr>
              <a:t>.</a:t>
            </a:r>
            <a:endParaRPr lang="en-US" sz="1300" dirty="0" smtClean="0">
              <a:latin typeface="Helvetica" pitchFamily="32"/>
            </a:endParaRPr>
          </a:p>
          <a:p>
            <a:pPr algn="l" rtl="0">
              <a:buNone/>
            </a:pPr>
            <a:endParaRPr lang="bg-BG" sz="1200" dirty="0">
              <a:latin typeface="Helvetica" pitchFamily="32"/>
            </a:endParaRPr>
          </a:p>
          <a:p>
            <a:pPr algn="l" rtl="0">
              <a:buNone/>
            </a:pPr>
            <a:r>
              <a:rPr lang="bg-BG" sz="1300" dirty="0" smtClean="0">
                <a:latin typeface="Helvetica" pitchFamily="32"/>
              </a:rPr>
              <a:t>Анимация:</a:t>
            </a:r>
          </a:p>
          <a:p>
            <a:pPr algn="l" rtl="0">
              <a:buNone/>
            </a:pPr>
            <a:r>
              <a:rPr lang="bg-BG" sz="1200" dirty="0" smtClean="0">
                <a:latin typeface="Helvetica" pitchFamily="32"/>
                <a:hlinkClick r:id="rId3"/>
              </a:rPr>
              <a:t>http://shabal.in/visuals/kmeans/3.html</a:t>
            </a:r>
          </a:p>
          <a:p>
            <a:pPr algn="l" rtl="0">
              <a:buNone/>
            </a:pPr>
            <a:r>
              <a:rPr lang="bg-BG" sz="1300" dirty="0" smtClean="0">
                <a:latin typeface="Helvetica" pitchFamily="32"/>
              </a:rPr>
              <a:t>Алготитъм</a:t>
            </a:r>
            <a:r>
              <a:rPr lang="bg-BG" sz="1300" dirty="0">
                <a:latin typeface="Helvetica" pitchFamily="32"/>
              </a:rPr>
              <a:t>:</a:t>
            </a:r>
          </a:p>
          <a:p>
            <a:pPr algn="l" rtl="0">
              <a:buNone/>
            </a:pPr>
            <a:r>
              <a:rPr lang="bg-BG" sz="1200" dirty="0">
                <a:latin typeface="Helvetica" pitchFamily="32"/>
                <a:hlinkClick r:id="rId4"/>
              </a:rPr>
              <a:t>https://github.com/nevena-angelova/k-means/blob/main/k-means-algorithm.ipynb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bg-BG" sz="3500">
                <a:latin typeface="Helvetica" pitchFamily="34"/>
              </a:rPr>
              <a:t>K-Means клъстеризация – приложение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Clr>
                <a:srgbClr val="009EDA"/>
              </a:buClr>
              <a:buSzPct val="45000"/>
              <a:buFont typeface="OpenSymbol"/>
              <a:buNone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4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2400" b="0" i="0" u="none" strike="noStrike" kern="1200">
                <a:ln>
                  <a:noFill/>
                </a:ln>
                <a:latin typeface="Noto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42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2100" b="0" i="0" u="none" strike="noStrike" kern="1200">
                <a:ln>
                  <a:noFill/>
                </a:ln>
                <a:latin typeface="Noto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800" b="0" i="0" u="none" strike="noStrike" kern="1200">
                <a:ln>
                  <a:noFill/>
                </a:ln>
                <a:latin typeface="Noto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650" b="0" i="0" u="none" strike="noStrike" kern="1200">
                <a:ln>
                  <a:noFill/>
                </a:ln>
                <a:latin typeface="Noto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Clr>
                <a:srgbClr val="009EDA"/>
              </a:buClr>
              <a:buSzPct val="45000"/>
              <a:buFont typeface="OpenSymbol"/>
              <a:buChar char="●"/>
              <a:defRPr lang="bg-BG" sz="1650" b="0" i="0" u="none" strike="noStrike" kern="1200">
                <a:ln>
                  <a:noFill/>
                </a:ln>
                <a:latin typeface="Noto Sans" pitchFamily="2"/>
              </a:defRPr>
            </a:lvl9pPr>
          </a:lstStyle>
          <a:p>
            <a:pPr marL="0" lvl="0" indent="0" algn="l" rtl="0">
              <a:lnSpc>
                <a:spcPct val="115000"/>
              </a:lnSpc>
              <a:buNone/>
            </a:pPr>
            <a:r>
              <a:rPr lang="bg-BG" sz="2000" b="1" dirty="0">
                <a:latin typeface="Helvetica" pitchFamily="32"/>
              </a:rPr>
              <a:t>Пример за K-Means клъстеризация нa метеоритни удари.</a:t>
            </a:r>
          </a:p>
          <a:p>
            <a:pPr marL="0" lvl="0" indent="0" algn="l" rtl="0">
              <a:lnSpc>
                <a:spcPct val="115000"/>
              </a:lnSpc>
              <a:buNone/>
            </a:pPr>
            <a:endParaRPr lang="bg-BG" sz="1800" dirty="0">
              <a:latin typeface="Helvetica" pitchFamily="32"/>
            </a:endParaRPr>
          </a:p>
          <a:p>
            <a:pPr marL="0" lvl="0" indent="0" algn="l" rtl="0">
              <a:lnSpc>
                <a:spcPct val="115000"/>
              </a:lnSpc>
              <a:buNone/>
            </a:pPr>
            <a:r>
              <a:rPr lang="bg-BG" sz="1800" dirty="0">
                <a:latin typeface="Helvetica" pitchFamily="32"/>
              </a:rPr>
              <a:t>Работи се с реални данни за метеоритни удари, предоставени от NASA. Той съдържа информация за местоположението, масата и годината на падане на метеорити по света. K-Means се ползва за групиране на метеоритите според характеристиките им.</a:t>
            </a:r>
          </a:p>
          <a:p>
            <a:pPr marL="0" lvl="0" indent="0" algn="l" rtl="0">
              <a:lnSpc>
                <a:spcPct val="115000"/>
              </a:lnSpc>
              <a:buNone/>
            </a:pPr>
            <a:endParaRPr lang="bg-BG" sz="1800" dirty="0">
              <a:latin typeface="Helvetica" pitchFamily="32"/>
            </a:endParaRPr>
          </a:p>
          <a:p>
            <a:pPr marL="0" lvl="0" indent="0" algn="l" rtl="0">
              <a:lnSpc>
                <a:spcPct val="115000"/>
              </a:lnSpc>
              <a:buNone/>
            </a:pPr>
            <a:r>
              <a:rPr lang="bg-BG" sz="1800" dirty="0">
                <a:latin typeface="Helvetica" pitchFamily="32"/>
                <a:hlinkClick r:id="rId3"/>
              </a:rPr>
              <a:t>https://github.com/nevena-angelova/k-means/blob/main/k-means.ipynb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vid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266</Words>
  <Application>Microsoft Office PowerPoint</Application>
  <PresentationFormat>Custom</PresentationFormat>
  <Paragraphs>37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Vivid</vt:lpstr>
      <vt:lpstr>Vivid1</vt:lpstr>
      <vt:lpstr>Vivid2</vt:lpstr>
      <vt:lpstr> K-Means Клъстеризация </vt:lpstr>
      <vt:lpstr>Клъстеризация</vt:lpstr>
      <vt:lpstr>K-Means клъстеризация</vt:lpstr>
      <vt:lpstr>K-Means клъстеризация – приложение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creator>Nevena</dc:creator>
  <cp:lastModifiedBy>Nevena</cp:lastModifiedBy>
  <cp:revision>33</cp:revision>
  <dcterms:created xsi:type="dcterms:W3CDTF">2025-02-10T23:19:35Z</dcterms:created>
  <dcterms:modified xsi:type="dcterms:W3CDTF">2025-02-11T08:30:19Z</dcterms:modified>
</cp:coreProperties>
</file>