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22" Type="http://schemas.openxmlformats.org/officeDocument/2006/relationships/font" Target="fonts/MavenPro-bold.fntdata"/><Relationship Id="rId10" Type="http://schemas.openxmlformats.org/officeDocument/2006/relationships/slide" Target="slides/slide6.xml"/><Relationship Id="rId21"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 I did my presentation on Page Ranking. This presentation covers the definition of page ranking, its origins, the TF-IDF calculations, and a couple of examples. This presentation will also briefly go over different kinds of page ranking methods.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again, I use Myspace.com as an example. There is a traffic ranking towards other sites, a global rank for everyone, and a rank for a certain country where the user got the ranking from. Visitor metrics, basically they deal with how often a site gets visited monthly. Audience geography shows the location by country for those who visit a site, so expect traffic to be frequent in places such as the United States and China. Upstream sites deal with the sites that are used to reach a site, which will almost always have Google at the top. Alexa also asks where do site visitors go next, as well as other sites that link to a site. Not to forget related sites. Surprisingly, Facebook did not show up next to Myspace. Demographics show overall gender, browsing location, and education of viewers.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to summarize page ranking is a major ranking system for Google and other engines to determine relevancy and popularity of websites given from a search query. Alexa and Google PR are simply two of the tools that can be used. Other ones do exist, but I go over two of the more known ones. Be mindful there are multiple ways of determining a page’s rank. Finally, TF and IDF are important to know just how these page ranking tools work, and are a crude way of determining a page rank via a program.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off, what exactly is page ranking and why is it so important? Let us start by considering what a search query is. By now, everyone has made a search on a search engine such as Google. The search engine will try to return the results of the highest quality, which often translates into what is the most viewed link there. PageRank, the term, was actually invented by Google’s founders, Larry Page and Sergey Brin. This particular ranking system evaluates the quality and quantity of links to a page, determining overall relativity on a scale of 1 to 10.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Before we talk about PageRank, we should take a look at two different terms as well as the combination of the two which had a part in determining page rankings. The first is TF, which is known as term frequency. This pertains to how often a term appears in a document. The calculation is the number of times a term t is present in a document divided by the total number of terms in the document. The second term is IDF, inverse document frequency, measuring how important a term is, weighing down the frequency of terms while scaling up the rare ones. The calculation is the natural log of the total number of documents divided by the number of documents with the term t in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is an example problem. The page I referenced these terms from had a similar problem to this. A document has 500 words, and the word faucet appears in the document 12 times. 12/500 = 0.024. This is the TF. Now say that there are 1000 documents, with the term faucet appearing in 150 of these documents. The IDF calculation is log(e)(1000/150) which is approximately equal to 0.824.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combined term is simply TF-IDF. Despite what it looks like, this is not subtracting the IDF from the TF. This term is simply the multiplication of both. Taking in the outputs of the TF and IDF calculations, the TF-IDF calculations are 0.024 * 0.824, which is approximately equal to 0.00198. I try to keep significant digits to three here. Now, TF-IDF is the important deal for page ranking, reflecting how important a term is to a document, or perhaps a collection. This helps in text mining, info retrieval, user modeling. TF-IDF can also be used for stop-word filtering for fields such as text summarization and classification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I will talk a bit more about Google PageRank, and also about Alexa, which is a more complex form of page ranking.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said before, this was founded by Larry Page and Sergey Brin. It works by counting the quantity and the quality of links to a page, determining the estimate of how important a website is for query results. The algorithm is pretty rough to follow so let us go over soome of the terms. PR(A) is the PageRank of a page A, and PR(Ti) is the PageRank of pages Ti, all of which lead to page A. C(Ti) equal the number of outbound links on page Ti, and d is actually a damping factor that only accepts two values, 0 and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an example to this, I will use myspace.com. After inputing it in hte text box shown in the image and clicking Check PR, I find that the score between 0 and 10 is 8. The conclusion I found from this experiment is this; the more outbound links a page T will have, the less that a page A will benefit from page T. Weighted PageRanks are then added up, then the damping factor will come into play.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 is a page ranking tool which is more advanced than Google’s PR, getting in more than just the page rank. Owned by Amazon, Alexa will get things such as website traffic, statistics, popularity, visitor metrics, demographics, geography, upstream sites, linking sites, related sites, and even how a site loads.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bruceclay.com/blog/what-is-pagerank/" TargetMode="External"/><Relationship Id="rId4" Type="http://schemas.openxmlformats.org/officeDocument/2006/relationships/hyperlink" Target="http://www.tfidf.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alexa.com/siteinf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Page Ranking</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Nathaniel Everett</a:t>
            </a:r>
            <a:endParaRPr/>
          </a:p>
          <a:p>
            <a:pPr indent="0" lvl="0" marL="0">
              <a:spcBef>
                <a:spcPts val="0"/>
              </a:spcBef>
              <a:spcAft>
                <a:spcPts val="0"/>
              </a:spcAft>
              <a:buNone/>
            </a:pPr>
            <a:r>
              <a:rPr lang="en"/>
              <a:t>CS432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 example</a:t>
            </a:r>
            <a:endParaRPr/>
          </a:p>
        </p:txBody>
      </p:sp>
      <p:pic>
        <p:nvPicPr>
          <p:cNvPr id="335" name="Shape 335"/>
          <p:cNvPicPr preferRelativeResize="0"/>
          <p:nvPr/>
        </p:nvPicPr>
        <p:blipFill>
          <a:blip r:embed="rId3">
            <a:alphaModFix/>
          </a:blip>
          <a:stretch>
            <a:fillRect/>
          </a:stretch>
        </p:blipFill>
        <p:spPr>
          <a:xfrm>
            <a:off x="152400" y="1750275"/>
            <a:ext cx="8839200" cy="322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341" name="Shape 3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summary, page ranking is a major ranking for Google and other engines to determine the relevancy and the popularity of websites.</a:t>
            </a:r>
            <a:endParaRPr/>
          </a:p>
          <a:p>
            <a:pPr indent="0" lvl="0" marL="0">
              <a:spcBef>
                <a:spcPts val="1600"/>
              </a:spcBef>
              <a:spcAft>
                <a:spcPts val="0"/>
              </a:spcAft>
              <a:buNone/>
            </a:pPr>
            <a:r>
              <a:rPr lang="en"/>
              <a:t>With different tools using different algorithms, there are a number of ways to calculate a page’s rank.</a:t>
            </a:r>
            <a:endParaRPr/>
          </a:p>
          <a:p>
            <a:pPr indent="0" lvl="0" marL="0">
              <a:spcBef>
                <a:spcPts val="1600"/>
              </a:spcBef>
              <a:spcAft>
                <a:spcPts val="1600"/>
              </a:spcAft>
              <a:buNone/>
            </a:pPr>
            <a:r>
              <a:rPr lang="en"/>
              <a:t>Term Frequency and Inverse Document Frequency are important to know for determining page rank.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347" name="Shape 3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000000"/>
                </a:solidFill>
                <a:latin typeface="Arial"/>
                <a:ea typeface="Arial"/>
                <a:cs typeface="Arial"/>
                <a:sym typeface="Arial"/>
              </a:rPr>
              <a:t>Adams, Chelsea. “What Is Google PageRank, How Is It Earned &amp; Does It Matter in 2016?”</a:t>
            </a:r>
            <a:r>
              <a:rPr i="1" lang="en" sz="1050">
                <a:solidFill>
                  <a:srgbClr val="000000"/>
                </a:solidFill>
                <a:latin typeface="Arial"/>
                <a:ea typeface="Arial"/>
                <a:cs typeface="Arial"/>
                <a:sym typeface="Arial"/>
              </a:rPr>
              <a:t>Bruce Clay, Inc. Blog</a:t>
            </a:r>
            <a:r>
              <a:rPr lang="en" sz="1050">
                <a:solidFill>
                  <a:srgbClr val="000000"/>
                </a:solidFill>
                <a:latin typeface="Arial"/>
                <a:ea typeface="Arial"/>
                <a:cs typeface="Arial"/>
                <a:sym typeface="Arial"/>
              </a:rPr>
              <a:t>, 9 June 2016, </a:t>
            </a:r>
            <a:r>
              <a:rPr lang="en" sz="1050" u="sng">
                <a:solidFill>
                  <a:srgbClr val="000000"/>
                </a:solidFill>
                <a:latin typeface="Arial"/>
                <a:ea typeface="Arial"/>
                <a:cs typeface="Arial"/>
                <a:sym typeface="Arial"/>
                <a:hlinkClick r:id="rId3"/>
              </a:rPr>
              <a:t>www.bruceclay.com/blog/what-is-pagerank/</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spcBef>
                <a:spcPts val="1600"/>
              </a:spcBef>
              <a:spcAft>
                <a:spcPts val="0"/>
              </a:spcAft>
              <a:buNone/>
            </a:pPr>
            <a:r>
              <a:rPr lang="en" sz="1050">
                <a:solidFill>
                  <a:srgbClr val="000000"/>
                </a:solidFill>
                <a:latin typeface="Arial"/>
                <a:ea typeface="Arial"/>
                <a:cs typeface="Arial"/>
                <a:sym typeface="Arial"/>
              </a:rPr>
              <a:t>Tf-Idf :: A Single-Page Tutorial - Information Retrieval and Text Mining.” </a:t>
            </a:r>
            <a:r>
              <a:rPr i="1" lang="en" sz="1050">
                <a:solidFill>
                  <a:srgbClr val="000000"/>
                </a:solidFill>
                <a:latin typeface="Arial"/>
                <a:ea typeface="Arial"/>
                <a:cs typeface="Arial"/>
                <a:sym typeface="Arial"/>
              </a:rPr>
              <a:t>Tf-Idf :: A Single-Page Tutorial - Information Retrieval and Text Mining</a:t>
            </a:r>
            <a:r>
              <a:rPr lang="en" sz="1050">
                <a:solidFill>
                  <a:srgbClr val="000000"/>
                </a:solidFill>
                <a:latin typeface="Arial"/>
                <a:ea typeface="Arial"/>
                <a:cs typeface="Arial"/>
                <a:sym typeface="Arial"/>
              </a:rPr>
              <a:t>, </a:t>
            </a:r>
            <a:r>
              <a:rPr lang="en" sz="1050" u="sng">
                <a:solidFill>
                  <a:schemeClr val="hlink"/>
                </a:solidFill>
                <a:latin typeface="Arial"/>
                <a:ea typeface="Arial"/>
                <a:cs typeface="Arial"/>
                <a:sym typeface="Arial"/>
                <a:hlinkClick r:id="rId4"/>
              </a:rPr>
              <a:t>www.tfidf.com/</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spcBef>
                <a:spcPts val="0"/>
              </a:spcBef>
              <a:spcAft>
                <a:spcPts val="0"/>
              </a:spcAft>
              <a:buNone/>
            </a:pPr>
            <a:r>
              <a:t/>
            </a:r>
            <a:endParaRPr sz="1050">
              <a:solidFill>
                <a:srgbClr val="000000"/>
              </a:solidFill>
              <a:latin typeface="Arial"/>
              <a:ea typeface="Arial"/>
              <a:cs typeface="Arial"/>
              <a:sym typeface="Arial"/>
            </a:endParaRPr>
          </a:p>
          <a:p>
            <a:pPr indent="0" lvl="0" marL="0" rtl="0">
              <a:lnSpc>
                <a:spcPct val="143181"/>
              </a:lnSpc>
              <a:spcBef>
                <a:spcPts val="400"/>
              </a:spcBef>
              <a:spcAft>
                <a:spcPts val="0"/>
              </a:spcAft>
              <a:buNone/>
            </a:pPr>
            <a:r>
              <a:rPr lang="en" sz="1050">
                <a:solidFill>
                  <a:srgbClr val="000000"/>
                </a:solidFill>
                <a:latin typeface="Arial"/>
                <a:ea typeface="Arial"/>
                <a:cs typeface="Arial"/>
                <a:sym typeface="Arial"/>
              </a:rPr>
              <a:t>Sobek, Markus. “The PageRank Algorithm.” Google PageRank - Algorithm, EFactory GmbH &amp; Co. KG Internet-Agentur, 2002, pr.efactory.de/e-pagerank-algorithm.shtml.</a:t>
            </a:r>
            <a:endParaRPr sz="1050">
              <a:solidFill>
                <a:schemeClr val="dk1"/>
              </a:solidFill>
              <a:highlight>
                <a:srgbClr val="F1F4F5"/>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exactly is page ranking?</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First off, consider what a search query is. When you make a search query, the engine tries to return results of the highest quality.</a:t>
            </a:r>
            <a:endParaRPr/>
          </a:p>
          <a:p>
            <a:pPr indent="-311150" lvl="0" marL="457200" rtl="0">
              <a:spcBef>
                <a:spcPts val="0"/>
              </a:spcBef>
              <a:spcAft>
                <a:spcPts val="0"/>
              </a:spcAft>
              <a:buSzPts val="1300"/>
              <a:buChar char="●"/>
            </a:pPr>
            <a:r>
              <a:rPr lang="en"/>
              <a:t>PageRank was actually invented by Google’s founders, Larry Page and Sergey Brin.</a:t>
            </a:r>
            <a:endParaRPr/>
          </a:p>
          <a:p>
            <a:pPr indent="-311150" lvl="0" marL="457200">
              <a:spcBef>
                <a:spcPts val="0"/>
              </a:spcBef>
              <a:spcAft>
                <a:spcPts val="0"/>
              </a:spcAft>
              <a:buSzPts val="1300"/>
              <a:buChar char="●"/>
            </a:pPr>
            <a:r>
              <a:rPr lang="en"/>
              <a:t>PR evaluates both the quality and quantity of links to a webpage, determining relativity and score on a scale of 0 to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TF rankings and IDF rankings</a:t>
            </a:r>
            <a:endParaRPr/>
          </a:p>
        </p:txBody>
      </p:sp>
      <p:sp>
        <p:nvSpPr>
          <p:cNvPr id="290" name="Shape 290"/>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TF - term frequency, how often a term appears in a document.</a:t>
            </a:r>
            <a:endParaRPr/>
          </a:p>
          <a:p>
            <a:pPr indent="0" lvl="0" marL="0">
              <a:spcBef>
                <a:spcPts val="1600"/>
              </a:spcBef>
              <a:spcAft>
                <a:spcPts val="1600"/>
              </a:spcAft>
              <a:buNone/>
            </a:pPr>
            <a:r>
              <a:rPr lang="en"/>
              <a:t>IDF - inverse document frequency, how important a term is, weigh down frequency of terms while scaling up rare ones.</a:t>
            </a:r>
            <a:endParaRPr/>
          </a:p>
        </p:txBody>
      </p:sp>
      <p:sp>
        <p:nvSpPr>
          <p:cNvPr id="291" name="Shape 291"/>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TF calculation: TF(t) = (# of times a term t is in a document)/(total number of terms in a document)</a:t>
            </a:r>
            <a:endParaRPr/>
          </a:p>
          <a:p>
            <a:pPr indent="0" lvl="0" marL="0">
              <a:spcBef>
                <a:spcPts val="1600"/>
              </a:spcBef>
              <a:spcAft>
                <a:spcPts val="1600"/>
              </a:spcAft>
              <a:buNone/>
            </a:pPr>
            <a:r>
              <a:rPr lang="en"/>
              <a:t>IDF calculation: IDF(t) = log</a:t>
            </a:r>
            <a:r>
              <a:rPr baseline="-25000" lang="en"/>
              <a:t>e</a:t>
            </a:r>
            <a:r>
              <a:rPr lang="en"/>
              <a:t>(total number of documents)/(number of documents with term t in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problem</a:t>
            </a:r>
            <a:endParaRPr/>
          </a:p>
        </p:txBody>
      </p:sp>
      <p:sp>
        <p:nvSpPr>
          <p:cNvPr id="297" name="Shape 29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document has 500 words with the word </a:t>
            </a:r>
            <a:r>
              <a:rPr i="1" lang="en"/>
              <a:t>faucet</a:t>
            </a:r>
            <a:r>
              <a:rPr lang="en"/>
              <a:t> appearing 12 times. The term frequency for </a:t>
            </a:r>
            <a:r>
              <a:rPr i="1" lang="en"/>
              <a:t>faucet</a:t>
            </a:r>
            <a:r>
              <a:rPr lang="en"/>
              <a:t> is TF(</a:t>
            </a:r>
            <a:r>
              <a:rPr i="1" lang="en"/>
              <a:t>faucet</a:t>
            </a:r>
            <a:r>
              <a:rPr lang="en"/>
              <a:t>) = 12/500 = 0.024</a:t>
            </a:r>
            <a:endParaRPr/>
          </a:p>
          <a:p>
            <a:pPr indent="0" lvl="0" marL="0">
              <a:spcBef>
                <a:spcPts val="1600"/>
              </a:spcBef>
              <a:spcAft>
                <a:spcPts val="1600"/>
              </a:spcAft>
              <a:buNone/>
            </a:pPr>
            <a:r>
              <a:rPr lang="en"/>
              <a:t>Say that there are 1000 documents and </a:t>
            </a:r>
            <a:r>
              <a:rPr i="1" lang="en"/>
              <a:t>faucet</a:t>
            </a:r>
            <a:r>
              <a:rPr lang="en"/>
              <a:t> appears in 150 of these. The inverse document frequency is IDF(</a:t>
            </a:r>
            <a:r>
              <a:rPr i="1" lang="en"/>
              <a:t>faucet</a:t>
            </a:r>
            <a:r>
              <a:rPr lang="en"/>
              <a:t>) = log(1000/150) ≈ 0.824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TF-IDF</a:t>
            </a:r>
            <a:endParaRPr/>
          </a:p>
        </p:txBody>
      </p:sp>
      <p:sp>
        <p:nvSpPr>
          <p:cNvPr id="303" name="Shape 30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term is simply the multiplication of both the TF and the IDF!</a:t>
            </a:r>
            <a:endParaRPr/>
          </a:p>
          <a:p>
            <a:pPr indent="0" lvl="0" marL="0">
              <a:spcBef>
                <a:spcPts val="1600"/>
              </a:spcBef>
              <a:spcAft>
                <a:spcPts val="0"/>
              </a:spcAft>
              <a:buNone/>
            </a:pPr>
            <a:r>
              <a:rPr lang="en"/>
              <a:t>From the previous example: TF(</a:t>
            </a:r>
            <a:r>
              <a:rPr i="1" lang="en"/>
              <a:t>faucet</a:t>
            </a:r>
            <a:r>
              <a:rPr lang="en"/>
              <a:t>) * IDF(</a:t>
            </a:r>
            <a:r>
              <a:rPr i="1" lang="en"/>
              <a:t>faucet</a:t>
            </a:r>
            <a:r>
              <a:rPr lang="en"/>
              <a:t>) = 0.024 * 0.824 = 0.00198</a:t>
            </a:r>
            <a:endParaRPr/>
          </a:p>
          <a:p>
            <a:pPr indent="0" lvl="0" marL="0">
              <a:spcBef>
                <a:spcPts val="1600"/>
              </a:spcBef>
              <a:spcAft>
                <a:spcPts val="1600"/>
              </a:spcAft>
              <a:buNone/>
            </a:pPr>
            <a:r>
              <a:rPr lang="en"/>
              <a:t>Intended to reflect how important a word is to a document, collection, or corpus, used for text mining, information retrieval, and user modeling. It can also be used for stop-word filtering for fields such as text summarization and classification.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page ranking methods</a:t>
            </a:r>
            <a:endParaRPr/>
          </a:p>
        </p:txBody>
      </p:sp>
      <p:sp>
        <p:nvSpPr>
          <p:cNvPr id="309" name="Shape 30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Google PageRank</a:t>
            </a:r>
            <a:endParaRPr/>
          </a:p>
          <a:p>
            <a:pPr indent="0" lvl="0" marL="0">
              <a:spcBef>
                <a:spcPts val="1600"/>
              </a:spcBef>
              <a:spcAft>
                <a:spcPts val="1600"/>
              </a:spcAft>
              <a:buNone/>
            </a:pPr>
            <a:r>
              <a:rPr lang="en"/>
              <a:t>Alexa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Google PageRank</a:t>
            </a:r>
            <a:endParaRPr/>
          </a:p>
        </p:txBody>
      </p:sp>
      <p:sp>
        <p:nvSpPr>
          <p:cNvPr id="315" name="Shape 3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Named after Google founder Larry Page.</a:t>
            </a:r>
            <a:endParaRPr/>
          </a:p>
          <a:p>
            <a:pPr indent="0" lvl="0" marL="0">
              <a:spcBef>
                <a:spcPts val="1600"/>
              </a:spcBef>
              <a:spcAft>
                <a:spcPts val="0"/>
              </a:spcAft>
              <a:buNone/>
            </a:pPr>
            <a:r>
              <a:rPr lang="en"/>
              <a:t>Works by counting the number and quality of links to a page to determine the estimate of how important a website is.</a:t>
            </a:r>
            <a:endParaRPr/>
          </a:p>
          <a:p>
            <a:pPr indent="0" lvl="0" marL="0">
              <a:spcBef>
                <a:spcPts val="1600"/>
              </a:spcBef>
              <a:spcAft>
                <a:spcPts val="0"/>
              </a:spcAft>
              <a:buNone/>
            </a:pPr>
            <a:r>
              <a:rPr lang="en"/>
              <a:t>Algorithm: PR(A) = (1-d) + d(PR(T</a:t>
            </a:r>
            <a:r>
              <a:rPr baseline="-25000" lang="en"/>
              <a:t>1</a:t>
            </a:r>
            <a:r>
              <a:rPr lang="en"/>
              <a:t>)/C(T</a:t>
            </a:r>
            <a:r>
              <a:rPr baseline="-25000" lang="en"/>
              <a:t>1</a:t>
            </a:r>
            <a:r>
              <a:rPr lang="en"/>
              <a:t>) + … + PR(T</a:t>
            </a:r>
            <a:r>
              <a:rPr baseline="-25000" lang="en"/>
              <a:t>n</a:t>
            </a:r>
            <a:r>
              <a:rPr lang="en"/>
              <a:t>)/C(T</a:t>
            </a:r>
            <a:r>
              <a:rPr baseline="-25000" lang="en"/>
              <a:t>n</a:t>
            </a:r>
            <a:r>
              <a:rPr lang="en"/>
              <a:t>))</a:t>
            </a:r>
            <a:endParaRPr/>
          </a:p>
          <a:p>
            <a:pPr indent="0" lvl="0" marL="0">
              <a:spcBef>
                <a:spcPts val="1600"/>
              </a:spcBef>
              <a:spcAft>
                <a:spcPts val="0"/>
              </a:spcAft>
              <a:buNone/>
            </a:pPr>
            <a:r>
              <a:rPr lang="en"/>
              <a:t>PR(A) = PageRank of page A, PR(T</a:t>
            </a:r>
            <a:r>
              <a:rPr baseline="-25000" lang="en"/>
              <a:t>i</a:t>
            </a:r>
            <a:r>
              <a:rPr lang="en"/>
              <a:t>) = PageRank of pages T</a:t>
            </a:r>
            <a:r>
              <a:rPr baseline="-25000" lang="en"/>
              <a:t>i</a:t>
            </a:r>
            <a:r>
              <a:rPr lang="en"/>
              <a:t> that link to page A</a:t>
            </a:r>
            <a:endParaRPr/>
          </a:p>
          <a:p>
            <a:pPr indent="0" lvl="0" marL="0">
              <a:spcBef>
                <a:spcPts val="1600"/>
              </a:spcBef>
              <a:spcAft>
                <a:spcPts val="1600"/>
              </a:spcAft>
              <a:buNone/>
            </a:pPr>
            <a:r>
              <a:rPr lang="en"/>
              <a:t>C(T</a:t>
            </a:r>
            <a:r>
              <a:rPr baseline="-25000" lang="en"/>
              <a:t>i</a:t>
            </a:r>
            <a:r>
              <a:rPr lang="en"/>
              <a:t>) = number of outbound links on page T</a:t>
            </a:r>
            <a:r>
              <a:rPr baseline="-25000" lang="en"/>
              <a:t>i</a:t>
            </a:r>
            <a:r>
              <a:rPr lang="en"/>
              <a:t>, d = damping factor between 0 and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303800" y="575025"/>
            <a:ext cx="3430500" cy="199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Google PageRank example</a:t>
            </a:r>
            <a:endParaRPr/>
          </a:p>
        </p:txBody>
      </p:sp>
      <p:sp>
        <p:nvSpPr>
          <p:cNvPr id="321" name="Shape 321"/>
          <p:cNvSpPr txBox="1"/>
          <p:nvPr>
            <p:ph idx="1" type="subTitle"/>
          </p:nvPr>
        </p:nvSpPr>
        <p:spPr>
          <a:xfrm>
            <a:off x="468150" y="2166469"/>
            <a:ext cx="3430500" cy="228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more outbound links a page T has, the less page A will benefit from a link to it from page T</a:t>
            </a:r>
            <a:endParaRPr/>
          </a:p>
          <a:p>
            <a:pPr indent="0" lvl="0" marL="0">
              <a:spcBef>
                <a:spcPts val="0"/>
              </a:spcBef>
              <a:spcAft>
                <a:spcPts val="0"/>
              </a:spcAft>
              <a:buNone/>
            </a:pPr>
            <a:r>
              <a:t/>
            </a:r>
            <a:endParaRPr/>
          </a:p>
          <a:p>
            <a:pPr indent="0" lvl="0" marL="0">
              <a:spcBef>
                <a:spcPts val="0"/>
              </a:spcBef>
              <a:spcAft>
                <a:spcPts val="0"/>
              </a:spcAft>
              <a:buNone/>
            </a:pPr>
            <a:r>
              <a:rPr lang="en"/>
              <a:t>Weighted PageRanks are added up, then multiplied by the damping factor.</a:t>
            </a:r>
            <a:endParaRPr/>
          </a:p>
        </p:txBody>
      </p:sp>
      <p:pic>
        <p:nvPicPr>
          <p:cNvPr id="322" name="Shape 322"/>
          <p:cNvPicPr preferRelativeResize="0"/>
          <p:nvPr/>
        </p:nvPicPr>
        <p:blipFill>
          <a:blip r:embed="rId3">
            <a:alphaModFix/>
          </a:blip>
          <a:stretch>
            <a:fillRect/>
          </a:stretch>
        </p:blipFill>
        <p:spPr>
          <a:xfrm>
            <a:off x="4213173" y="1741948"/>
            <a:ext cx="4811550" cy="302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a:t>
            </a:r>
            <a:endParaRPr/>
          </a:p>
        </p:txBody>
      </p:sp>
      <p:sp>
        <p:nvSpPr>
          <p:cNvPr id="328" name="Shape 328"/>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more advanced page ranking tools, getting website traffic,  statistics, and analysis.</a:t>
            </a:r>
            <a:endParaRPr/>
          </a:p>
          <a:p>
            <a:pPr indent="0" lvl="0" marL="0">
              <a:spcBef>
                <a:spcPts val="1600"/>
              </a:spcBef>
              <a:spcAft>
                <a:spcPts val="1600"/>
              </a:spcAft>
              <a:buNone/>
            </a:pPr>
            <a:r>
              <a:rPr lang="en"/>
              <a:t>Owned by Amazon</a:t>
            </a:r>
            <a:endParaRPr/>
          </a:p>
        </p:txBody>
      </p:sp>
      <p:sp>
        <p:nvSpPr>
          <p:cNvPr id="329" name="Shape 329"/>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Measures popularity, visitor metrics, audience geography, upstream sites, linking sites, related sites, how fast a site loads, audience demographics</a:t>
            </a:r>
            <a:endParaRPr/>
          </a:p>
          <a:p>
            <a:pPr indent="0" lvl="0" marL="0">
              <a:spcBef>
                <a:spcPts val="1600"/>
              </a:spcBef>
              <a:spcAft>
                <a:spcPts val="0"/>
              </a:spcAft>
              <a:buNone/>
            </a:pPr>
            <a:r>
              <a:rPr lang="en" u="sng">
                <a:solidFill>
                  <a:schemeClr val="hlink"/>
                </a:solidFill>
                <a:hlinkClick r:id="rId3"/>
              </a:rPr>
              <a:t>https://www.alexa.com/siteinfo</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