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bruceclay.com/blog/what-is-pagerank/" TargetMode="External"/><Relationship Id="rId4" Type="http://schemas.openxmlformats.org/officeDocument/2006/relationships/hyperlink" Target="http://www.tfidf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Ranking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Nathaniel Everett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CS432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example</a:t>
            </a: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32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summary, page ranking is a major ranking for Google and other engines to determine the relevancy and the popularity of websites.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different tools using different algorithms, there are a number of ways to calculate a page’s rank.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Term Frequency and Inverse Document Frequency are important to know for determining page rank.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Adams, Chelsea. “What Is Google PageRank, How Is It Earned &amp; Does It Matter in 2016?”</a:t>
            </a:r>
            <a:r>
              <a:rPr i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Bruce Clay, Inc. Blog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9 June 2016, </a:t>
            </a:r>
            <a:r>
              <a:rPr lang="en" sz="105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www.bruceclay.com/blog/what-is-pagerank/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 :: A Single-Page Tutorial - Information Retrieval and Text Mining.” </a:t>
            </a:r>
            <a:r>
              <a:rPr i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 :: A Single-Page Tutorial - Information Retrieval and Text Mining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www.tfidf.com/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43181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Sobek, Markus. “The PageRank Algorithm.” Google PageRank - Algorithm, EFactory GmbH &amp; Co. KG Internet-Agentur, 2002, pr.efactory.de/e-pagerank-algorithm.shtml.</a:t>
            </a:r>
            <a:endParaRPr sz="1050">
              <a:solidFill>
                <a:schemeClr val="dk1"/>
              </a:solidFill>
              <a:highlight>
                <a:srgbClr val="F1F4F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exactly is page ranking?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off, consider what a search query is. When you make a search query, the engine tries to return results of the highest quality.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PageRank was actually invented by Google’s founders, Larry Page and Sergey Brin.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 evaluates both the quality and quantity of links to a webpage, determining relativity and score on a scale of 0 to 10.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rankings and IDF rankings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- term frequency, how often a term appears in a document.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IDF - inverse document frequency, how important a term is, weigh down frequency of terms while scaling up rare ones.</a:t>
            </a:r>
            <a:endParaRPr/>
          </a:p>
        </p:txBody>
      </p:sp>
      <p:sp>
        <p:nvSpPr>
          <p:cNvPr id="291" name="Shape 29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calculation: TF(t) = (# of times a term t is in a document)/(total number of terms in a document)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IDF calculation: IDF(t) = log</a:t>
            </a:r>
            <a:r>
              <a:rPr baseline="-25000" lang="en"/>
              <a:t>e</a:t>
            </a:r>
            <a:r>
              <a:rPr lang="en"/>
              <a:t>(total number of documents)/(number of documents with term t in it)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document has 500 words with the word </a:t>
            </a:r>
            <a:r>
              <a:rPr i="1" lang="en"/>
              <a:t>faucet</a:t>
            </a:r>
            <a:r>
              <a:rPr lang="en"/>
              <a:t> appearing 12 times. The term frequency for </a:t>
            </a:r>
            <a:r>
              <a:rPr i="1" lang="en"/>
              <a:t>faucet</a:t>
            </a:r>
            <a:r>
              <a:rPr lang="en"/>
              <a:t> is TF(</a:t>
            </a:r>
            <a:r>
              <a:rPr i="1" lang="en"/>
              <a:t>faucet</a:t>
            </a:r>
            <a:r>
              <a:rPr lang="en"/>
              <a:t>) = 12/500 = 0.024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Say that there are 1000 documents and </a:t>
            </a:r>
            <a:r>
              <a:rPr i="1" lang="en"/>
              <a:t>faucet</a:t>
            </a:r>
            <a:r>
              <a:rPr lang="en"/>
              <a:t> appears in 150 of these. The inverse document frequency is IDF(</a:t>
            </a:r>
            <a:r>
              <a:rPr i="1" lang="en"/>
              <a:t>faucet</a:t>
            </a:r>
            <a:r>
              <a:rPr lang="en"/>
              <a:t>) = log(1000/150) ≈ 0.824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term is simply the multiplication of both the TF and the IDF!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the previous example: TF(</a:t>
            </a:r>
            <a:r>
              <a:rPr i="1" lang="en"/>
              <a:t>faucet</a:t>
            </a:r>
            <a:r>
              <a:rPr lang="en"/>
              <a:t>) * IDF(</a:t>
            </a:r>
            <a:r>
              <a:rPr i="1" lang="en"/>
              <a:t>faucet</a:t>
            </a:r>
            <a:r>
              <a:rPr lang="en"/>
              <a:t>) = 0.024 * 0.824 = 0.00198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Intended to reflect how important a word is to a document, collection, or corpus, used for text mining, information retrieval, and user modeling. It can also be used for stop-word filtering for fields such as text summarization and classification.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page ranking methods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PageRank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Alexa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PageRank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after Google founder Larry Page.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Works by counting the number and quality of links to a page to determine the estimate of how important a website is.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 PR(A) = (1-d) + d(PR(T</a:t>
            </a:r>
            <a:r>
              <a:rPr baseline="-25000" lang="en"/>
              <a:t>1</a:t>
            </a:r>
            <a:r>
              <a:rPr lang="en"/>
              <a:t>)/C(T</a:t>
            </a:r>
            <a:r>
              <a:rPr baseline="-25000" lang="en"/>
              <a:t>1</a:t>
            </a:r>
            <a:r>
              <a:rPr lang="en"/>
              <a:t>) + … + PR(T</a:t>
            </a:r>
            <a:r>
              <a:rPr baseline="-25000" lang="en"/>
              <a:t>n</a:t>
            </a:r>
            <a:r>
              <a:rPr lang="en"/>
              <a:t>)/C(T</a:t>
            </a:r>
            <a:r>
              <a:rPr baseline="-25000" lang="en"/>
              <a:t>n</a:t>
            </a:r>
            <a:r>
              <a:rPr lang="en"/>
              <a:t>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PR(A) = PageRank of page A, PR(T</a:t>
            </a:r>
            <a:r>
              <a:rPr baseline="-25000" lang="en"/>
              <a:t>i</a:t>
            </a:r>
            <a:r>
              <a:rPr lang="en"/>
              <a:t>) = PageRank of pages T</a:t>
            </a:r>
            <a:r>
              <a:rPr baseline="-25000" lang="en"/>
              <a:t>i</a:t>
            </a:r>
            <a:r>
              <a:rPr lang="en"/>
              <a:t> that link to page 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C(T</a:t>
            </a:r>
            <a:r>
              <a:rPr baseline="-25000" lang="en"/>
              <a:t>i</a:t>
            </a:r>
            <a:r>
              <a:rPr lang="en"/>
              <a:t>) = number of outbound links on page T</a:t>
            </a:r>
            <a:r>
              <a:rPr baseline="-25000" lang="en"/>
              <a:t>i</a:t>
            </a:r>
            <a:r>
              <a:rPr lang="en"/>
              <a:t>, d = damping factor between 0 and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57502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PageRank example</a:t>
            </a:r>
            <a:endParaRPr/>
          </a:p>
        </p:txBody>
      </p:sp>
      <p:sp>
        <p:nvSpPr>
          <p:cNvPr id="321" name="Shape 321"/>
          <p:cNvSpPr txBox="1"/>
          <p:nvPr>
            <p:ph idx="1" type="subTitle"/>
          </p:nvPr>
        </p:nvSpPr>
        <p:spPr>
          <a:xfrm>
            <a:off x="468150" y="2166469"/>
            <a:ext cx="3430500" cy="22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outbound links a page T has, the less page A will benefit from a link to it from page 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PageRanks are added up, then multiplied by the damping factor.</a:t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173" y="1741948"/>
            <a:ext cx="4811550" cy="30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advanced page ranking tools, getting website traffic,  statistics, and analysis.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Owned by Amazon</a:t>
            </a:r>
            <a:endParaRPr/>
          </a:p>
        </p:txBody>
      </p:sp>
      <p:sp>
        <p:nvSpPr>
          <p:cNvPr id="329" name="Shape 32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Measures popularity, visitor metrics, audience geography, upstream sites, linking sites, related sites, how fast a site loads, audience demographics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