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6"/>
  </p:handoutMasterIdLst>
  <p:sldIdLst>
    <p:sldId id="256" r:id="rId2"/>
    <p:sldId id="292" r:id="rId3"/>
    <p:sldId id="298" r:id="rId4"/>
    <p:sldId id="299" r:id="rId5"/>
    <p:sldId id="293" r:id="rId6"/>
    <p:sldId id="300" r:id="rId7"/>
    <p:sldId id="301" r:id="rId8"/>
    <p:sldId id="294" r:id="rId9"/>
    <p:sldId id="295" r:id="rId10"/>
    <p:sldId id="296" r:id="rId11"/>
    <p:sldId id="297" r:id="rId12"/>
    <p:sldId id="303" r:id="rId13"/>
    <p:sldId id="304" r:id="rId14"/>
    <p:sldId id="30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9FF5C5-38EE-3A40-8FF3-54AE8E46463A}">
          <p14:sldIdLst>
            <p14:sldId id="256"/>
          </p14:sldIdLst>
        </p14:section>
        <p14:section name="项目介绍" id="{0BC5EC47-133D-4DAD-A691-BD2EE5777F92}">
          <p14:sldIdLst>
            <p14:sldId id="292"/>
            <p14:sldId id="298"/>
            <p14:sldId id="299"/>
          </p14:sldIdLst>
        </p14:section>
        <p14:section name="项目搭建" id="{917EACF1-B108-43E4-8826-60E877F95006}">
          <p14:sldIdLst>
            <p14:sldId id="293"/>
            <p14:sldId id="300"/>
            <p14:sldId id="301"/>
          </p14:sldIdLst>
        </p14:section>
        <p14:section name="项目开发" id="{79484467-8260-44AB-A7F1-9436DD22C3D2}">
          <p14:sldIdLst>
            <p14:sldId id="294"/>
            <p14:sldId id="295"/>
            <p14:sldId id="296"/>
            <p14:sldId id="297"/>
            <p14:sldId id="303"/>
            <p14:sldId id="304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340" autoAdjust="0"/>
  </p:normalViewPr>
  <p:slideViewPr>
    <p:cSldViewPr snapToGrid="0" snapToObjects="1">
      <p:cViewPr varScale="1">
        <p:scale>
          <a:sx n="91" d="100"/>
          <a:sy n="91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E67966-7BF3-694F-BCEB-1779471752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317A60-927D-1449-8BA7-3D46916F7F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AE29-DB34-CE44-8FA1-8C1D52FF9878}" type="datetimeFigureOut">
              <a:rPr kumimoji="1" lang="zh-CN" altLang="en-US" smtClean="0"/>
              <a:t>2022/10/13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FA1D51-4A5F-2B42-8F72-19690F7DB3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50B665-F8CB-0C4C-BD00-069E67E6CC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D41E7-EC65-0D47-AD05-D4CC4ACD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49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形状 3">
            <a:extLst>
              <a:ext uri="{FF2B5EF4-FFF2-40B4-BE49-F238E27FC236}">
                <a16:creationId xmlns:a16="http://schemas.microsoft.com/office/drawing/2014/main" id="{9725B4CE-0582-7B45-B31D-CC21CD8F69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7811" y="0"/>
            <a:ext cx="3933627" cy="825500"/>
          </a:xfrm>
          <a:prstGeom prst="rect">
            <a:avLst/>
          </a:prstGeom>
        </p:spPr>
      </p:pic>
      <p:pic>
        <p:nvPicPr>
          <p:cNvPr id="17" name="图片 16" descr="形状 4 拷贝 4">
            <a:extLst>
              <a:ext uri="{FF2B5EF4-FFF2-40B4-BE49-F238E27FC236}">
                <a16:creationId xmlns:a16="http://schemas.microsoft.com/office/drawing/2014/main" id="{EDF499DC-9019-1748-9A7C-818D506CD8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404"/>
          <a:stretch>
            <a:fillRect/>
          </a:stretch>
        </p:blipFill>
        <p:spPr>
          <a:xfrm>
            <a:off x="10210964" y="0"/>
            <a:ext cx="1981036" cy="2941955"/>
          </a:xfrm>
          <a:prstGeom prst="rect">
            <a:avLst/>
          </a:prstGeom>
        </p:spPr>
      </p:pic>
      <p:pic>
        <p:nvPicPr>
          <p:cNvPr id="18" name="图片 17" descr="形状 4 拷贝">
            <a:extLst>
              <a:ext uri="{FF2B5EF4-FFF2-40B4-BE49-F238E27FC236}">
                <a16:creationId xmlns:a16="http://schemas.microsoft.com/office/drawing/2014/main" id="{B19BC968-C2DD-064F-A459-B0284BAA952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73984" y="338456"/>
            <a:ext cx="1618016" cy="2670175"/>
          </a:xfrm>
          <a:prstGeom prst="rect">
            <a:avLst/>
          </a:prstGeom>
        </p:spPr>
      </p:pic>
      <p:pic>
        <p:nvPicPr>
          <p:cNvPr id="19" name="图片 18" descr="形状 2">
            <a:extLst>
              <a:ext uri="{FF2B5EF4-FFF2-40B4-BE49-F238E27FC236}">
                <a16:creationId xmlns:a16="http://schemas.microsoft.com/office/drawing/2014/main" id="{54886609-4623-B14F-867F-1E16692393D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3801293"/>
            <a:ext cx="3315950" cy="2700020"/>
          </a:xfrm>
          <a:prstGeom prst="rect">
            <a:avLst/>
          </a:prstGeom>
        </p:spPr>
      </p:pic>
      <p:pic>
        <p:nvPicPr>
          <p:cNvPr id="20" name="图片 19" descr="形状 3 拷贝">
            <a:extLst>
              <a:ext uri="{FF2B5EF4-FFF2-40B4-BE49-F238E27FC236}">
                <a16:creationId xmlns:a16="http://schemas.microsoft.com/office/drawing/2014/main" id="{2D3B475A-339D-B245-8E34-0FE327202FA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4789353"/>
            <a:ext cx="4167965" cy="1711960"/>
          </a:xfrm>
          <a:prstGeom prst="rect">
            <a:avLst/>
          </a:prstGeom>
        </p:spPr>
      </p:pic>
      <p:pic>
        <p:nvPicPr>
          <p:cNvPr id="21" name="图片 20" descr="形状 3 拷贝 2">
            <a:extLst>
              <a:ext uri="{FF2B5EF4-FFF2-40B4-BE49-F238E27FC236}">
                <a16:creationId xmlns:a16="http://schemas.microsoft.com/office/drawing/2014/main" id="{DB8DE067-95F7-464E-BD65-7CB3579AA96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45" r="26814"/>
          <a:stretch>
            <a:fillRect/>
          </a:stretch>
        </p:blipFill>
        <p:spPr>
          <a:xfrm>
            <a:off x="3413478" y="5758363"/>
            <a:ext cx="2321707" cy="742950"/>
          </a:xfrm>
          <a:prstGeom prst="rect">
            <a:avLst/>
          </a:prstGeom>
        </p:spPr>
      </p:pic>
      <p:pic>
        <p:nvPicPr>
          <p:cNvPr id="22" name="图片 21" descr="矩形 11">
            <a:extLst>
              <a:ext uri="{FF2B5EF4-FFF2-40B4-BE49-F238E27FC236}">
                <a16:creationId xmlns:a16="http://schemas.microsoft.com/office/drawing/2014/main" id="{E4A5A2D5-FA8C-B542-B609-72EFC61976C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9685" y="5682799"/>
            <a:ext cx="1124280" cy="818515"/>
          </a:xfrm>
          <a:prstGeom prst="rect">
            <a:avLst/>
          </a:prstGeom>
        </p:spPr>
      </p:pic>
      <p:sp>
        <p:nvSpPr>
          <p:cNvPr id="27" name="标题 1">
            <a:extLst>
              <a:ext uri="{FF2B5EF4-FFF2-40B4-BE49-F238E27FC236}">
                <a16:creationId xmlns:a16="http://schemas.microsoft.com/office/drawing/2014/main" id="{2C818430-C3C4-CE41-BCFF-5C7B3DCCD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" name="副标题 2">
            <a:extLst>
              <a:ext uri="{FF2B5EF4-FFF2-40B4-BE49-F238E27FC236}">
                <a16:creationId xmlns:a16="http://schemas.microsoft.com/office/drawing/2014/main" id="{90BE9B69-F2C1-C440-A41F-1E7D2D32B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3401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32">
            <a:extLst>
              <a:ext uri="{FF2B5EF4-FFF2-40B4-BE49-F238E27FC236}">
                <a16:creationId xmlns:a16="http://schemas.microsoft.com/office/drawing/2014/main" id="{A19D57B8-7610-EF46-900B-EB81275C089F}"/>
              </a:ext>
            </a:extLst>
          </p:cNvPr>
          <p:cNvSpPr/>
          <p:nvPr/>
        </p:nvSpPr>
        <p:spPr>
          <a:xfrm rot="2700000">
            <a:off x="312239" y="337946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6" name="直接连接符 33">
            <a:extLst>
              <a:ext uri="{FF2B5EF4-FFF2-40B4-BE49-F238E27FC236}">
                <a16:creationId xmlns:a16="http://schemas.microsoft.com/office/drawing/2014/main" id="{DCE9A412-7F71-D942-B1D5-5B67A08D49E8}"/>
              </a:ext>
            </a:extLst>
          </p:cNvPr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A94D6BB-841B-FB40-A3CC-20D5B2618D54}"/>
              </a:ext>
            </a:extLst>
          </p:cNvPr>
          <p:cNvSpPr txBox="1"/>
          <p:nvPr/>
        </p:nvSpPr>
        <p:spPr>
          <a:xfrm>
            <a:off x="202831" y="491546"/>
            <a:ext cx="843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coderwhy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任意多边形: 形状 36">
            <a:extLst>
              <a:ext uri="{FF2B5EF4-FFF2-40B4-BE49-F238E27FC236}">
                <a16:creationId xmlns:a16="http://schemas.microsoft.com/office/drawing/2014/main" id="{C8A7EFEE-06D3-8847-969A-EF0D7622FF15}"/>
              </a:ext>
            </a:extLst>
          </p:cNvPr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任意多边形: 形状 37">
            <a:extLst>
              <a:ext uri="{FF2B5EF4-FFF2-40B4-BE49-F238E27FC236}">
                <a16:creationId xmlns:a16="http://schemas.microsoft.com/office/drawing/2014/main" id="{252D63A4-8C59-6643-9A20-F5743F099E34}"/>
              </a:ext>
            </a:extLst>
          </p:cNvPr>
          <p:cNvSpPr/>
          <p:nvPr/>
        </p:nvSpPr>
        <p:spPr>
          <a:xfrm rot="2700000">
            <a:off x="1068801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任意多边形: 形状 38">
            <a:extLst>
              <a:ext uri="{FF2B5EF4-FFF2-40B4-BE49-F238E27FC236}">
                <a16:creationId xmlns:a16="http://schemas.microsoft.com/office/drawing/2014/main" id="{75888639-4E84-3647-9D0B-5CE68464B884}"/>
              </a:ext>
            </a:extLst>
          </p:cNvPr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94D6CB28-65E8-344A-AA21-177138B3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39" y="1257316"/>
            <a:ext cx="11866684" cy="5444088"/>
          </a:xfrm>
        </p:spPr>
        <p:txBody>
          <a:bodyPr>
            <a:normAutofit/>
          </a:bodyPr>
          <a:lstStyle>
            <a:lvl1pPr marL="228594" indent="-228594">
              <a:lnSpc>
                <a:spcPct val="150000"/>
              </a:lnSpc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6561" indent="-234945">
              <a:lnSpc>
                <a:spcPct val="150000"/>
              </a:lnSpc>
              <a:buFont typeface="Wingdings" panose="05000000000000000000" pitchFamily="2" charset="2"/>
              <a:buChar char="p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0080" indent="-253994">
              <a:lnSpc>
                <a:spcPct val="150000"/>
              </a:lnSpc>
              <a:buFont typeface="Wingdings" panose="05000000000000000000" pitchFamily="2" charset="2"/>
              <a:buChar char="ü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5500" indent="-215895">
              <a:lnSpc>
                <a:spcPct val="150000"/>
              </a:lnSpc>
              <a:buFont typeface="Wingdings" panose="05000000000000000000" pitchFamily="2" charset="2"/>
              <a:buChar char="Ø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289018" indent="-234945">
              <a:lnSpc>
                <a:spcPct val="150000"/>
              </a:lnSpc>
              <a:buFont typeface="Wingdings" panose="05000000000000000000" pitchFamily="2" charset="2"/>
              <a:buChar char="l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4" name="标题占位符 1">
            <a:extLst>
              <a:ext uri="{FF2B5EF4-FFF2-40B4-BE49-F238E27FC236}">
                <a16:creationId xmlns:a16="http://schemas.microsoft.com/office/drawing/2014/main" id="{58EB4AE5-2D12-A84E-B928-E09C888E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651" y="266261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599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2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8">
            <a:extLst>
              <a:ext uri="{FF2B5EF4-FFF2-40B4-BE49-F238E27FC236}">
                <a16:creationId xmlns:a16="http://schemas.microsoft.com/office/drawing/2014/main" id="{59A270AD-5303-4FE9-9F06-62152F6876C3}"/>
              </a:ext>
            </a:extLst>
          </p:cNvPr>
          <p:cNvGrpSpPr/>
          <p:nvPr userDrawn="1"/>
        </p:nvGrpSpPr>
        <p:grpSpPr bwMode="auto">
          <a:xfrm>
            <a:off x="7808913" y="1722919"/>
            <a:ext cx="3460750" cy="494819"/>
            <a:chOff x="0" y="25925"/>
            <a:chExt cx="3461507" cy="495658"/>
          </a:xfrm>
        </p:grpSpPr>
        <p:grpSp>
          <p:nvGrpSpPr>
            <p:cNvPr id="8" name="组合 84">
              <a:extLst>
                <a:ext uri="{FF2B5EF4-FFF2-40B4-BE49-F238E27FC236}">
                  <a16:creationId xmlns:a16="http://schemas.microsoft.com/office/drawing/2014/main" id="{75B5A69C-5409-457A-AD73-F86D0407E82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0" name="组合 82">
                <a:extLst>
                  <a:ext uri="{FF2B5EF4-FFF2-40B4-BE49-F238E27FC236}">
                    <a16:creationId xmlns:a16="http://schemas.microsoft.com/office/drawing/2014/main" id="{80F0CDCC-9C2B-4CF5-ADCC-7D91A03E454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2" name="平行四边形 79">
                  <a:extLst>
                    <a:ext uri="{FF2B5EF4-FFF2-40B4-BE49-F238E27FC236}">
                      <a16:creationId xmlns:a16="http://schemas.microsoft.com/office/drawing/2014/main" id="{37BFD0F9-C5CC-4EF6-9CB8-3E51EDCAB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平行四边形 81">
                  <a:extLst>
                    <a:ext uri="{FF2B5EF4-FFF2-40B4-BE49-F238E27FC236}">
                      <a16:creationId xmlns:a16="http://schemas.microsoft.com/office/drawing/2014/main" id="{9B8578A5-16F2-4CD9-884C-3CE2E79C5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文本框 83">
                <a:extLst>
                  <a:ext uri="{FF2B5EF4-FFF2-40B4-BE49-F238E27FC236}">
                    <a16:creationId xmlns:a16="http://schemas.microsoft.com/office/drawing/2014/main" id="{E19F3AA1-06D3-4BAC-9998-5B1589FF3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" name="直接连接符 86">
              <a:extLst>
                <a:ext uri="{FF2B5EF4-FFF2-40B4-BE49-F238E27FC236}">
                  <a16:creationId xmlns:a16="http://schemas.microsoft.com/office/drawing/2014/main" id="{F0F1A1DD-BAA3-428C-97BF-D315E0767A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89">
            <a:extLst>
              <a:ext uri="{FF2B5EF4-FFF2-40B4-BE49-F238E27FC236}">
                <a16:creationId xmlns:a16="http://schemas.microsoft.com/office/drawing/2014/main" id="{5D73EB7C-E793-4AB1-9F4F-DE4D68AA9FFF}"/>
              </a:ext>
            </a:extLst>
          </p:cNvPr>
          <p:cNvGrpSpPr/>
          <p:nvPr userDrawn="1"/>
        </p:nvGrpSpPr>
        <p:grpSpPr bwMode="auto">
          <a:xfrm>
            <a:off x="7231063" y="2769081"/>
            <a:ext cx="3462337" cy="494819"/>
            <a:chOff x="0" y="25925"/>
            <a:chExt cx="3461507" cy="495658"/>
          </a:xfrm>
        </p:grpSpPr>
        <p:grpSp>
          <p:nvGrpSpPr>
            <p:cNvPr id="16" name="组合 91">
              <a:extLst>
                <a:ext uri="{FF2B5EF4-FFF2-40B4-BE49-F238E27FC236}">
                  <a16:creationId xmlns:a16="http://schemas.microsoft.com/office/drawing/2014/main" id="{174F37DC-7417-44DF-BBD8-265C3F5BA85F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8" name="组合 93">
                <a:extLst>
                  <a:ext uri="{FF2B5EF4-FFF2-40B4-BE49-F238E27FC236}">
                    <a16:creationId xmlns:a16="http://schemas.microsoft.com/office/drawing/2014/main" id="{D03915C7-EDB2-47DB-942F-68A487661D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0" name="平行四边形 95">
                  <a:extLst>
                    <a:ext uri="{FF2B5EF4-FFF2-40B4-BE49-F238E27FC236}">
                      <a16:creationId xmlns:a16="http://schemas.microsoft.com/office/drawing/2014/main" id="{E9C1FCA9-6941-48D4-BF77-855DCF090C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平行四边形 96">
                  <a:extLst>
                    <a:ext uri="{FF2B5EF4-FFF2-40B4-BE49-F238E27FC236}">
                      <a16:creationId xmlns:a16="http://schemas.microsoft.com/office/drawing/2014/main" id="{F22CA1FE-9D53-4079-975A-7DC263FDA5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" name="文本框 94">
                <a:extLst>
                  <a:ext uri="{FF2B5EF4-FFF2-40B4-BE49-F238E27FC236}">
                    <a16:creationId xmlns:a16="http://schemas.microsoft.com/office/drawing/2014/main" id="{3082E0A7-F24D-4F24-B645-A6C1EA663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连接符 92">
              <a:extLst>
                <a:ext uri="{FF2B5EF4-FFF2-40B4-BE49-F238E27FC236}">
                  <a16:creationId xmlns:a16="http://schemas.microsoft.com/office/drawing/2014/main" id="{D180218D-B042-487F-B75B-462D330E85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组合 97">
            <a:extLst>
              <a:ext uri="{FF2B5EF4-FFF2-40B4-BE49-F238E27FC236}">
                <a16:creationId xmlns:a16="http://schemas.microsoft.com/office/drawing/2014/main" id="{B362A640-20E9-4540-8076-664AB5D4772F}"/>
              </a:ext>
            </a:extLst>
          </p:cNvPr>
          <p:cNvGrpSpPr/>
          <p:nvPr userDrawn="1"/>
        </p:nvGrpSpPr>
        <p:grpSpPr bwMode="auto">
          <a:xfrm>
            <a:off x="6654800" y="3815244"/>
            <a:ext cx="3462338" cy="494819"/>
            <a:chOff x="0" y="25925"/>
            <a:chExt cx="3461507" cy="495658"/>
          </a:xfrm>
        </p:grpSpPr>
        <p:grpSp>
          <p:nvGrpSpPr>
            <p:cNvPr id="24" name="组合 99">
              <a:extLst>
                <a:ext uri="{FF2B5EF4-FFF2-40B4-BE49-F238E27FC236}">
                  <a16:creationId xmlns:a16="http://schemas.microsoft.com/office/drawing/2014/main" id="{490A1117-89BA-4318-BF44-4C571A70A7C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26" name="组合 101">
                <a:extLst>
                  <a:ext uri="{FF2B5EF4-FFF2-40B4-BE49-F238E27FC236}">
                    <a16:creationId xmlns:a16="http://schemas.microsoft.com/office/drawing/2014/main" id="{90BA505B-09EA-4F5B-B361-9EDF84C26AB8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8" name="平行四边形 103">
                  <a:extLst>
                    <a:ext uri="{FF2B5EF4-FFF2-40B4-BE49-F238E27FC236}">
                      <a16:creationId xmlns:a16="http://schemas.microsoft.com/office/drawing/2014/main" id="{72263DAE-96B5-4BDF-9EE7-CA3695414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平行四边形 104">
                  <a:extLst>
                    <a:ext uri="{FF2B5EF4-FFF2-40B4-BE49-F238E27FC236}">
                      <a16:creationId xmlns:a16="http://schemas.microsoft.com/office/drawing/2014/main" id="{19423534-39A3-4D81-A5B4-3115C5743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" name="文本框 102">
                <a:extLst>
                  <a:ext uri="{FF2B5EF4-FFF2-40B4-BE49-F238E27FC236}">
                    <a16:creationId xmlns:a16="http://schemas.microsoft.com/office/drawing/2014/main" id="{CE9BE91E-3E03-4DF1-8437-897D7FEE0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5" name="直接连接符 100">
              <a:extLst>
                <a:ext uri="{FF2B5EF4-FFF2-40B4-BE49-F238E27FC236}">
                  <a16:creationId xmlns:a16="http://schemas.microsoft.com/office/drawing/2014/main" id="{2C253842-373F-4142-9350-2BA9BCC594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105">
            <a:extLst>
              <a:ext uri="{FF2B5EF4-FFF2-40B4-BE49-F238E27FC236}">
                <a16:creationId xmlns:a16="http://schemas.microsoft.com/office/drawing/2014/main" id="{B10A60C1-2415-4DB2-8B36-18E2EB6CD51B}"/>
              </a:ext>
            </a:extLst>
          </p:cNvPr>
          <p:cNvGrpSpPr/>
          <p:nvPr userDrawn="1"/>
        </p:nvGrpSpPr>
        <p:grpSpPr bwMode="auto">
          <a:xfrm>
            <a:off x="6078538" y="4861406"/>
            <a:ext cx="3460750" cy="494819"/>
            <a:chOff x="0" y="25925"/>
            <a:chExt cx="3461507" cy="495658"/>
          </a:xfrm>
        </p:grpSpPr>
        <p:grpSp>
          <p:nvGrpSpPr>
            <p:cNvPr id="32" name="组合 107">
              <a:extLst>
                <a:ext uri="{FF2B5EF4-FFF2-40B4-BE49-F238E27FC236}">
                  <a16:creationId xmlns:a16="http://schemas.microsoft.com/office/drawing/2014/main" id="{71EC1992-FA5E-47C5-AFB4-27EF5A302392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34" name="组合 109">
                <a:extLst>
                  <a:ext uri="{FF2B5EF4-FFF2-40B4-BE49-F238E27FC236}">
                    <a16:creationId xmlns:a16="http://schemas.microsoft.com/office/drawing/2014/main" id="{44552F0A-7DD6-4EDC-8FE8-0D9AA6B689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36" name="平行四边形 111">
                  <a:extLst>
                    <a:ext uri="{FF2B5EF4-FFF2-40B4-BE49-F238E27FC236}">
                      <a16:creationId xmlns:a16="http://schemas.microsoft.com/office/drawing/2014/main" id="{0FF9AAC3-C0F0-40B6-9282-C5D65FBEA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" name="平行四边形 112">
                  <a:extLst>
                    <a:ext uri="{FF2B5EF4-FFF2-40B4-BE49-F238E27FC236}">
                      <a16:creationId xmlns:a16="http://schemas.microsoft.com/office/drawing/2014/main" id="{E4EDD061-A892-4B86-A32E-73FD6F0F0E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5" name="文本框 110">
                <a:extLst>
                  <a:ext uri="{FF2B5EF4-FFF2-40B4-BE49-F238E27FC236}">
                    <a16:creationId xmlns:a16="http://schemas.microsoft.com/office/drawing/2014/main" id="{04AC55EE-ACFB-4F25-88B6-5161EAC69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3" name="直接连接符 108">
              <a:extLst>
                <a:ext uri="{FF2B5EF4-FFF2-40B4-BE49-F238E27FC236}">
                  <a16:creationId xmlns:a16="http://schemas.microsoft.com/office/drawing/2014/main" id="{64C03479-81E0-4C9B-AAF5-BE80A006AE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任意多边形 77">
            <a:extLst>
              <a:ext uri="{FF2B5EF4-FFF2-40B4-BE49-F238E27FC236}">
                <a16:creationId xmlns:a16="http://schemas.microsoft.com/office/drawing/2014/main" id="{C22584A7-C922-449F-81C4-E5D8E74DF80C}"/>
              </a:ext>
            </a:extLst>
          </p:cNvPr>
          <p:cNvSpPr/>
          <p:nvPr userDrawn="1"/>
        </p:nvSpPr>
        <p:spPr bwMode="auto">
          <a:xfrm>
            <a:off x="106363" y="0"/>
            <a:ext cx="7808912" cy="6858000"/>
          </a:xfrm>
          <a:custGeom>
            <a:avLst/>
            <a:gdLst>
              <a:gd name="T0" fmla="*/ 0 w 6953768"/>
              <a:gd name="T1" fmla="*/ 0 h 6858000"/>
              <a:gd name="T2" fmla="*/ 9847618 w 6953768"/>
              <a:gd name="T3" fmla="*/ 0 h 6858000"/>
              <a:gd name="T4" fmla="*/ 5264604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任意多边形 76">
            <a:extLst>
              <a:ext uri="{FF2B5EF4-FFF2-40B4-BE49-F238E27FC236}">
                <a16:creationId xmlns:a16="http://schemas.microsoft.com/office/drawing/2014/main" id="{CA199C89-F324-416E-8344-F0A5D3F0B7EE}"/>
              </a:ext>
            </a:extLst>
          </p:cNvPr>
          <p:cNvSpPr/>
          <p:nvPr userDrawn="1"/>
        </p:nvSpPr>
        <p:spPr bwMode="auto">
          <a:xfrm>
            <a:off x="0" y="0"/>
            <a:ext cx="7808913" cy="6858000"/>
          </a:xfrm>
          <a:custGeom>
            <a:avLst/>
            <a:gdLst>
              <a:gd name="T0" fmla="*/ 0 w 6953768"/>
              <a:gd name="T1" fmla="*/ 0 h 6858000"/>
              <a:gd name="T2" fmla="*/ 9847622 w 6953768"/>
              <a:gd name="T3" fmla="*/ 0 h 6858000"/>
              <a:gd name="T4" fmla="*/ 5264606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5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pic>
        <p:nvPicPr>
          <p:cNvPr id="40" name="图片 73">
            <a:extLst>
              <a:ext uri="{FF2B5EF4-FFF2-40B4-BE49-F238E27FC236}">
                <a16:creationId xmlns:a16="http://schemas.microsoft.com/office/drawing/2014/main" id="{7359FDD3-FB8A-4012-ACD0-8CDBE5EB37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536700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78">
            <a:extLst>
              <a:ext uri="{FF2B5EF4-FFF2-40B4-BE49-F238E27FC236}">
                <a16:creationId xmlns:a16="http://schemas.microsoft.com/office/drawing/2014/main" id="{B2703CAB-E597-45F1-B323-1AADDA5B4A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125" y="171450"/>
            <a:ext cx="2055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42" name="标题占位符 1">
            <a:extLst>
              <a:ext uri="{FF2B5EF4-FFF2-40B4-BE49-F238E27FC236}">
                <a16:creationId xmlns:a16="http://schemas.microsoft.com/office/drawing/2014/main" id="{E4C02F29-99CC-4A0A-AED7-BDAF71BA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09" y="172752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7" name="标题占位符 1">
            <a:extLst>
              <a:ext uri="{FF2B5EF4-FFF2-40B4-BE49-F238E27FC236}">
                <a16:creationId xmlns:a16="http://schemas.microsoft.com/office/drawing/2014/main" id="{B5F7000F-3907-4B7C-A12B-9224EE90BA91}"/>
              </a:ext>
            </a:extLst>
          </p:cNvPr>
          <p:cNvSpPr txBox="1">
            <a:spLocks/>
          </p:cNvSpPr>
          <p:nvPr userDrawn="1"/>
        </p:nvSpPr>
        <p:spPr>
          <a:xfrm>
            <a:off x="7623451" y="385616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8" name="标题占位符 1">
            <a:extLst>
              <a:ext uri="{FF2B5EF4-FFF2-40B4-BE49-F238E27FC236}">
                <a16:creationId xmlns:a16="http://schemas.microsoft.com/office/drawing/2014/main" id="{9202CD99-818E-47BA-BC0A-BCAE7FDD1FD2}"/>
              </a:ext>
            </a:extLst>
          </p:cNvPr>
          <p:cNvSpPr txBox="1">
            <a:spLocks/>
          </p:cNvSpPr>
          <p:nvPr userDrawn="1"/>
        </p:nvSpPr>
        <p:spPr>
          <a:xfrm>
            <a:off x="7047188" y="4875895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  <p:sp>
        <p:nvSpPr>
          <p:cNvPr id="49" name="标题占位符 1">
            <a:extLst>
              <a:ext uri="{FF2B5EF4-FFF2-40B4-BE49-F238E27FC236}">
                <a16:creationId xmlns:a16="http://schemas.microsoft.com/office/drawing/2014/main" id="{1C132DFB-A4D8-4F82-BD87-65CC1E55BFD4}"/>
              </a:ext>
            </a:extLst>
          </p:cNvPr>
          <p:cNvSpPr txBox="1">
            <a:spLocks/>
          </p:cNvSpPr>
          <p:nvPr userDrawn="1"/>
        </p:nvSpPr>
        <p:spPr>
          <a:xfrm>
            <a:off x="8113712" y="2721909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44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63588" indent="-306388" defTabSz="982663">
              <a:lnSpc>
                <a:spcPct val="150000"/>
              </a:lnSpc>
              <a:buFont typeface="Wingdings" panose="05000000000000000000" pitchFamily="2" charset="2"/>
              <a:buChar char="p"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534988" algn="l"/>
              </a:tabLs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1E5EF7-0E96-4BE9-8112-FD32013967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3" y="351146"/>
            <a:ext cx="1662680" cy="71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02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D46DC4-DBA3-5944-A737-143BB4CB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1E6E1D-D6F4-4E46-9806-F6A08C0B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4E7E-9BEF-9D43-8722-EC6243BEC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1B89-D733-6245-BBE3-A44BA92D2544}" type="datetimeFigureOut">
              <a:rPr kumimoji="1" lang="zh-CN" altLang="en-US" smtClean="0"/>
              <a:t>2022/10/13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0BAD9-CC5E-A24D-ABDA-D09C6CCCF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2BE2A-699D-8A40-A103-F095B6A27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48A3-FD95-344E-BCFF-C6286B27B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56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lement-plus.gitee.io/zh-CN/guide/quickstart.html" TargetMode="External"/><Relationship Id="rId2" Type="http://schemas.openxmlformats.org/officeDocument/2006/relationships/hyperlink" Target="https://element-plus.gitee.io/zh-CN/guide/install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52.136.185.21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7EEB5-3E56-1044-80D9-75BE589CE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862" y="2483737"/>
            <a:ext cx="11538565" cy="690105"/>
          </a:xfrm>
        </p:spPr>
        <p:txBody>
          <a:bodyPr>
            <a:noAutofit/>
          </a:bodyPr>
          <a:lstStyle/>
          <a:p>
            <a:r>
              <a:rPr kumimoji="1" lang="en-US" altLang="zh-CN" sz="6600" dirty="0"/>
              <a:t>Vue3+TypeScript</a:t>
            </a:r>
            <a:r>
              <a:rPr kumimoji="1" lang="zh-CN" altLang="en-US" sz="6600" dirty="0"/>
              <a:t>项目实战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CD5E9-F25D-674E-9023-DAC59C44AD7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976354" y="3886144"/>
            <a:ext cx="6327531" cy="433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王红元 </a:t>
            </a:r>
            <a:r>
              <a:rPr kumimoji="1" lang="en-US" altLang="zh-CN" dirty="0"/>
              <a:t>coderwhy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624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1CA0D27-70A1-91C6-FCFE-973DA8D2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全家桶 </a:t>
            </a:r>
            <a:r>
              <a:rPr lang="en-US" altLang="zh-CN" dirty="0"/>
              <a:t>– </a:t>
            </a:r>
            <a:r>
              <a:rPr lang="zh-CN" altLang="en-US" dirty="0"/>
              <a:t>路由配置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C844D3B-22D0-B360-61E0-0D5D55672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157" y="1257300"/>
            <a:ext cx="10016423" cy="5443538"/>
          </a:xfrm>
        </p:spPr>
      </p:pic>
    </p:spTree>
    <p:extLst>
      <p:ext uri="{BB962C8B-B14F-4D97-AF65-F5344CB8AC3E}">
        <p14:creationId xmlns:p14="http://schemas.microsoft.com/office/powerpoint/2010/main" val="112994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B1D7F47-3E19-BC99-0C8B-CB6B8D99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状态管理的选择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vuex</a:t>
            </a:r>
            <a:r>
              <a:rPr lang="en-US" altLang="zh-CN" dirty="0"/>
              <a:t>: </a:t>
            </a:r>
            <a:r>
              <a:rPr lang="zh-CN" altLang="en-US" dirty="0"/>
              <a:t>目前依然使用较多的状态管理库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 err="1"/>
              <a:t>pinia</a:t>
            </a:r>
            <a:r>
              <a:rPr lang="en-US" altLang="zh-CN" dirty="0"/>
              <a:t>: </a:t>
            </a:r>
            <a:r>
              <a:rPr lang="zh-CN" altLang="en-US" dirty="0"/>
              <a:t>强烈推荐</a:t>
            </a:r>
            <a:r>
              <a:rPr lang="en-US" altLang="zh-CN" dirty="0"/>
              <a:t>, </a:t>
            </a:r>
            <a:r>
              <a:rPr lang="zh-CN" altLang="en-US" dirty="0"/>
              <a:t>未来趋势的状态管理库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97AB4EA-AA94-E47C-BFE9-ADA65465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全家桶 </a:t>
            </a:r>
            <a:r>
              <a:rPr lang="en-US" altLang="zh-CN" dirty="0"/>
              <a:t>– </a:t>
            </a:r>
            <a:r>
              <a:rPr lang="zh-CN" altLang="en-US" dirty="0"/>
              <a:t>状态管理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D9D6F5-D311-9D93-4A04-1D78031C0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69" y="2674977"/>
            <a:ext cx="7527711" cy="391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4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0D5641E-CCD4-998D-3483-E459CFFB8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342" y="1257300"/>
            <a:ext cx="10462054" cy="5443538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D7F22078-42A4-79DC-192F-EC0DB690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网络请求封装</a:t>
            </a:r>
            <a:r>
              <a:rPr lang="en-US" altLang="zh-CN" dirty="0"/>
              <a:t>axios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22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088309F-28B9-6C83-4EFD-92C6FF14D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Vite</a:t>
            </a:r>
            <a:r>
              <a:rPr lang="zh-CN" altLang="en-US" b="1" dirty="0"/>
              <a:t>的环境变量：</a:t>
            </a:r>
            <a:endParaRPr lang="en-US" altLang="zh-CN" b="1" dirty="0"/>
          </a:p>
          <a:p>
            <a:r>
              <a:rPr lang="en-US" altLang="zh-CN" b="1" dirty="0" err="1"/>
              <a:t>Vite</a:t>
            </a:r>
            <a:r>
              <a:rPr lang="en-US" altLang="zh-CN" b="1" dirty="0"/>
              <a:t> </a:t>
            </a:r>
            <a:r>
              <a:rPr lang="zh-CN" altLang="en-US" b="1" dirty="0"/>
              <a:t>在一个特殊的 </a:t>
            </a:r>
            <a:r>
              <a:rPr lang="en-US" altLang="zh-CN" b="1" dirty="0" err="1"/>
              <a:t>import.meta.env</a:t>
            </a:r>
            <a:r>
              <a:rPr lang="en-US" altLang="zh-CN" b="1" dirty="0"/>
              <a:t> </a:t>
            </a:r>
            <a:r>
              <a:rPr lang="zh-CN" altLang="en-US" b="1" dirty="0"/>
              <a:t>对象上暴露环境变量。这里有一些在所有情况下都可以使用的内建变量：</a:t>
            </a:r>
            <a:endParaRPr lang="en-US" altLang="zh-CN" b="1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import.meta.env.MODE</a:t>
            </a:r>
            <a:r>
              <a:rPr lang="en-US" altLang="zh-CN" dirty="0"/>
              <a:t>: {string} </a:t>
            </a:r>
            <a:r>
              <a:rPr lang="zh-CN" altLang="en-US" dirty="0"/>
              <a:t>应用运行的模式。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import.meta.env.PROD</a:t>
            </a:r>
            <a:r>
              <a:rPr lang="en-US" altLang="zh-CN" dirty="0"/>
              <a:t>: {boolean} </a:t>
            </a:r>
            <a:r>
              <a:rPr lang="zh-CN" altLang="en-US" dirty="0"/>
              <a:t>应用是否运行在生产环境。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import.meta.env.DEV</a:t>
            </a:r>
            <a:r>
              <a:rPr lang="en-US" altLang="zh-CN" dirty="0"/>
              <a:t>: {boolean} </a:t>
            </a:r>
            <a:r>
              <a:rPr lang="zh-CN" altLang="en-US" dirty="0"/>
              <a:t>应用是否运行在开发环境 </a:t>
            </a:r>
            <a:r>
              <a:rPr lang="en-US" altLang="zh-CN" dirty="0"/>
              <a:t>(</a:t>
            </a:r>
            <a:r>
              <a:rPr lang="zh-CN" altLang="en-US" dirty="0"/>
              <a:t>永远与 </a:t>
            </a:r>
            <a:r>
              <a:rPr lang="en-US" altLang="zh-CN" dirty="0" err="1"/>
              <a:t>import.meta.env.PROD</a:t>
            </a:r>
            <a:r>
              <a:rPr lang="zh-CN" altLang="en-US" dirty="0"/>
              <a:t>相反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import.meta.env.SSR</a:t>
            </a:r>
            <a:r>
              <a:rPr lang="en-US" altLang="zh-CN" dirty="0"/>
              <a:t>: {boolean} </a:t>
            </a:r>
            <a:r>
              <a:rPr lang="zh-CN" altLang="en-US" dirty="0"/>
              <a:t>应用是否运行在 </a:t>
            </a:r>
            <a:r>
              <a:rPr lang="en-US" altLang="zh-CN" dirty="0"/>
              <a:t>server </a:t>
            </a:r>
            <a:r>
              <a:rPr lang="zh-CN" altLang="en-US" dirty="0"/>
              <a:t>上。</a:t>
            </a:r>
            <a:endParaRPr lang="en-US" altLang="zh-CN" dirty="0"/>
          </a:p>
          <a:p>
            <a:r>
              <a:rPr lang="en-US" altLang="zh-CN" b="1" dirty="0" err="1"/>
              <a:t>Vite</a:t>
            </a:r>
            <a:r>
              <a:rPr lang="en-US" altLang="zh-CN" b="1" dirty="0"/>
              <a:t> </a:t>
            </a:r>
            <a:r>
              <a:rPr lang="zh-CN" altLang="en-US" b="1" dirty="0"/>
              <a:t>使用 </a:t>
            </a:r>
            <a:r>
              <a:rPr lang="en-US" altLang="zh-CN" b="1" dirty="0" err="1"/>
              <a:t>dotenv</a:t>
            </a:r>
            <a:r>
              <a:rPr lang="en-US" altLang="zh-CN" b="1" dirty="0"/>
              <a:t> </a:t>
            </a:r>
            <a:r>
              <a:rPr lang="zh-CN" altLang="en-US" b="1" dirty="0"/>
              <a:t>从你的 环境目录 中的下列文件加载额外的环境变量：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只有以 </a:t>
            </a:r>
            <a:r>
              <a:rPr lang="en-US" altLang="zh-CN" b="1" dirty="0"/>
              <a:t>VITE_ </a:t>
            </a:r>
            <a:r>
              <a:rPr lang="zh-CN" altLang="en-US" b="1" dirty="0"/>
              <a:t>为前缀的变量才会暴露给经过 </a:t>
            </a:r>
            <a:r>
              <a:rPr lang="en-US" altLang="zh-CN" b="1" dirty="0" err="1"/>
              <a:t>vite</a:t>
            </a:r>
            <a:r>
              <a:rPr lang="en-US" altLang="zh-CN" b="1" dirty="0"/>
              <a:t> </a:t>
            </a:r>
            <a:r>
              <a:rPr lang="zh-CN" altLang="en-US" b="1" dirty="0"/>
              <a:t>处理的代码。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0E2279-404A-FF97-BFD2-061F21DC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 </a:t>
            </a:r>
            <a:r>
              <a:rPr lang="en-US" altLang="zh-CN" dirty="0"/>
              <a:t>development</a:t>
            </a:r>
            <a:r>
              <a:rPr lang="zh-CN" altLang="en-US" dirty="0"/>
              <a:t>和</a:t>
            </a:r>
            <a:r>
              <a:rPr lang="en-US" altLang="zh-CN" dirty="0"/>
              <a:t>production</a:t>
            </a:r>
            <a:r>
              <a:rPr lang="zh-CN" altLang="en-US" dirty="0"/>
              <a:t> 环境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BC1023-C6CB-C5E8-34A3-486B0B769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3" y="4593980"/>
            <a:ext cx="4361841" cy="9791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0152AC8-D211-2351-B216-B3E351470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54" y="4553527"/>
            <a:ext cx="4817189" cy="106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2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9A85A9F-E070-5A96-1FC7-C18021CA2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Element Plus UI</a:t>
            </a:r>
            <a:r>
              <a:rPr lang="zh-CN" altLang="en-US" dirty="0"/>
              <a:t>组件库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集成方案：</a:t>
            </a:r>
            <a:endParaRPr lang="en-US" altLang="zh-CN" dirty="0"/>
          </a:p>
          <a:p>
            <a:pPr lvl="1"/>
            <a:r>
              <a:rPr lang="zh-CN" altLang="en-US" dirty="0"/>
              <a:t>安装：</a:t>
            </a:r>
            <a:r>
              <a:rPr lang="en-US" altLang="zh-CN" dirty="0">
                <a:hlinkClick r:id="rId2"/>
              </a:rPr>
              <a:t>https://element-plus.gitee.io/zh-CN/guide/installation.html</a:t>
            </a:r>
            <a:endParaRPr lang="en-US" altLang="zh-CN" dirty="0"/>
          </a:p>
          <a:p>
            <a:pPr lvl="1"/>
            <a:r>
              <a:rPr lang="zh-CN" altLang="en-US" dirty="0"/>
              <a:t>导入：</a:t>
            </a:r>
            <a:r>
              <a:rPr lang="en-US" altLang="zh-CN" dirty="0">
                <a:hlinkClick r:id="rId3"/>
              </a:rPr>
              <a:t>https://element-plus.gitee.io/zh-CN/guide/quickstart.html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0C7270F-4B30-08F2-C51A-9CD48AA01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Element-Plus</a:t>
            </a:r>
            <a:r>
              <a:rPr lang="zh-CN" altLang="en-US" dirty="0"/>
              <a:t>集成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7B7992-5E45-11D0-AF8E-4502F34E9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82" y="2097557"/>
            <a:ext cx="6740429" cy="26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7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CDA4BA-22E3-6D6D-16FF-2A2ADC2A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 </a:t>
            </a:r>
            <a:r>
              <a:rPr lang="en-US" altLang="zh-CN" dirty="0"/>
              <a:t>– </a:t>
            </a:r>
            <a:r>
              <a:rPr lang="zh-CN" altLang="en-US" dirty="0"/>
              <a:t>后台管理系统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D0B2D3-5756-2B83-E5A8-5C6C8C4D8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000" dirty="0"/>
              <a:t>项目预览地址：</a:t>
            </a:r>
            <a:r>
              <a:rPr lang="en-US" altLang="zh-CN" sz="1000" dirty="0">
                <a:hlinkClick r:id="rId2"/>
              </a:rPr>
              <a:t>http://152.136.185.210</a:t>
            </a:r>
            <a:endParaRPr lang="en-US" altLang="zh-CN" sz="1000" dirty="0"/>
          </a:p>
          <a:p>
            <a:pPr lvl="1"/>
            <a:r>
              <a:rPr lang="zh-CN" altLang="en-US" sz="1000" dirty="0"/>
              <a:t>账号</a:t>
            </a:r>
            <a:r>
              <a:rPr lang="en-US" altLang="zh-CN" sz="1000" dirty="0"/>
              <a:t>1</a:t>
            </a:r>
            <a:r>
              <a:rPr lang="zh-CN" altLang="en-US" sz="1000" dirty="0"/>
              <a:t>：</a:t>
            </a:r>
            <a:r>
              <a:rPr lang="en-US" altLang="zh-CN" sz="1000" dirty="0"/>
              <a:t>coderwhy </a:t>
            </a:r>
            <a:r>
              <a:rPr lang="zh-CN" altLang="en-US" sz="1000" dirty="0"/>
              <a:t>密码：</a:t>
            </a:r>
            <a:r>
              <a:rPr lang="en-US" altLang="zh-CN" sz="1000" dirty="0"/>
              <a:t>123456 </a:t>
            </a:r>
            <a:r>
              <a:rPr lang="zh-CN" altLang="en-US" sz="1000" dirty="0"/>
              <a:t>账号</a:t>
            </a:r>
            <a:r>
              <a:rPr lang="en-US" altLang="zh-CN" sz="1000" dirty="0"/>
              <a:t>2</a:t>
            </a:r>
            <a:r>
              <a:rPr lang="zh-CN" altLang="en-US" sz="1000" dirty="0"/>
              <a:t>：</a:t>
            </a:r>
            <a:r>
              <a:rPr lang="en-US" altLang="zh-CN" sz="1000" dirty="0" err="1"/>
              <a:t>coderdemo</a:t>
            </a:r>
            <a:r>
              <a:rPr lang="en-US" altLang="zh-CN" sz="1000" dirty="0"/>
              <a:t> </a:t>
            </a:r>
            <a:r>
              <a:rPr lang="zh-CN" altLang="en-US" sz="1000" dirty="0"/>
              <a:t>密码：</a:t>
            </a:r>
            <a:r>
              <a:rPr lang="en-US" altLang="zh-CN" sz="1000" dirty="0"/>
              <a:t>123456</a:t>
            </a:r>
          </a:p>
          <a:p>
            <a:r>
              <a:rPr lang="zh-CN" altLang="en-US" sz="1000" dirty="0"/>
              <a:t>技术栈介绍：</a:t>
            </a:r>
            <a:endParaRPr lang="en-US" altLang="zh-CN" sz="1000" dirty="0"/>
          </a:p>
          <a:p>
            <a:pPr lvl="1"/>
            <a:r>
              <a:rPr lang="zh-CN" altLang="en-US" sz="1000" dirty="0"/>
              <a:t>开发工具 </a:t>
            </a:r>
            <a:r>
              <a:rPr lang="en-US" altLang="zh-CN" sz="1000" dirty="0"/>
              <a:t>:Visual Studio Code</a:t>
            </a:r>
          </a:p>
          <a:p>
            <a:pPr lvl="1"/>
            <a:r>
              <a:rPr lang="zh-CN" altLang="en-US" sz="1000" dirty="0"/>
              <a:t>编程语言 </a:t>
            </a:r>
            <a:r>
              <a:rPr lang="en-US" altLang="zh-CN" sz="1000" dirty="0"/>
              <a:t>:TypeScript 4.x + JavaScript</a:t>
            </a:r>
          </a:p>
          <a:p>
            <a:pPr lvl="1"/>
            <a:r>
              <a:rPr lang="zh-CN" altLang="en-US" sz="1000" dirty="0"/>
              <a:t>构建工具 </a:t>
            </a:r>
            <a:r>
              <a:rPr lang="en-US" altLang="zh-CN" sz="1000" dirty="0"/>
              <a:t>:</a:t>
            </a:r>
            <a:r>
              <a:rPr lang="en-US" altLang="zh-CN" sz="1000" dirty="0" err="1"/>
              <a:t>Vite</a:t>
            </a:r>
            <a:r>
              <a:rPr lang="en-US" altLang="zh-CN" sz="1000" dirty="0"/>
              <a:t> 3.x / Webpack5.x</a:t>
            </a:r>
          </a:p>
          <a:p>
            <a:pPr lvl="1"/>
            <a:r>
              <a:rPr lang="zh-CN" altLang="en-US" sz="1000" dirty="0"/>
              <a:t>前端框架 </a:t>
            </a:r>
            <a:r>
              <a:rPr lang="en-US" altLang="zh-CN" sz="1000" dirty="0"/>
              <a:t>:Vue 3.x + setup</a:t>
            </a:r>
          </a:p>
          <a:p>
            <a:pPr lvl="1"/>
            <a:r>
              <a:rPr lang="zh-CN" altLang="en-US" sz="1000" dirty="0"/>
              <a:t>路由工具 </a:t>
            </a:r>
            <a:r>
              <a:rPr lang="en-US" altLang="zh-CN" sz="1000" dirty="0"/>
              <a:t>:Vue Router 4.x</a:t>
            </a:r>
          </a:p>
          <a:p>
            <a:pPr lvl="1"/>
            <a:r>
              <a:rPr lang="zh-CN" altLang="en-US" sz="1000" dirty="0"/>
              <a:t>状态管理 </a:t>
            </a:r>
            <a:r>
              <a:rPr lang="en-US" altLang="zh-CN" sz="1000" dirty="0"/>
              <a:t>:Vuex 4.x / Pinia</a:t>
            </a:r>
          </a:p>
          <a:p>
            <a:pPr lvl="1"/>
            <a:r>
              <a:rPr lang="en-US" altLang="zh-CN" sz="1000" dirty="0"/>
              <a:t>UI </a:t>
            </a:r>
            <a:r>
              <a:rPr lang="zh-CN" altLang="en-US" sz="1000" dirty="0"/>
              <a:t>框架 </a:t>
            </a:r>
            <a:r>
              <a:rPr lang="en-US" altLang="zh-CN" sz="1000" dirty="0"/>
              <a:t>:Element Plus</a:t>
            </a:r>
          </a:p>
          <a:p>
            <a:pPr lvl="1"/>
            <a:r>
              <a:rPr lang="zh-CN" altLang="en-US" sz="1000" dirty="0"/>
              <a:t>可视化 </a:t>
            </a:r>
            <a:r>
              <a:rPr lang="en-US" altLang="zh-CN" sz="1000" dirty="0"/>
              <a:t>:Echart5.x</a:t>
            </a:r>
          </a:p>
          <a:p>
            <a:pPr lvl="1"/>
            <a:r>
              <a:rPr lang="zh-CN" altLang="en-US" sz="1000" dirty="0"/>
              <a:t>工具库 </a:t>
            </a:r>
            <a:r>
              <a:rPr lang="en-US" altLang="zh-CN" sz="1000" dirty="0"/>
              <a:t>:@vueuse/core + </a:t>
            </a:r>
            <a:r>
              <a:rPr lang="en-US" altLang="zh-CN" sz="1000" dirty="0" err="1"/>
              <a:t>dayjs</a:t>
            </a:r>
            <a:r>
              <a:rPr lang="en-US" altLang="zh-CN" sz="1000" dirty="0"/>
              <a:t> + countup.js</a:t>
            </a:r>
            <a:r>
              <a:rPr lang="zh-CN" altLang="en-US" sz="1000" dirty="0"/>
              <a:t>等等</a:t>
            </a:r>
            <a:endParaRPr lang="en-US" altLang="zh-CN" sz="1000" dirty="0"/>
          </a:p>
          <a:p>
            <a:pPr lvl="1"/>
            <a:r>
              <a:rPr lang="en-US" altLang="zh-CN" sz="1000" dirty="0"/>
              <a:t>CSS </a:t>
            </a:r>
            <a:r>
              <a:rPr lang="zh-CN" altLang="en-US" sz="1000" dirty="0"/>
              <a:t>预编译 </a:t>
            </a:r>
            <a:r>
              <a:rPr lang="en-US" altLang="zh-CN" sz="1000" dirty="0"/>
              <a:t>:Sass / Less</a:t>
            </a:r>
          </a:p>
          <a:p>
            <a:pPr lvl="1"/>
            <a:r>
              <a:rPr lang="en-US" altLang="zh-CN" sz="1000" dirty="0"/>
              <a:t>HTTP </a:t>
            </a:r>
            <a:r>
              <a:rPr lang="zh-CN" altLang="en-US" sz="1000" dirty="0"/>
              <a:t>工具 </a:t>
            </a:r>
            <a:r>
              <a:rPr lang="en-US" altLang="zh-CN" sz="1000" dirty="0"/>
              <a:t>: Axios</a:t>
            </a:r>
          </a:p>
          <a:p>
            <a:pPr lvl="1"/>
            <a:r>
              <a:rPr lang="en-US" altLang="zh-CN" sz="1000" dirty="0"/>
              <a:t>Git Hook </a:t>
            </a:r>
            <a:r>
              <a:rPr lang="zh-CN" altLang="en-US" sz="1000" dirty="0"/>
              <a:t>工具 </a:t>
            </a:r>
            <a:r>
              <a:rPr lang="en-US" altLang="zh-CN" sz="1000" dirty="0"/>
              <a:t>:husky</a:t>
            </a:r>
          </a:p>
          <a:p>
            <a:pPr lvl="1"/>
            <a:r>
              <a:rPr lang="zh-CN" altLang="en-US" sz="1000" dirty="0"/>
              <a:t>代码规范 </a:t>
            </a:r>
            <a:r>
              <a:rPr lang="en-US" altLang="zh-CN" sz="1000" dirty="0"/>
              <a:t>:</a:t>
            </a:r>
            <a:r>
              <a:rPr lang="en-US" altLang="zh-CN" sz="1000" dirty="0" err="1"/>
              <a:t>EditorConfig</a:t>
            </a:r>
            <a:r>
              <a:rPr lang="en-US" altLang="zh-CN" sz="1000" dirty="0"/>
              <a:t> + Prettier + </a:t>
            </a:r>
            <a:r>
              <a:rPr lang="en-US" altLang="zh-CN" sz="1000" dirty="0" err="1"/>
              <a:t>ESLint</a:t>
            </a:r>
            <a:endParaRPr lang="en-US" altLang="zh-CN" sz="1000" dirty="0"/>
          </a:p>
          <a:p>
            <a:pPr lvl="1"/>
            <a:r>
              <a:rPr lang="zh-CN" altLang="en-US" sz="1000" dirty="0"/>
              <a:t>提交规范 </a:t>
            </a:r>
            <a:r>
              <a:rPr lang="en-US" altLang="zh-CN" sz="1000" dirty="0"/>
              <a:t>:</a:t>
            </a:r>
            <a:r>
              <a:rPr lang="en-US" altLang="zh-CN" sz="1000" dirty="0" err="1"/>
              <a:t>Commitizen</a:t>
            </a:r>
            <a:r>
              <a:rPr lang="en-US" altLang="zh-CN" sz="1000" dirty="0"/>
              <a:t> + </a:t>
            </a:r>
            <a:r>
              <a:rPr lang="en-US" altLang="zh-CN" sz="1000" dirty="0" err="1"/>
              <a:t>Commitlint</a:t>
            </a:r>
            <a:endParaRPr lang="en-US" altLang="zh-CN" sz="1000" dirty="0"/>
          </a:p>
          <a:p>
            <a:pPr lvl="1"/>
            <a:r>
              <a:rPr lang="zh-CN" altLang="en-US" sz="1000" dirty="0"/>
              <a:t>自动部署 </a:t>
            </a:r>
            <a:r>
              <a:rPr lang="en-US" altLang="zh-CN" sz="1000" dirty="0"/>
              <a:t>:Centos + Jenkins + Nginx</a:t>
            </a:r>
          </a:p>
        </p:txBody>
      </p:sp>
    </p:spTree>
    <p:extLst>
      <p:ext uri="{BB962C8B-B14F-4D97-AF65-F5344CB8AC3E}">
        <p14:creationId xmlns:p14="http://schemas.microsoft.com/office/powerpoint/2010/main" val="220171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8AC305-F0A8-309D-8586-8B61EE03B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449" y="1257300"/>
            <a:ext cx="11209839" cy="5443538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CCDA4BA-22E3-6D6D-16FF-2A2ADC2A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 </a:t>
            </a:r>
            <a:r>
              <a:rPr lang="en-US" altLang="zh-CN" dirty="0"/>
              <a:t>– </a:t>
            </a:r>
            <a:r>
              <a:rPr lang="zh-CN" altLang="en-US" dirty="0"/>
              <a:t>后台管理系统</a:t>
            </a:r>
          </a:p>
        </p:txBody>
      </p:sp>
    </p:spTree>
    <p:extLst>
      <p:ext uri="{BB962C8B-B14F-4D97-AF65-F5344CB8AC3E}">
        <p14:creationId xmlns:p14="http://schemas.microsoft.com/office/powerpoint/2010/main" val="113570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F896429-1CEC-C5D1-EEE8-87991B5BB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975" y="1257300"/>
            <a:ext cx="11372788" cy="5443538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040A4307-F5A9-B121-E85C-C63BD4D2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 </a:t>
            </a:r>
            <a:r>
              <a:rPr lang="en-US" altLang="zh-CN" dirty="0"/>
              <a:t>– </a:t>
            </a:r>
            <a:r>
              <a:rPr lang="zh-CN" altLang="en-US" dirty="0"/>
              <a:t>后台管理系统</a:t>
            </a:r>
          </a:p>
        </p:txBody>
      </p:sp>
    </p:spTree>
    <p:extLst>
      <p:ext uri="{BB962C8B-B14F-4D97-AF65-F5344CB8AC3E}">
        <p14:creationId xmlns:p14="http://schemas.microsoft.com/office/powerpoint/2010/main" val="92022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6712AC4-AD6F-DC67-6ABF-486144048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方式一：</a:t>
            </a:r>
            <a:r>
              <a:rPr lang="en-US" altLang="zh-CN" dirty="0"/>
              <a:t>Vue CLI</a:t>
            </a:r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webpack</a:t>
            </a:r>
            <a:r>
              <a:rPr lang="zh-CN" altLang="en-US" dirty="0"/>
              <a:t>工具；</a:t>
            </a:r>
            <a:endParaRPr lang="en-US" altLang="zh-CN" dirty="0"/>
          </a:p>
          <a:p>
            <a:pPr lvl="1"/>
            <a:r>
              <a:rPr lang="zh-CN" altLang="en-US" dirty="0"/>
              <a:t>命令：</a:t>
            </a:r>
            <a:r>
              <a:rPr lang="en-US" altLang="zh-CN" dirty="0" err="1"/>
              <a:t>vue</a:t>
            </a:r>
            <a:r>
              <a:rPr lang="en-US" altLang="zh-CN" dirty="0"/>
              <a:t> create</a:t>
            </a:r>
          </a:p>
          <a:p>
            <a:r>
              <a:rPr lang="zh-CN" altLang="en-US" dirty="0"/>
              <a:t>方式二：</a:t>
            </a:r>
            <a:r>
              <a:rPr lang="en-US" altLang="zh-CN" dirty="0"/>
              <a:t>create-</a:t>
            </a:r>
            <a:r>
              <a:rPr lang="en-US" altLang="zh-CN" dirty="0" err="1"/>
              <a:t>vue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 err="1"/>
              <a:t>vite</a:t>
            </a:r>
            <a:r>
              <a:rPr lang="zh-CN" altLang="en-US" dirty="0"/>
              <a:t>工具；</a:t>
            </a:r>
            <a:endParaRPr lang="en-US" altLang="zh-CN" dirty="0"/>
          </a:p>
          <a:p>
            <a:pPr lvl="1"/>
            <a:r>
              <a:rPr lang="zh-CN" altLang="en-US" dirty="0"/>
              <a:t>命令：</a:t>
            </a:r>
            <a:r>
              <a:rPr lang="en-US" altLang="zh-CN" dirty="0"/>
              <a:t>npm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en-US" altLang="zh-CN" dirty="0" err="1"/>
              <a:t>vue@latest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项目配置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配置项目的</a:t>
            </a:r>
            <a:r>
              <a:rPr lang="en-US" altLang="zh-CN" dirty="0"/>
              <a:t>icon</a:t>
            </a:r>
          </a:p>
          <a:p>
            <a:pPr lvl="1"/>
            <a:r>
              <a:rPr lang="zh-CN" altLang="en-US" dirty="0"/>
              <a:t>配置项目的标题</a:t>
            </a:r>
            <a:endParaRPr lang="en-US" altLang="zh-CN" dirty="0"/>
          </a:p>
          <a:p>
            <a:pPr lvl="1"/>
            <a:r>
              <a:rPr lang="zh-CN" altLang="en-US" dirty="0"/>
              <a:t>配置项目别名等（</a:t>
            </a:r>
            <a:r>
              <a:rPr lang="en-US" altLang="zh-CN" dirty="0" err="1"/>
              <a:t>vite</a:t>
            </a:r>
            <a:r>
              <a:rPr lang="zh-CN" altLang="en-US" dirty="0"/>
              <a:t>默认配置）</a:t>
            </a:r>
            <a:endParaRPr lang="en-US" altLang="zh-CN" dirty="0"/>
          </a:p>
          <a:p>
            <a:pPr lvl="1"/>
            <a:r>
              <a:rPr lang="zh-CN" altLang="en-US" dirty="0"/>
              <a:t>配置</a:t>
            </a:r>
            <a:r>
              <a:rPr lang="en-US" altLang="zh-CN" dirty="0"/>
              <a:t>tsconfig.json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5A42FFD-C3F9-F0AC-E362-BC32F6F8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Vue</a:t>
            </a:r>
            <a:r>
              <a:rPr lang="zh-CN" altLang="en-US" dirty="0"/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57891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A30D42-5C0F-6C9D-6CE2-8CA6EB225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volar</a:t>
            </a:r>
            <a:r>
              <a:rPr lang="zh-CN" altLang="en-US" dirty="0"/>
              <a:t>和</a:t>
            </a:r>
            <a:r>
              <a:rPr lang="en-US" altLang="zh-CN" dirty="0" err="1"/>
              <a:t>volar+TS</a:t>
            </a:r>
            <a:r>
              <a:rPr lang="zh-CN" altLang="en-US" dirty="0"/>
              <a:t>插件：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配置</a:t>
            </a:r>
            <a:r>
              <a:rPr lang="en-US" altLang="zh-CN" dirty="0" err="1"/>
              <a:t>vue</a:t>
            </a:r>
            <a:r>
              <a:rPr lang="zh-CN" altLang="en-US" dirty="0"/>
              <a:t>文件模块：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9EC921E-671F-BE35-AF36-B9FC20BC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配置项目环境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18D605-1BCF-24B3-0B5B-BB01F5B50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35" y="1832870"/>
            <a:ext cx="3456524" cy="15597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155B38-C028-D662-E6FB-CE7E9F388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35" y="4367620"/>
            <a:ext cx="6092633" cy="20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7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FDB9B18-B730-B154-F200-F21AD16EB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046" y="1257300"/>
            <a:ext cx="10238646" cy="5443538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DE257910-5D92-2EC8-A6F5-4490F743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配置项目代码规范 </a:t>
            </a:r>
            <a:r>
              <a:rPr lang="en-US" altLang="zh-CN" dirty="0"/>
              <a:t>– </a:t>
            </a:r>
            <a:r>
              <a:rPr lang="zh-CN" altLang="en-US" dirty="0"/>
              <a:t>见</a:t>
            </a:r>
            <a:r>
              <a:rPr lang="en-US" altLang="zh-CN" dirty="0"/>
              <a:t>markdown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43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EF48B93-8D49-6523-D42F-CF352AA17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对项目进行目录结构的划分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6A5C66B-F752-32DE-B3A0-FED0F01D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项目目录结构划分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4B4F56-F329-69CE-62F6-F26CEE633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82" y="1797269"/>
            <a:ext cx="2798945" cy="490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1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C37A7A3-B006-86E3-7762-AD4C2EEF0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对默认</a:t>
            </a:r>
            <a:r>
              <a:rPr lang="en-US" altLang="zh-CN" dirty="0"/>
              <a:t>CSS</a:t>
            </a:r>
            <a:r>
              <a:rPr lang="zh-CN" altLang="en-US" dirty="0"/>
              <a:t>样式进行重置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normalize.css</a:t>
            </a:r>
          </a:p>
          <a:p>
            <a:pPr lvl="1"/>
            <a:r>
              <a:rPr lang="en-US" altLang="zh-CN" dirty="0"/>
              <a:t>reset.css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808B8AB-ECCE-9FE0-8EFA-80E6AE44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样式的重置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71142A-FB34-98BA-CE97-FE8FD54E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82" y="2667232"/>
            <a:ext cx="10180967" cy="39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2021-4-26-2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/>
      <a:bodyPr vert="horz" lIns="91440" tIns="45720" rIns="91440" bIns="45720" rtlCol="0" anchor="ctr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1-4-26-2" id="{4A51172A-A772-3E4F-9001-22DF8F808751}" vid="{4E90DBBC-22CF-6C41-B475-53D708E4241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2021-4-26-2</Template>
  <TotalTime>44522</TotalTime>
  <Words>515</Words>
  <Application>Microsoft Office PowerPoint</Application>
  <PresentationFormat>宽屏</PresentationFormat>
  <Paragraphs>80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宋体</vt:lpstr>
      <vt:lpstr>微软雅黑</vt:lpstr>
      <vt:lpstr>Arial</vt:lpstr>
      <vt:lpstr>Wingdings</vt:lpstr>
      <vt:lpstr>2021-4-26-2</vt:lpstr>
      <vt:lpstr>Vue3+TypeScript项目实战</vt:lpstr>
      <vt:lpstr>项目介绍 – 后台管理系统</vt:lpstr>
      <vt:lpstr>项目介绍 – 后台管理系统</vt:lpstr>
      <vt:lpstr>项目介绍 – 后台管理系统</vt:lpstr>
      <vt:lpstr>创建Vue项目</vt:lpstr>
      <vt:lpstr>配置项目环境</vt:lpstr>
      <vt:lpstr>配置项目代码规范 – 见markdown</vt:lpstr>
      <vt:lpstr>项目目录结构划分</vt:lpstr>
      <vt:lpstr>CSS样式的重置</vt:lpstr>
      <vt:lpstr>全家桶 – 路由配置</vt:lpstr>
      <vt:lpstr>全家桶 – 状态管理</vt:lpstr>
      <vt:lpstr>网络请求封装axios</vt:lpstr>
      <vt:lpstr>区分 development和production 环境</vt:lpstr>
      <vt:lpstr>Element-Plus集成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Vue3+TypeScript</dc:title>
  <dc:creator>coder why</dc:creator>
  <cp:lastModifiedBy>coderwhy</cp:lastModifiedBy>
  <cp:revision>1521</cp:revision>
  <dcterms:created xsi:type="dcterms:W3CDTF">2021-04-26T13:18:14Z</dcterms:created>
  <dcterms:modified xsi:type="dcterms:W3CDTF">2022-10-13T00:22:01Z</dcterms:modified>
</cp:coreProperties>
</file>