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1" r:id="rId4"/>
    <p:sldId id="278" r:id="rId5"/>
    <p:sldId id="259" r:id="rId6"/>
    <p:sldId id="260" r:id="rId7"/>
    <p:sldId id="262" r:id="rId8"/>
    <p:sldId id="267" r:id="rId9"/>
    <p:sldId id="269" r:id="rId10"/>
    <p:sldId id="270" r:id="rId11"/>
    <p:sldId id="271" r:id="rId12"/>
    <p:sldId id="272" r:id="rId13"/>
    <p:sldId id="273" r:id="rId14"/>
    <p:sldId id="274" r:id="rId15"/>
    <p:sldId id="275" r:id="rId16"/>
    <p:sldId id="276" r:id="rId17"/>
    <p:sldId id="277" r:id="rId18"/>
    <p:sldId id="263" r:id="rId19"/>
    <p:sldId id="265"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40"/>
  </p:normalViewPr>
  <p:slideViewPr>
    <p:cSldViewPr snapToGrid="0" snapToObjects="1">
      <p:cViewPr varScale="1">
        <p:scale>
          <a:sx n="90" d="100"/>
          <a:sy n="90" d="100"/>
        </p:scale>
        <p:origin x="232"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463EE-94AE-4EBD-BE8B-96E06F082E0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56BA5F2-7CC3-4057-93CC-F24E858A058C}">
      <dgm:prSet/>
      <dgm:spPr/>
      <dgm:t>
        <a:bodyPr/>
        <a:lstStyle/>
        <a:p>
          <a:pPr>
            <a:lnSpc>
              <a:spcPct val="100000"/>
            </a:lnSpc>
            <a:defRPr cap="all"/>
          </a:pPr>
          <a:r>
            <a:rPr lang="en-US"/>
            <a:t>Dataset </a:t>
          </a:r>
        </a:p>
      </dgm:t>
    </dgm:pt>
    <dgm:pt modelId="{250A336C-27EE-49DF-88B8-4A9CB7FBE46F}" type="parTrans" cxnId="{488E7E78-C049-49B2-972C-ED7CF711DB7A}">
      <dgm:prSet/>
      <dgm:spPr/>
      <dgm:t>
        <a:bodyPr/>
        <a:lstStyle/>
        <a:p>
          <a:endParaRPr lang="en-US"/>
        </a:p>
      </dgm:t>
    </dgm:pt>
    <dgm:pt modelId="{92571F58-9A01-437B-8227-1966992E4588}" type="sibTrans" cxnId="{488E7E78-C049-49B2-972C-ED7CF711DB7A}">
      <dgm:prSet/>
      <dgm:spPr/>
      <dgm:t>
        <a:bodyPr/>
        <a:lstStyle/>
        <a:p>
          <a:endParaRPr lang="en-US"/>
        </a:p>
      </dgm:t>
    </dgm:pt>
    <dgm:pt modelId="{E2525647-EAD8-44F4-93FD-64CF2793574A}">
      <dgm:prSet/>
      <dgm:spPr/>
      <dgm:t>
        <a:bodyPr/>
        <a:lstStyle/>
        <a:p>
          <a:pPr>
            <a:lnSpc>
              <a:spcPct val="100000"/>
            </a:lnSpc>
            <a:defRPr cap="all"/>
          </a:pPr>
          <a:r>
            <a:rPr lang="en-US"/>
            <a:t>Data Preprocessing</a:t>
          </a:r>
        </a:p>
      </dgm:t>
    </dgm:pt>
    <dgm:pt modelId="{00072060-CF28-4283-A9FD-C57EBFE7A775}" type="parTrans" cxnId="{2FDB6F5A-9D84-4A9B-9728-2A3048A8F300}">
      <dgm:prSet/>
      <dgm:spPr/>
      <dgm:t>
        <a:bodyPr/>
        <a:lstStyle/>
        <a:p>
          <a:endParaRPr lang="en-US"/>
        </a:p>
      </dgm:t>
    </dgm:pt>
    <dgm:pt modelId="{DA351156-773C-4E38-96D7-2F4A89AE99D3}" type="sibTrans" cxnId="{2FDB6F5A-9D84-4A9B-9728-2A3048A8F300}">
      <dgm:prSet/>
      <dgm:spPr/>
      <dgm:t>
        <a:bodyPr/>
        <a:lstStyle/>
        <a:p>
          <a:endParaRPr lang="en-US"/>
        </a:p>
      </dgm:t>
    </dgm:pt>
    <dgm:pt modelId="{202B220B-0133-41D3-BA96-9E0AAFD7FBAD}">
      <dgm:prSet/>
      <dgm:spPr/>
      <dgm:t>
        <a:bodyPr/>
        <a:lstStyle/>
        <a:p>
          <a:pPr>
            <a:lnSpc>
              <a:spcPct val="100000"/>
            </a:lnSpc>
            <a:defRPr cap="all"/>
          </a:pPr>
          <a:r>
            <a:rPr lang="en-US"/>
            <a:t>Visualization </a:t>
          </a:r>
        </a:p>
      </dgm:t>
    </dgm:pt>
    <dgm:pt modelId="{7CCBAD28-C261-4386-B037-1579B45D5C44}" type="parTrans" cxnId="{15D55B78-4478-4850-B310-B796103B2701}">
      <dgm:prSet/>
      <dgm:spPr/>
      <dgm:t>
        <a:bodyPr/>
        <a:lstStyle/>
        <a:p>
          <a:endParaRPr lang="en-US"/>
        </a:p>
      </dgm:t>
    </dgm:pt>
    <dgm:pt modelId="{1ED7367F-9672-4E6E-9C81-5EF315D66E36}" type="sibTrans" cxnId="{15D55B78-4478-4850-B310-B796103B2701}">
      <dgm:prSet/>
      <dgm:spPr/>
      <dgm:t>
        <a:bodyPr/>
        <a:lstStyle/>
        <a:p>
          <a:endParaRPr lang="en-US"/>
        </a:p>
      </dgm:t>
    </dgm:pt>
    <dgm:pt modelId="{E67CBEAE-FDD6-434C-AC35-A356C85681DF}">
      <dgm:prSet/>
      <dgm:spPr/>
      <dgm:t>
        <a:bodyPr/>
        <a:lstStyle/>
        <a:p>
          <a:pPr>
            <a:lnSpc>
              <a:spcPct val="100000"/>
            </a:lnSpc>
            <a:defRPr cap="all"/>
          </a:pPr>
          <a:r>
            <a:rPr lang="en-US" dirty="0"/>
            <a:t>Modelling</a:t>
          </a:r>
        </a:p>
      </dgm:t>
    </dgm:pt>
    <dgm:pt modelId="{F0AAFF8A-D073-4645-8EC3-615A009DBC31}" type="parTrans" cxnId="{2FCB980B-25D4-4BAB-8794-7E71AA137B51}">
      <dgm:prSet/>
      <dgm:spPr/>
      <dgm:t>
        <a:bodyPr/>
        <a:lstStyle/>
        <a:p>
          <a:endParaRPr lang="en-US"/>
        </a:p>
      </dgm:t>
    </dgm:pt>
    <dgm:pt modelId="{4B9E8894-6B3D-4F33-A568-D9BBBB8D0E77}" type="sibTrans" cxnId="{2FCB980B-25D4-4BAB-8794-7E71AA137B51}">
      <dgm:prSet/>
      <dgm:spPr/>
      <dgm:t>
        <a:bodyPr/>
        <a:lstStyle/>
        <a:p>
          <a:endParaRPr lang="en-US"/>
        </a:p>
      </dgm:t>
    </dgm:pt>
    <dgm:pt modelId="{FE644DAB-30AA-4A11-B4D5-C78B30014261}" type="pres">
      <dgm:prSet presAssocID="{A5B463EE-94AE-4EBD-BE8B-96E06F082E0E}" presName="root" presStyleCnt="0">
        <dgm:presLayoutVars>
          <dgm:dir/>
          <dgm:resizeHandles val="exact"/>
        </dgm:presLayoutVars>
      </dgm:prSet>
      <dgm:spPr/>
    </dgm:pt>
    <dgm:pt modelId="{FC17F4F6-E1B4-474F-9869-571D2FB8E4B5}" type="pres">
      <dgm:prSet presAssocID="{956BA5F2-7CC3-4057-93CC-F24E858A058C}" presName="compNode" presStyleCnt="0"/>
      <dgm:spPr/>
    </dgm:pt>
    <dgm:pt modelId="{F60DD17D-FBA4-4E5D-AFC9-158A93DCCB9A}" type="pres">
      <dgm:prSet presAssocID="{956BA5F2-7CC3-4057-93CC-F24E858A058C}" presName="iconBgRect" presStyleLbl="bgShp" presStyleIdx="0" presStyleCnt="4"/>
      <dgm:spPr/>
    </dgm:pt>
    <dgm:pt modelId="{8450603B-FF71-44A8-AA71-4E3814C3EFC2}" type="pres">
      <dgm:prSet presAssocID="{956BA5F2-7CC3-4057-93CC-F24E858A058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C197632-B780-4C4B-9FAE-E99A63B8BBDE}" type="pres">
      <dgm:prSet presAssocID="{956BA5F2-7CC3-4057-93CC-F24E858A058C}" presName="spaceRect" presStyleCnt="0"/>
      <dgm:spPr/>
    </dgm:pt>
    <dgm:pt modelId="{850A2790-1A77-4BD5-AE3D-F12D88872401}" type="pres">
      <dgm:prSet presAssocID="{956BA5F2-7CC3-4057-93CC-F24E858A058C}" presName="textRect" presStyleLbl="revTx" presStyleIdx="0" presStyleCnt="4">
        <dgm:presLayoutVars>
          <dgm:chMax val="1"/>
          <dgm:chPref val="1"/>
        </dgm:presLayoutVars>
      </dgm:prSet>
      <dgm:spPr/>
    </dgm:pt>
    <dgm:pt modelId="{FF3A9056-12DA-470A-9E47-06E3DD29408F}" type="pres">
      <dgm:prSet presAssocID="{92571F58-9A01-437B-8227-1966992E4588}" presName="sibTrans" presStyleCnt="0"/>
      <dgm:spPr/>
    </dgm:pt>
    <dgm:pt modelId="{2F7982A5-3330-44D0-89E4-A54FBD4718F5}" type="pres">
      <dgm:prSet presAssocID="{E2525647-EAD8-44F4-93FD-64CF2793574A}" presName="compNode" presStyleCnt="0"/>
      <dgm:spPr/>
    </dgm:pt>
    <dgm:pt modelId="{1A89F4F6-FD2D-4ED5-B9D5-10BCCEB9F9C2}" type="pres">
      <dgm:prSet presAssocID="{E2525647-EAD8-44F4-93FD-64CF2793574A}" presName="iconBgRect" presStyleLbl="bgShp" presStyleIdx="1" presStyleCnt="4"/>
      <dgm:spPr/>
    </dgm:pt>
    <dgm:pt modelId="{F62DC4FD-3F7A-4777-9216-508621E83786}" type="pres">
      <dgm:prSet presAssocID="{E2525647-EAD8-44F4-93FD-64CF2793574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643A0857-6DF3-43C5-B4ED-E5FAECC2412A}" type="pres">
      <dgm:prSet presAssocID="{E2525647-EAD8-44F4-93FD-64CF2793574A}" presName="spaceRect" presStyleCnt="0"/>
      <dgm:spPr/>
    </dgm:pt>
    <dgm:pt modelId="{8A7CA834-5193-477C-A3D9-68B54B8A0A49}" type="pres">
      <dgm:prSet presAssocID="{E2525647-EAD8-44F4-93FD-64CF2793574A}" presName="textRect" presStyleLbl="revTx" presStyleIdx="1" presStyleCnt="4">
        <dgm:presLayoutVars>
          <dgm:chMax val="1"/>
          <dgm:chPref val="1"/>
        </dgm:presLayoutVars>
      </dgm:prSet>
      <dgm:spPr/>
    </dgm:pt>
    <dgm:pt modelId="{7FA1C00A-09CA-463E-83BB-195120FBA7F3}" type="pres">
      <dgm:prSet presAssocID="{DA351156-773C-4E38-96D7-2F4A89AE99D3}" presName="sibTrans" presStyleCnt="0"/>
      <dgm:spPr/>
    </dgm:pt>
    <dgm:pt modelId="{E7C2D8C9-8C0A-4B6C-A22F-4E75F55CA5F0}" type="pres">
      <dgm:prSet presAssocID="{202B220B-0133-41D3-BA96-9E0AAFD7FBAD}" presName="compNode" presStyleCnt="0"/>
      <dgm:spPr/>
    </dgm:pt>
    <dgm:pt modelId="{49D5304D-39D5-4A1D-8BC3-36E1F8CA184A}" type="pres">
      <dgm:prSet presAssocID="{202B220B-0133-41D3-BA96-9E0AAFD7FBAD}" presName="iconBgRect" presStyleLbl="bgShp" presStyleIdx="2" presStyleCnt="4"/>
      <dgm:spPr/>
    </dgm:pt>
    <dgm:pt modelId="{2CB15254-CB9B-4C9D-AC94-AEC99EB5F28B}" type="pres">
      <dgm:prSet presAssocID="{202B220B-0133-41D3-BA96-9E0AAFD7FBA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a:ext>
      </dgm:extLst>
    </dgm:pt>
    <dgm:pt modelId="{0D3CA4BF-6B54-4FC1-BBA3-7FF3E3603C25}" type="pres">
      <dgm:prSet presAssocID="{202B220B-0133-41D3-BA96-9E0AAFD7FBAD}" presName="spaceRect" presStyleCnt="0"/>
      <dgm:spPr/>
    </dgm:pt>
    <dgm:pt modelId="{0FD30502-9E17-45C9-B34D-5189EB44EA07}" type="pres">
      <dgm:prSet presAssocID="{202B220B-0133-41D3-BA96-9E0AAFD7FBAD}" presName="textRect" presStyleLbl="revTx" presStyleIdx="2" presStyleCnt="4">
        <dgm:presLayoutVars>
          <dgm:chMax val="1"/>
          <dgm:chPref val="1"/>
        </dgm:presLayoutVars>
      </dgm:prSet>
      <dgm:spPr/>
    </dgm:pt>
    <dgm:pt modelId="{5D48DE49-36B1-42D0-92FF-34DF7075AB28}" type="pres">
      <dgm:prSet presAssocID="{1ED7367F-9672-4E6E-9C81-5EF315D66E36}" presName="sibTrans" presStyleCnt="0"/>
      <dgm:spPr/>
    </dgm:pt>
    <dgm:pt modelId="{13406E75-48B3-49F6-8675-21A65D48691F}" type="pres">
      <dgm:prSet presAssocID="{E67CBEAE-FDD6-434C-AC35-A356C85681DF}" presName="compNode" presStyleCnt="0"/>
      <dgm:spPr/>
    </dgm:pt>
    <dgm:pt modelId="{EAD50AAA-C659-4790-A72B-E5D90FA1C97F}" type="pres">
      <dgm:prSet presAssocID="{E67CBEAE-FDD6-434C-AC35-A356C85681DF}" presName="iconBgRect" presStyleLbl="bgShp" presStyleIdx="3" presStyleCnt="4"/>
      <dgm:spPr/>
    </dgm:pt>
    <dgm:pt modelId="{BAC3870B-37E6-4819-9DE3-E9D89C50C1D7}" type="pres">
      <dgm:prSet presAssocID="{E67CBEAE-FDD6-434C-AC35-A356C85681D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58E0F93F-41EF-4C1A-A293-E95CB219BE7A}" type="pres">
      <dgm:prSet presAssocID="{E67CBEAE-FDD6-434C-AC35-A356C85681DF}" presName="spaceRect" presStyleCnt="0"/>
      <dgm:spPr/>
    </dgm:pt>
    <dgm:pt modelId="{84063F8C-0834-4C3C-8450-C7F2B9F9B7B4}" type="pres">
      <dgm:prSet presAssocID="{E67CBEAE-FDD6-434C-AC35-A356C85681DF}" presName="textRect" presStyleLbl="revTx" presStyleIdx="3" presStyleCnt="4">
        <dgm:presLayoutVars>
          <dgm:chMax val="1"/>
          <dgm:chPref val="1"/>
        </dgm:presLayoutVars>
      </dgm:prSet>
      <dgm:spPr/>
    </dgm:pt>
  </dgm:ptLst>
  <dgm:cxnLst>
    <dgm:cxn modelId="{2FCB980B-25D4-4BAB-8794-7E71AA137B51}" srcId="{A5B463EE-94AE-4EBD-BE8B-96E06F082E0E}" destId="{E67CBEAE-FDD6-434C-AC35-A356C85681DF}" srcOrd="3" destOrd="0" parTransId="{F0AAFF8A-D073-4645-8EC3-615A009DBC31}" sibTransId="{4B9E8894-6B3D-4F33-A568-D9BBBB8D0E77}"/>
    <dgm:cxn modelId="{D778C614-5EF4-0C4C-B534-1F5742DD0A60}" type="presOf" srcId="{E67CBEAE-FDD6-434C-AC35-A356C85681DF}" destId="{84063F8C-0834-4C3C-8450-C7F2B9F9B7B4}" srcOrd="0" destOrd="0" presId="urn:microsoft.com/office/officeart/2018/5/layout/IconCircleLabelList"/>
    <dgm:cxn modelId="{93993320-917D-B041-BE92-A3C4C6FD30A0}" type="presOf" srcId="{956BA5F2-7CC3-4057-93CC-F24E858A058C}" destId="{850A2790-1A77-4BD5-AE3D-F12D88872401}" srcOrd="0" destOrd="0" presId="urn:microsoft.com/office/officeart/2018/5/layout/IconCircleLabelList"/>
    <dgm:cxn modelId="{C4B3753D-FD6C-3343-B396-06023D30AB1B}" type="presOf" srcId="{A5B463EE-94AE-4EBD-BE8B-96E06F082E0E}" destId="{FE644DAB-30AA-4A11-B4D5-C78B30014261}" srcOrd="0" destOrd="0" presId="urn:microsoft.com/office/officeart/2018/5/layout/IconCircleLabelList"/>
    <dgm:cxn modelId="{2FDB6F5A-9D84-4A9B-9728-2A3048A8F300}" srcId="{A5B463EE-94AE-4EBD-BE8B-96E06F082E0E}" destId="{E2525647-EAD8-44F4-93FD-64CF2793574A}" srcOrd="1" destOrd="0" parTransId="{00072060-CF28-4283-A9FD-C57EBFE7A775}" sibTransId="{DA351156-773C-4E38-96D7-2F4A89AE99D3}"/>
    <dgm:cxn modelId="{15D55B78-4478-4850-B310-B796103B2701}" srcId="{A5B463EE-94AE-4EBD-BE8B-96E06F082E0E}" destId="{202B220B-0133-41D3-BA96-9E0AAFD7FBAD}" srcOrd="2" destOrd="0" parTransId="{7CCBAD28-C261-4386-B037-1579B45D5C44}" sibTransId="{1ED7367F-9672-4E6E-9C81-5EF315D66E36}"/>
    <dgm:cxn modelId="{488E7E78-C049-49B2-972C-ED7CF711DB7A}" srcId="{A5B463EE-94AE-4EBD-BE8B-96E06F082E0E}" destId="{956BA5F2-7CC3-4057-93CC-F24E858A058C}" srcOrd="0" destOrd="0" parTransId="{250A336C-27EE-49DF-88B8-4A9CB7FBE46F}" sibTransId="{92571F58-9A01-437B-8227-1966992E4588}"/>
    <dgm:cxn modelId="{31310C8D-DBF9-AD44-B5DD-E1CF9A5DEEBE}" type="presOf" srcId="{202B220B-0133-41D3-BA96-9E0AAFD7FBAD}" destId="{0FD30502-9E17-45C9-B34D-5189EB44EA07}" srcOrd="0" destOrd="0" presId="urn:microsoft.com/office/officeart/2018/5/layout/IconCircleLabelList"/>
    <dgm:cxn modelId="{D7C28FC0-2D1D-1E46-A917-7D53C2B5B1C9}" type="presOf" srcId="{E2525647-EAD8-44F4-93FD-64CF2793574A}" destId="{8A7CA834-5193-477C-A3D9-68B54B8A0A49}" srcOrd="0" destOrd="0" presId="urn:microsoft.com/office/officeart/2018/5/layout/IconCircleLabelList"/>
    <dgm:cxn modelId="{60D838DD-94E6-7F4C-B410-6ABBF3790665}" type="presParOf" srcId="{FE644DAB-30AA-4A11-B4D5-C78B30014261}" destId="{FC17F4F6-E1B4-474F-9869-571D2FB8E4B5}" srcOrd="0" destOrd="0" presId="urn:microsoft.com/office/officeart/2018/5/layout/IconCircleLabelList"/>
    <dgm:cxn modelId="{D2B5F7E2-B0CD-9246-AD2D-7C802F242416}" type="presParOf" srcId="{FC17F4F6-E1B4-474F-9869-571D2FB8E4B5}" destId="{F60DD17D-FBA4-4E5D-AFC9-158A93DCCB9A}" srcOrd="0" destOrd="0" presId="urn:microsoft.com/office/officeart/2018/5/layout/IconCircleLabelList"/>
    <dgm:cxn modelId="{74C1BD30-EF1D-134B-9E8D-B3A8D4B3C4BD}" type="presParOf" srcId="{FC17F4F6-E1B4-474F-9869-571D2FB8E4B5}" destId="{8450603B-FF71-44A8-AA71-4E3814C3EFC2}" srcOrd="1" destOrd="0" presId="urn:microsoft.com/office/officeart/2018/5/layout/IconCircleLabelList"/>
    <dgm:cxn modelId="{7D4401FD-1764-9748-BCFA-A20C1C0D697A}" type="presParOf" srcId="{FC17F4F6-E1B4-474F-9869-571D2FB8E4B5}" destId="{7C197632-B780-4C4B-9FAE-E99A63B8BBDE}" srcOrd="2" destOrd="0" presId="urn:microsoft.com/office/officeart/2018/5/layout/IconCircleLabelList"/>
    <dgm:cxn modelId="{B61DDA4A-1CBB-5B4B-BA5C-887DF27A6951}" type="presParOf" srcId="{FC17F4F6-E1B4-474F-9869-571D2FB8E4B5}" destId="{850A2790-1A77-4BD5-AE3D-F12D88872401}" srcOrd="3" destOrd="0" presId="urn:microsoft.com/office/officeart/2018/5/layout/IconCircleLabelList"/>
    <dgm:cxn modelId="{C85F885B-C535-7A44-8900-3DCAE452CB04}" type="presParOf" srcId="{FE644DAB-30AA-4A11-B4D5-C78B30014261}" destId="{FF3A9056-12DA-470A-9E47-06E3DD29408F}" srcOrd="1" destOrd="0" presId="urn:microsoft.com/office/officeart/2018/5/layout/IconCircleLabelList"/>
    <dgm:cxn modelId="{E4ACEA44-9086-6B4E-B81A-50029723A991}" type="presParOf" srcId="{FE644DAB-30AA-4A11-B4D5-C78B30014261}" destId="{2F7982A5-3330-44D0-89E4-A54FBD4718F5}" srcOrd="2" destOrd="0" presId="urn:microsoft.com/office/officeart/2018/5/layout/IconCircleLabelList"/>
    <dgm:cxn modelId="{ED307306-8A44-6442-85E3-753F341CDAE2}" type="presParOf" srcId="{2F7982A5-3330-44D0-89E4-A54FBD4718F5}" destId="{1A89F4F6-FD2D-4ED5-B9D5-10BCCEB9F9C2}" srcOrd="0" destOrd="0" presId="urn:microsoft.com/office/officeart/2018/5/layout/IconCircleLabelList"/>
    <dgm:cxn modelId="{1392273F-82DE-6846-A2C7-4C5AEB5AE6AF}" type="presParOf" srcId="{2F7982A5-3330-44D0-89E4-A54FBD4718F5}" destId="{F62DC4FD-3F7A-4777-9216-508621E83786}" srcOrd="1" destOrd="0" presId="urn:microsoft.com/office/officeart/2018/5/layout/IconCircleLabelList"/>
    <dgm:cxn modelId="{466B063F-17D6-C14E-A889-5112983BDA48}" type="presParOf" srcId="{2F7982A5-3330-44D0-89E4-A54FBD4718F5}" destId="{643A0857-6DF3-43C5-B4ED-E5FAECC2412A}" srcOrd="2" destOrd="0" presId="urn:microsoft.com/office/officeart/2018/5/layout/IconCircleLabelList"/>
    <dgm:cxn modelId="{768B4FB0-077C-1C48-AF84-F84836837E95}" type="presParOf" srcId="{2F7982A5-3330-44D0-89E4-A54FBD4718F5}" destId="{8A7CA834-5193-477C-A3D9-68B54B8A0A49}" srcOrd="3" destOrd="0" presId="urn:microsoft.com/office/officeart/2018/5/layout/IconCircleLabelList"/>
    <dgm:cxn modelId="{4F75AAB4-C29A-2748-9B02-03C6B8CAD5A9}" type="presParOf" srcId="{FE644DAB-30AA-4A11-B4D5-C78B30014261}" destId="{7FA1C00A-09CA-463E-83BB-195120FBA7F3}" srcOrd="3" destOrd="0" presId="urn:microsoft.com/office/officeart/2018/5/layout/IconCircleLabelList"/>
    <dgm:cxn modelId="{4930BD57-B96B-A54E-854F-47D9C8B6E1D7}" type="presParOf" srcId="{FE644DAB-30AA-4A11-B4D5-C78B30014261}" destId="{E7C2D8C9-8C0A-4B6C-A22F-4E75F55CA5F0}" srcOrd="4" destOrd="0" presId="urn:microsoft.com/office/officeart/2018/5/layout/IconCircleLabelList"/>
    <dgm:cxn modelId="{42ABC078-2943-C841-AF00-BB23C6B86D50}" type="presParOf" srcId="{E7C2D8C9-8C0A-4B6C-A22F-4E75F55CA5F0}" destId="{49D5304D-39D5-4A1D-8BC3-36E1F8CA184A}" srcOrd="0" destOrd="0" presId="urn:microsoft.com/office/officeart/2018/5/layout/IconCircleLabelList"/>
    <dgm:cxn modelId="{AF9BE436-FE7B-FD4D-87C8-0DD76DFF0D2D}" type="presParOf" srcId="{E7C2D8C9-8C0A-4B6C-A22F-4E75F55CA5F0}" destId="{2CB15254-CB9B-4C9D-AC94-AEC99EB5F28B}" srcOrd="1" destOrd="0" presId="urn:microsoft.com/office/officeart/2018/5/layout/IconCircleLabelList"/>
    <dgm:cxn modelId="{58BD4B39-0E5A-934F-825C-D711A4858600}" type="presParOf" srcId="{E7C2D8C9-8C0A-4B6C-A22F-4E75F55CA5F0}" destId="{0D3CA4BF-6B54-4FC1-BBA3-7FF3E3603C25}" srcOrd="2" destOrd="0" presId="urn:microsoft.com/office/officeart/2018/5/layout/IconCircleLabelList"/>
    <dgm:cxn modelId="{10078685-FB29-734F-AB08-E99B334BB6DA}" type="presParOf" srcId="{E7C2D8C9-8C0A-4B6C-A22F-4E75F55CA5F0}" destId="{0FD30502-9E17-45C9-B34D-5189EB44EA07}" srcOrd="3" destOrd="0" presId="urn:microsoft.com/office/officeart/2018/5/layout/IconCircleLabelList"/>
    <dgm:cxn modelId="{5A4C8D6F-8A52-F549-A451-DE8F27F28BD7}" type="presParOf" srcId="{FE644DAB-30AA-4A11-B4D5-C78B30014261}" destId="{5D48DE49-36B1-42D0-92FF-34DF7075AB28}" srcOrd="5" destOrd="0" presId="urn:microsoft.com/office/officeart/2018/5/layout/IconCircleLabelList"/>
    <dgm:cxn modelId="{7F828688-E265-F64C-AD1F-F6A38FA4D1D3}" type="presParOf" srcId="{FE644DAB-30AA-4A11-B4D5-C78B30014261}" destId="{13406E75-48B3-49F6-8675-21A65D48691F}" srcOrd="6" destOrd="0" presId="urn:microsoft.com/office/officeart/2018/5/layout/IconCircleLabelList"/>
    <dgm:cxn modelId="{EB718EAC-62CC-3341-8245-DEF3485F4049}" type="presParOf" srcId="{13406E75-48B3-49F6-8675-21A65D48691F}" destId="{EAD50AAA-C659-4790-A72B-E5D90FA1C97F}" srcOrd="0" destOrd="0" presId="urn:microsoft.com/office/officeart/2018/5/layout/IconCircleLabelList"/>
    <dgm:cxn modelId="{B2C0F123-2FFA-854D-B190-151FAC0029BA}" type="presParOf" srcId="{13406E75-48B3-49F6-8675-21A65D48691F}" destId="{BAC3870B-37E6-4819-9DE3-E9D89C50C1D7}" srcOrd="1" destOrd="0" presId="urn:microsoft.com/office/officeart/2018/5/layout/IconCircleLabelList"/>
    <dgm:cxn modelId="{BA04CE1B-ADFF-7741-816D-BFB7D8EB8BC7}" type="presParOf" srcId="{13406E75-48B3-49F6-8675-21A65D48691F}" destId="{58E0F93F-41EF-4C1A-A293-E95CB219BE7A}" srcOrd="2" destOrd="0" presId="urn:microsoft.com/office/officeart/2018/5/layout/IconCircleLabelList"/>
    <dgm:cxn modelId="{CFB918C3-59CB-EB40-9A2B-B5F11D00509D}" type="presParOf" srcId="{13406E75-48B3-49F6-8675-21A65D48691F}" destId="{84063F8C-0834-4C3C-8450-C7F2B9F9B7B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DD17D-FBA4-4E5D-AFC9-158A93DCCB9A}">
      <dsp:nvSpPr>
        <dsp:cNvPr id="0" name=""/>
        <dsp:cNvSpPr/>
      </dsp:nvSpPr>
      <dsp:spPr>
        <a:xfrm>
          <a:off x="562927" y="5365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50603B-FF71-44A8-AA71-4E3814C3EFC2}">
      <dsp:nvSpPr>
        <dsp:cNvPr id="0" name=""/>
        <dsp:cNvSpPr/>
      </dsp:nvSpPr>
      <dsp:spPr>
        <a:xfrm>
          <a:off x="871091" y="8446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0A2790-1A77-4BD5-AE3D-F12D88872401}">
      <dsp:nvSpPr>
        <dsp:cNvPr id="0" name=""/>
        <dsp:cNvSpPr/>
      </dsp:nvSpPr>
      <dsp:spPr>
        <a:xfrm>
          <a:off x="100682" y="24328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Dataset </a:t>
          </a:r>
        </a:p>
      </dsp:txBody>
      <dsp:txXfrm>
        <a:off x="100682" y="2432898"/>
        <a:ext cx="2370489" cy="720000"/>
      </dsp:txXfrm>
    </dsp:sp>
    <dsp:sp modelId="{1A89F4F6-FD2D-4ED5-B9D5-10BCCEB9F9C2}">
      <dsp:nvSpPr>
        <dsp:cNvPr id="0" name=""/>
        <dsp:cNvSpPr/>
      </dsp:nvSpPr>
      <dsp:spPr>
        <a:xfrm>
          <a:off x="3348252" y="5365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2DC4FD-3F7A-4777-9216-508621E83786}">
      <dsp:nvSpPr>
        <dsp:cNvPr id="0" name=""/>
        <dsp:cNvSpPr/>
      </dsp:nvSpPr>
      <dsp:spPr>
        <a:xfrm>
          <a:off x="3656416" y="8446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7CA834-5193-477C-A3D9-68B54B8A0A49}">
      <dsp:nvSpPr>
        <dsp:cNvPr id="0" name=""/>
        <dsp:cNvSpPr/>
      </dsp:nvSpPr>
      <dsp:spPr>
        <a:xfrm>
          <a:off x="2886007" y="24328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Data Preprocessing</a:t>
          </a:r>
        </a:p>
      </dsp:txBody>
      <dsp:txXfrm>
        <a:off x="2886007" y="2432898"/>
        <a:ext cx="2370489" cy="720000"/>
      </dsp:txXfrm>
    </dsp:sp>
    <dsp:sp modelId="{49D5304D-39D5-4A1D-8BC3-36E1F8CA184A}">
      <dsp:nvSpPr>
        <dsp:cNvPr id="0" name=""/>
        <dsp:cNvSpPr/>
      </dsp:nvSpPr>
      <dsp:spPr>
        <a:xfrm>
          <a:off x="6133577" y="5365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B15254-CB9B-4C9D-AC94-AEC99EB5F28B}">
      <dsp:nvSpPr>
        <dsp:cNvPr id="0" name=""/>
        <dsp:cNvSpPr/>
      </dsp:nvSpPr>
      <dsp:spPr>
        <a:xfrm>
          <a:off x="6441741" y="8446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D30502-9E17-45C9-B34D-5189EB44EA07}">
      <dsp:nvSpPr>
        <dsp:cNvPr id="0" name=""/>
        <dsp:cNvSpPr/>
      </dsp:nvSpPr>
      <dsp:spPr>
        <a:xfrm>
          <a:off x="5671332" y="24328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Visualization </a:t>
          </a:r>
        </a:p>
      </dsp:txBody>
      <dsp:txXfrm>
        <a:off x="5671332" y="2432898"/>
        <a:ext cx="2370489" cy="720000"/>
      </dsp:txXfrm>
    </dsp:sp>
    <dsp:sp modelId="{EAD50AAA-C659-4790-A72B-E5D90FA1C97F}">
      <dsp:nvSpPr>
        <dsp:cNvPr id="0" name=""/>
        <dsp:cNvSpPr/>
      </dsp:nvSpPr>
      <dsp:spPr>
        <a:xfrm>
          <a:off x="8918902" y="5365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C3870B-37E6-4819-9DE3-E9D89C50C1D7}">
      <dsp:nvSpPr>
        <dsp:cNvPr id="0" name=""/>
        <dsp:cNvSpPr/>
      </dsp:nvSpPr>
      <dsp:spPr>
        <a:xfrm>
          <a:off x="9227066" y="8446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63F8C-0834-4C3C-8450-C7F2B9F9B7B4}">
      <dsp:nvSpPr>
        <dsp:cNvPr id="0" name=""/>
        <dsp:cNvSpPr/>
      </dsp:nvSpPr>
      <dsp:spPr>
        <a:xfrm>
          <a:off x="8456657" y="24328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Modelling</a:t>
          </a:r>
        </a:p>
      </dsp:txBody>
      <dsp:txXfrm>
        <a:off x="8456657" y="2432898"/>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2E59-7F70-D565-E244-00780749F5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8639C7-B831-6A38-43F1-E7BF2EAC6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35A0F9-F281-465F-2E23-00C3CB2A1EB2}"/>
              </a:ext>
            </a:extLst>
          </p:cNvPr>
          <p:cNvSpPr>
            <a:spLocks noGrp="1"/>
          </p:cNvSpPr>
          <p:nvPr>
            <p:ph type="dt" sz="half" idx="10"/>
          </p:nvPr>
        </p:nvSpPr>
        <p:spPr/>
        <p:txBody>
          <a:bodyPr/>
          <a:lstStyle/>
          <a:p>
            <a:fld id="{8F2119C7-6627-5A42-8DAD-7B7ABB034A96}" type="datetimeFigureOut">
              <a:rPr lang="en-US" smtClean="0"/>
              <a:t>5/23/22</a:t>
            </a:fld>
            <a:endParaRPr lang="en-US"/>
          </a:p>
        </p:txBody>
      </p:sp>
      <p:sp>
        <p:nvSpPr>
          <p:cNvPr id="5" name="Footer Placeholder 4">
            <a:extLst>
              <a:ext uri="{FF2B5EF4-FFF2-40B4-BE49-F238E27FC236}">
                <a16:creationId xmlns:a16="http://schemas.microsoft.com/office/drawing/2014/main" id="{7332EEE7-DF60-2C4D-23FF-5B5465256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A5195-4B02-05BC-5702-E62BE9CBEF64}"/>
              </a:ext>
            </a:extLst>
          </p:cNvPr>
          <p:cNvSpPr>
            <a:spLocks noGrp="1"/>
          </p:cNvSpPr>
          <p:nvPr>
            <p:ph type="sldNum" sz="quarter" idx="12"/>
          </p:nvPr>
        </p:nvSpPr>
        <p:spPr/>
        <p:txBody>
          <a:bodyPr/>
          <a:lstStyle/>
          <a:p>
            <a:fld id="{B36E6AB6-8310-BE40-8680-56AF7FFEFFDC}" type="slidenum">
              <a:rPr lang="en-US" smtClean="0"/>
              <a:t>‹#›</a:t>
            </a:fld>
            <a:endParaRPr lang="en-US"/>
          </a:p>
        </p:txBody>
      </p:sp>
    </p:spTree>
    <p:extLst>
      <p:ext uri="{BB962C8B-B14F-4D97-AF65-F5344CB8AC3E}">
        <p14:creationId xmlns:p14="http://schemas.microsoft.com/office/powerpoint/2010/main" val="901284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4056-05A5-AB17-BC09-1B6FF921D8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D0DC2A-5E4B-B102-14DD-BBCFB1631C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36A62-FDB7-62C7-4C59-A541ED386426}"/>
              </a:ext>
            </a:extLst>
          </p:cNvPr>
          <p:cNvSpPr>
            <a:spLocks noGrp="1"/>
          </p:cNvSpPr>
          <p:nvPr>
            <p:ph type="dt" sz="half" idx="10"/>
          </p:nvPr>
        </p:nvSpPr>
        <p:spPr/>
        <p:txBody>
          <a:bodyPr/>
          <a:lstStyle/>
          <a:p>
            <a:fld id="{8F2119C7-6627-5A42-8DAD-7B7ABB034A96}" type="datetimeFigureOut">
              <a:rPr lang="en-US" smtClean="0"/>
              <a:t>5/23/22</a:t>
            </a:fld>
            <a:endParaRPr lang="en-US"/>
          </a:p>
        </p:txBody>
      </p:sp>
      <p:sp>
        <p:nvSpPr>
          <p:cNvPr id="5" name="Footer Placeholder 4">
            <a:extLst>
              <a:ext uri="{FF2B5EF4-FFF2-40B4-BE49-F238E27FC236}">
                <a16:creationId xmlns:a16="http://schemas.microsoft.com/office/drawing/2014/main" id="{530F0566-E9E5-B0CA-020D-FA1B3E7F5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63B54-3C76-1A62-DCCB-7BA9705A07DF}"/>
              </a:ext>
            </a:extLst>
          </p:cNvPr>
          <p:cNvSpPr>
            <a:spLocks noGrp="1"/>
          </p:cNvSpPr>
          <p:nvPr>
            <p:ph type="sldNum" sz="quarter" idx="12"/>
          </p:nvPr>
        </p:nvSpPr>
        <p:spPr/>
        <p:txBody>
          <a:bodyPr/>
          <a:lstStyle/>
          <a:p>
            <a:fld id="{B36E6AB6-8310-BE40-8680-56AF7FFEFFDC}" type="slidenum">
              <a:rPr lang="en-US" smtClean="0"/>
              <a:t>‹#›</a:t>
            </a:fld>
            <a:endParaRPr lang="en-US"/>
          </a:p>
        </p:txBody>
      </p:sp>
    </p:spTree>
    <p:extLst>
      <p:ext uri="{BB962C8B-B14F-4D97-AF65-F5344CB8AC3E}">
        <p14:creationId xmlns:p14="http://schemas.microsoft.com/office/powerpoint/2010/main" val="52431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F65F89-F740-7A10-ABBC-6975D98674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44235D-96C3-6271-47B7-A330F71B91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271EF-118E-83E7-FA16-A9AB1139ED8C}"/>
              </a:ext>
            </a:extLst>
          </p:cNvPr>
          <p:cNvSpPr>
            <a:spLocks noGrp="1"/>
          </p:cNvSpPr>
          <p:nvPr>
            <p:ph type="dt" sz="half" idx="10"/>
          </p:nvPr>
        </p:nvSpPr>
        <p:spPr/>
        <p:txBody>
          <a:bodyPr/>
          <a:lstStyle/>
          <a:p>
            <a:fld id="{8F2119C7-6627-5A42-8DAD-7B7ABB034A96}" type="datetimeFigureOut">
              <a:rPr lang="en-US" smtClean="0"/>
              <a:t>5/23/22</a:t>
            </a:fld>
            <a:endParaRPr lang="en-US"/>
          </a:p>
        </p:txBody>
      </p:sp>
      <p:sp>
        <p:nvSpPr>
          <p:cNvPr id="5" name="Footer Placeholder 4">
            <a:extLst>
              <a:ext uri="{FF2B5EF4-FFF2-40B4-BE49-F238E27FC236}">
                <a16:creationId xmlns:a16="http://schemas.microsoft.com/office/drawing/2014/main" id="{5191A19A-F198-2857-F99F-746D8BE1F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B0E6F8-8681-B113-B718-8E679063D7E9}"/>
              </a:ext>
            </a:extLst>
          </p:cNvPr>
          <p:cNvSpPr>
            <a:spLocks noGrp="1"/>
          </p:cNvSpPr>
          <p:nvPr>
            <p:ph type="sldNum" sz="quarter" idx="12"/>
          </p:nvPr>
        </p:nvSpPr>
        <p:spPr/>
        <p:txBody>
          <a:bodyPr/>
          <a:lstStyle/>
          <a:p>
            <a:fld id="{B36E6AB6-8310-BE40-8680-56AF7FFEFFDC}" type="slidenum">
              <a:rPr lang="en-US" smtClean="0"/>
              <a:t>‹#›</a:t>
            </a:fld>
            <a:endParaRPr lang="en-US"/>
          </a:p>
        </p:txBody>
      </p:sp>
    </p:spTree>
    <p:extLst>
      <p:ext uri="{BB962C8B-B14F-4D97-AF65-F5344CB8AC3E}">
        <p14:creationId xmlns:p14="http://schemas.microsoft.com/office/powerpoint/2010/main" val="30146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4CB2-A70B-83CC-5337-A0D1398378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38A5B3-9341-D0A3-C9D7-D6E531D129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0FD84-C2A1-BB71-727F-A5348606CEF5}"/>
              </a:ext>
            </a:extLst>
          </p:cNvPr>
          <p:cNvSpPr>
            <a:spLocks noGrp="1"/>
          </p:cNvSpPr>
          <p:nvPr>
            <p:ph type="dt" sz="half" idx="10"/>
          </p:nvPr>
        </p:nvSpPr>
        <p:spPr/>
        <p:txBody>
          <a:bodyPr/>
          <a:lstStyle/>
          <a:p>
            <a:fld id="{8F2119C7-6627-5A42-8DAD-7B7ABB034A96}" type="datetimeFigureOut">
              <a:rPr lang="en-US" smtClean="0"/>
              <a:t>5/23/22</a:t>
            </a:fld>
            <a:endParaRPr lang="en-US"/>
          </a:p>
        </p:txBody>
      </p:sp>
      <p:sp>
        <p:nvSpPr>
          <p:cNvPr id="5" name="Footer Placeholder 4">
            <a:extLst>
              <a:ext uri="{FF2B5EF4-FFF2-40B4-BE49-F238E27FC236}">
                <a16:creationId xmlns:a16="http://schemas.microsoft.com/office/drawing/2014/main" id="{00414A88-56AC-91F3-A9B5-893D7685B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77F9E-68C4-152A-A414-43021A5BF36F}"/>
              </a:ext>
            </a:extLst>
          </p:cNvPr>
          <p:cNvSpPr>
            <a:spLocks noGrp="1"/>
          </p:cNvSpPr>
          <p:nvPr>
            <p:ph type="sldNum" sz="quarter" idx="12"/>
          </p:nvPr>
        </p:nvSpPr>
        <p:spPr/>
        <p:txBody>
          <a:bodyPr/>
          <a:lstStyle/>
          <a:p>
            <a:fld id="{B36E6AB6-8310-BE40-8680-56AF7FFEFFDC}" type="slidenum">
              <a:rPr lang="en-US" smtClean="0"/>
              <a:t>‹#›</a:t>
            </a:fld>
            <a:endParaRPr lang="en-US"/>
          </a:p>
        </p:txBody>
      </p:sp>
    </p:spTree>
    <p:extLst>
      <p:ext uri="{BB962C8B-B14F-4D97-AF65-F5344CB8AC3E}">
        <p14:creationId xmlns:p14="http://schemas.microsoft.com/office/powerpoint/2010/main" val="516423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B897-1D04-0D6D-F627-61FED0EB73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5A83C0-186F-04C9-F902-0EBFBE70B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07287A-0F41-A3E3-0ECE-6CC7EC008717}"/>
              </a:ext>
            </a:extLst>
          </p:cNvPr>
          <p:cNvSpPr>
            <a:spLocks noGrp="1"/>
          </p:cNvSpPr>
          <p:nvPr>
            <p:ph type="dt" sz="half" idx="10"/>
          </p:nvPr>
        </p:nvSpPr>
        <p:spPr/>
        <p:txBody>
          <a:bodyPr/>
          <a:lstStyle/>
          <a:p>
            <a:fld id="{8F2119C7-6627-5A42-8DAD-7B7ABB034A96}" type="datetimeFigureOut">
              <a:rPr lang="en-US" smtClean="0"/>
              <a:t>5/23/22</a:t>
            </a:fld>
            <a:endParaRPr lang="en-US"/>
          </a:p>
        </p:txBody>
      </p:sp>
      <p:sp>
        <p:nvSpPr>
          <p:cNvPr id="5" name="Footer Placeholder 4">
            <a:extLst>
              <a:ext uri="{FF2B5EF4-FFF2-40B4-BE49-F238E27FC236}">
                <a16:creationId xmlns:a16="http://schemas.microsoft.com/office/drawing/2014/main" id="{3B83EF8D-284B-5073-A796-48623F35F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D963D-152A-2F8D-5A3C-3B4C772FDFA0}"/>
              </a:ext>
            </a:extLst>
          </p:cNvPr>
          <p:cNvSpPr>
            <a:spLocks noGrp="1"/>
          </p:cNvSpPr>
          <p:nvPr>
            <p:ph type="sldNum" sz="quarter" idx="12"/>
          </p:nvPr>
        </p:nvSpPr>
        <p:spPr/>
        <p:txBody>
          <a:bodyPr/>
          <a:lstStyle/>
          <a:p>
            <a:fld id="{B36E6AB6-8310-BE40-8680-56AF7FFEFFDC}" type="slidenum">
              <a:rPr lang="en-US" smtClean="0"/>
              <a:t>‹#›</a:t>
            </a:fld>
            <a:endParaRPr lang="en-US"/>
          </a:p>
        </p:txBody>
      </p:sp>
    </p:spTree>
    <p:extLst>
      <p:ext uri="{BB962C8B-B14F-4D97-AF65-F5344CB8AC3E}">
        <p14:creationId xmlns:p14="http://schemas.microsoft.com/office/powerpoint/2010/main" val="1927705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0DC5-A8DD-84F8-0FE6-D9AD627374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AF4BF-30C0-C0FF-C3D6-57B003BF7E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966AB8-55D5-FD5A-997A-5665EBFA0F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4D0FC0-7538-1DEE-3AF0-90D17639129A}"/>
              </a:ext>
            </a:extLst>
          </p:cNvPr>
          <p:cNvSpPr>
            <a:spLocks noGrp="1"/>
          </p:cNvSpPr>
          <p:nvPr>
            <p:ph type="dt" sz="half" idx="10"/>
          </p:nvPr>
        </p:nvSpPr>
        <p:spPr/>
        <p:txBody>
          <a:bodyPr/>
          <a:lstStyle/>
          <a:p>
            <a:fld id="{8F2119C7-6627-5A42-8DAD-7B7ABB034A96}" type="datetimeFigureOut">
              <a:rPr lang="en-US" smtClean="0"/>
              <a:t>5/23/22</a:t>
            </a:fld>
            <a:endParaRPr lang="en-US"/>
          </a:p>
        </p:txBody>
      </p:sp>
      <p:sp>
        <p:nvSpPr>
          <p:cNvPr id="6" name="Footer Placeholder 5">
            <a:extLst>
              <a:ext uri="{FF2B5EF4-FFF2-40B4-BE49-F238E27FC236}">
                <a16:creationId xmlns:a16="http://schemas.microsoft.com/office/drawing/2014/main" id="{AEE948BD-15BB-9E88-5C05-78B99215B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4B7325-B1BD-5E85-83B9-BA836B1D3DF8}"/>
              </a:ext>
            </a:extLst>
          </p:cNvPr>
          <p:cNvSpPr>
            <a:spLocks noGrp="1"/>
          </p:cNvSpPr>
          <p:nvPr>
            <p:ph type="sldNum" sz="quarter" idx="12"/>
          </p:nvPr>
        </p:nvSpPr>
        <p:spPr/>
        <p:txBody>
          <a:bodyPr/>
          <a:lstStyle/>
          <a:p>
            <a:fld id="{B36E6AB6-8310-BE40-8680-56AF7FFEFFDC}" type="slidenum">
              <a:rPr lang="en-US" smtClean="0"/>
              <a:t>‹#›</a:t>
            </a:fld>
            <a:endParaRPr lang="en-US"/>
          </a:p>
        </p:txBody>
      </p:sp>
    </p:spTree>
    <p:extLst>
      <p:ext uri="{BB962C8B-B14F-4D97-AF65-F5344CB8AC3E}">
        <p14:creationId xmlns:p14="http://schemas.microsoft.com/office/powerpoint/2010/main" val="1267264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B44E0-467F-C10A-EE0F-9D53BF4B3F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A538C5-CF93-C5D2-3771-CB13C2A59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952468-FF38-1295-9F78-FD360E9EFA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5B21C-44F5-5CE8-6B0C-5DF41B3943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450666-E164-0024-F82B-A7377F3503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737EF0-D14A-32A4-5B6F-054DB329A78B}"/>
              </a:ext>
            </a:extLst>
          </p:cNvPr>
          <p:cNvSpPr>
            <a:spLocks noGrp="1"/>
          </p:cNvSpPr>
          <p:nvPr>
            <p:ph type="dt" sz="half" idx="10"/>
          </p:nvPr>
        </p:nvSpPr>
        <p:spPr/>
        <p:txBody>
          <a:bodyPr/>
          <a:lstStyle/>
          <a:p>
            <a:fld id="{8F2119C7-6627-5A42-8DAD-7B7ABB034A96}" type="datetimeFigureOut">
              <a:rPr lang="en-US" smtClean="0"/>
              <a:t>5/23/22</a:t>
            </a:fld>
            <a:endParaRPr lang="en-US"/>
          </a:p>
        </p:txBody>
      </p:sp>
      <p:sp>
        <p:nvSpPr>
          <p:cNvPr id="8" name="Footer Placeholder 7">
            <a:extLst>
              <a:ext uri="{FF2B5EF4-FFF2-40B4-BE49-F238E27FC236}">
                <a16:creationId xmlns:a16="http://schemas.microsoft.com/office/drawing/2014/main" id="{8DF30ED1-0794-AEB7-1129-5CD6E5F7B7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704C05-60C4-B310-6967-EE8A972A2143}"/>
              </a:ext>
            </a:extLst>
          </p:cNvPr>
          <p:cNvSpPr>
            <a:spLocks noGrp="1"/>
          </p:cNvSpPr>
          <p:nvPr>
            <p:ph type="sldNum" sz="quarter" idx="12"/>
          </p:nvPr>
        </p:nvSpPr>
        <p:spPr/>
        <p:txBody>
          <a:bodyPr/>
          <a:lstStyle/>
          <a:p>
            <a:fld id="{B36E6AB6-8310-BE40-8680-56AF7FFEFFDC}" type="slidenum">
              <a:rPr lang="en-US" smtClean="0"/>
              <a:t>‹#›</a:t>
            </a:fld>
            <a:endParaRPr lang="en-US"/>
          </a:p>
        </p:txBody>
      </p:sp>
    </p:spTree>
    <p:extLst>
      <p:ext uri="{BB962C8B-B14F-4D97-AF65-F5344CB8AC3E}">
        <p14:creationId xmlns:p14="http://schemas.microsoft.com/office/powerpoint/2010/main" val="916938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81EB7-D224-80E8-4709-541541908A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BBC718-EED9-2871-A778-1D0867BB0D52}"/>
              </a:ext>
            </a:extLst>
          </p:cNvPr>
          <p:cNvSpPr>
            <a:spLocks noGrp="1"/>
          </p:cNvSpPr>
          <p:nvPr>
            <p:ph type="dt" sz="half" idx="10"/>
          </p:nvPr>
        </p:nvSpPr>
        <p:spPr/>
        <p:txBody>
          <a:bodyPr/>
          <a:lstStyle/>
          <a:p>
            <a:fld id="{8F2119C7-6627-5A42-8DAD-7B7ABB034A96}" type="datetimeFigureOut">
              <a:rPr lang="en-US" smtClean="0"/>
              <a:t>5/23/22</a:t>
            </a:fld>
            <a:endParaRPr lang="en-US"/>
          </a:p>
        </p:txBody>
      </p:sp>
      <p:sp>
        <p:nvSpPr>
          <p:cNvPr id="4" name="Footer Placeholder 3">
            <a:extLst>
              <a:ext uri="{FF2B5EF4-FFF2-40B4-BE49-F238E27FC236}">
                <a16:creationId xmlns:a16="http://schemas.microsoft.com/office/drawing/2014/main" id="{54C62818-7849-F625-4316-7CD66E0940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4EE91B-88E5-EC42-4E77-0FE3D28BE078}"/>
              </a:ext>
            </a:extLst>
          </p:cNvPr>
          <p:cNvSpPr>
            <a:spLocks noGrp="1"/>
          </p:cNvSpPr>
          <p:nvPr>
            <p:ph type="sldNum" sz="quarter" idx="12"/>
          </p:nvPr>
        </p:nvSpPr>
        <p:spPr/>
        <p:txBody>
          <a:bodyPr/>
          <a:lstStyle/>
          <a:p>
            <a:fld id="{B36E6AB6-8310-BE40-8680-56AF7FFEFFDC}" type="slidenum">
              <a:rPr lang="en-US" smtClean="0"/>
              <a:t>‹#›</a:t>
            </a:fld>
            <a:endParaRPr lang="en-US"/>
          </a:p>
        </p:txBody>
      </p:sp>
    </p:spTree>
    <p:extLst>
      <p:ext uri="{BB962C8B-B14F-4D97-AF65-F5344CB8AC3E}">
        <p14:creationId xmlns:p14="http://schemas.microsoft.com/office/powerpoint/2010/main" val="2145482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964B36-FF56-1531-A419-44E5311085B8}"/>
              </a:ext>
            </a:extLst>
          </p:cNvPr>
          <p:cNvSpPr>
            <a:spLocks noGrp="1"/>
          </p:cNvSpPr>
          <p:nvPr>
            <p:ph type="dt" sz="half" idx="10"/>
          </p:nvPr>
        </p:nvSpPr>
        <p:spPr/>
        <p:txBody>
          <a:bodyPr/>
          <a:lstStyle/>
          <a:p>
            <a:fld id="{8F2119C7-6627-5A42-8DAD-7B7ABB034A96}" type="datetimeFigureOut">
              <a:rPr lang="en-US" smtClean="0"/>
              <a:t>5/23/22</a:t>
            </a:fld>
            <a:endParaRPr lang="en-US"/>
          </a:p>
        </p:txBody>
      </p:sp>
      <p:sp>
        <p:nvSpPr>
          <p:cNvPr id="3" name="Footer Placeholder 2">
            <a:extLst>
              <a:ext uri="{FF2B5EF4-FFF2-40B4-BE49-F238E27FC236}">
                <a16:creationId xmlns:a16="http://schemas.microsoft.com/office/drawing/2014/main" id="{4DAB50CF-691F-52A4-0DA2-3625165F2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30E841-DFF9-6848-502D-BA0A7FEC6B10}"/>
              </a:ext>
            </a:extLst>
          </p:cNvPr>
          <p:cNvSpPr>
            <a:spLocks noGrp="1"/>
          </p:cNvSpPr>
          <p:nvPr>
            <p:ph type="sldNum" sz="quarter" idx="12"/>
          </p:nvPr>
        </p:nvSpPr>
        <p:spPr/>
        <p:txBody>
          <a:bodyPr/>
          <a:lstStyle/>
          <a:p>
            <a:fld id="{B36E6AB6-8310-BE40-8680-56AF7FFEFFDC}" type="slidenum">
              <a:rPr lang="en-US" smtClean="0"/>
              <a:t>‹#›</a:t>
            </a:fld>
            <a:endParaRPr lang="en-US"/>
          </a:p>
        </p:txBody>
      </p:sp>
    </p:spTree>
    <p:extLst>
      <p:ext uri="{BB962C8B-B14F-4D97-AF65-F5344CB8AC3E}">
        <p14:creationId xmlns:p14="http://schemas.microsoft.com/office/powerpoint/2010/main" val="143974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401E-2416-FEE5-8137-557A3426A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7226B9-68F5-FEC9-C317-940EC5DA83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076837-3CAC-EB0E-1CD8-B71C7E355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979DB9-AD24-CDC5-5A9E-0880F84CB207}"/>
              </a:ext>
            </a:extLst>
          </p:cNvPr>
          <p:cNvSpPr>
            <a:spLocks noGrp="1"/>
          </p:cNvSpPr>
          <p:nvPr>
            <p:ph type="dt" sz="half" idx="10"/>
          </p:nvPr>
        </p:nvSpPr>
        <p:spPr/>
        <p:txBody>
          <a:bodyPr/>
          <a:lstStyle/>
          <a:p>
            <a:fld id="{8F2119C7-6627-5A42-8DAD-7B7ABB034A96}" type="datetimeFigureOut">
              <a:rPr lang="en-US" smtClean="0"/>
              <a:t>5/23/22</a:t>
            </a:fld>
            <a:endParaRPr lang="en-US"/>
          </a:p>
        </p:txBody>
      </p:sp>
      <p:sp>
        <p:nvSpPr>
          <p:cNvPr id="6" name="Footer Placeholder 5">
            <a:extLst>
              <a:ext uri="{FF2B5EF4-FFF2-40B4-BE49-F238E27FC236}">
                <a16:creationId xmlns:a16="http://schemas.microsoft.com/office/drawing/2014/main" id="{E8A771E5-ED24-74B7-4DFB-2FEDA38CB3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F5339D-6774-16AB-D0C2-085BD829641B}"/>
              </a:ext>
            </a:extLst>
          </p:cNvPr>
          <p:cNvSpPr>
            <a:spLocks noGrp="1"/>
          </p:cNvSpPr>
          <p:nvPr>
            <p:ph type="sldNum" sz="quarter" idx="12"/>
          </p:nvPr>
        </p:nvSpPr>
        <p:spPr/>
        <p:txBody>
          <a:bodyPr/>
          <a:lstStyle/>
          <a:p>
            <a:fld id="{B36E6AB6-8310-BE40-8680-56AF7FFEFFDC}" type="slidenum">
              <a:rPr lang="en-US" smtClean="0"/>
              <a:t>‹#›</a:t>
            </a:fld>
            <a:endParaRPr lang="en-US"/>
          </a:p>
        </p:txBody>
      </p:sp>
    </p:spTree>
    <p:extLst>
      <p:ext uri="{BB962C8B-B14F-4D97-AF65-F5344CB8AC3E}">
        <p14:creationId xmlns:p14="http://schemas.microsoft.com/office/powerpoint/2010/main" val="3157326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5764-82B4-E534-F0EE-234F52A80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1E8559-C7A7-0574-25B8-4F7AE0B249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CFD5DA-E685-F248-3AFA-EABAFE468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089E81-EB57-3E68-DEFB-ACED2BAC5EBD}"/>
              </a:ext>
            </a:extLst>
          </p:cNvPr>
          <p:cNvSpPr>
            <a:spLocks noGrp="1"/>
          </p:cNvSpPr>
          <p:nvPr>
            <p:ph type="dt" sz="half" idx="10"/>
          </p:nvPr>
        </p:nvSpPr>
        <p:spPr/>
        <p:txBody>
          <a:bodyPr/>
          <a:lstStyle/>
          <a:p>
            <a:fld id="{8F2119C7-6627-5A42-8DAD-7B7ABB034A96}" type="datetimeFigureOut">
              <a:rPr lang="en-US" smtClean="0"/>
              <a:t>5/23/22</a:t>
            </a:fld>
            <a:endParaRPr lang="en-US"/>
          </a:p>
        </p:txBody>
      </p:sp>
      <p:sp>
        <p:nvSpPr>
          <p:cNvPr id="6" name="Footer Placeholder 5">
            <a:extLst>
              <a:ext uri="{FF2B5EF4-FFF2-40B4-BE49-F238E27FC236}">
                <a16:creationId xmlns:a16="http://schemas.microsoft.com/office/drawing/2014/main" id="{9AC37C63-56FD-5DDA-5DE3-2890E0C0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3D2A0-DE75-842C-4EBB-7549E17DC003}"/>
              </a:ext>
            </a:extLst>
          </p:cNvPr>
          <p:cNvSpPr>
            <a:spLocks noGrp="1"/>
          </p:cNvSpPr>
          <p:nvPr>
            <p:ph type="sldNum" sz="quarter" idx="12"/>
          </p:nvPr>
        </p:nvSpPr>
        <p:spPr/>
        <p:txBody>
          <a:bodyPr/>
          <a:lstStyle/>
          <a:p>
            <a:fld id="{B36E6AB6-8310-BE40-8680-56AF7FFEFFDC}" type="slidenum">
              <a:rPr lang="en-US" smtClean="0"/>
              <a:t>‹#›</a:t>
            </a:fld>
            <a:endParaRPr lang="en-US"/>
          </a:p>
        </p:txBody>
      </p:sp>
    </p:spTree>
    <p:extLst>
      <p:ext uri="{BB962C8B-B14F-4D97-AF65-F5344CB8AC3E}">
        <p14:creationId xmlns:p14="http://schemas.microsoft.com/office/powerpoint/2010/main" val="403380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201E3B-7FEB-C46F-3E9D-37F5A40122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0565F5-4B6A-08FC-6200-C63AB837E4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6FA2F3-DB11-842B-891E-26FFDDD331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119C7-6627-5A42-8DAD-7B7ABB034A96}" type="datetimeFigureOut">
              <a:rPr lang="en-US" smtClean="0"/>
              <a:t>5/23/22</a:t>
            </a:fld>
            <a:endParaRPr lang="en-US"/>
          </a:p>
        </p:txBody>
      </p:sp>
      <p:sp>
        <p:nvSpPr>
          <p:cNvPr id="5" name="Footer Placeholder 4">
            <a:extLst>
              <a:ext uri="{FF2B5EF4-FFF2-40B4-BE49-F238E27FC236}">
                <a16:creationId xmlns:a16="http://schemas.microsoft.com/office/drawing/2014/main" id="{BDA2A6A2-5E4D-AA6B-AB43-A4CD5E1CA0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BDA6CA-CFC4-8BFD-0D0E-072217518C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6E6AB6-8310-BE40-8680-56AF7FFEFFDC}" type="slidenum">
              <a:rPr lang="en-US" smtClean="0"/>
              <a:t>‹#›</a:t>
            </a:fld>
            <a:endParaRPr lang="en-US"/>
          </a:p>
        </p:txBody>
      </p:sp>
    </p:spTree>
    <p:extLst>
      <p:ext uri="{BB962C8B-B14F-4D97-AF65-F5344CB8AC3E}">
        <p14:creationId xmlns:p14="http://schemas.microsoft.com/office/powerpoint/2010/main" val="3206754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hyperlink" Target="https://www1.nyc.gov/site/finance/taxes/property-annualized-sales-update.page"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hattan skyline in dark fog">
            <a:extLst>
              <a:ext uri="{FF2B5EF4-FFF2-40B4-BE49-F238E27FC236}">
                <a16:creationId xmlns:a16="http://schemas.microsoft.com/office/drawing/2014/main" id="{FCF167F2-7A7D-E812-C07A-95E9923BAC0B}"/>
              </a:ext>
            </a:extLst>
          </p:cNvPr>
          <p:cNvPicPr>
            <a:picLocks noChangeAspect="1"/>
          </p:cNvPicPr>
          <p:nvPr/>
        </p:nvPicPr>
        <p:blipFill rotWithShape="1">
          <a:blip r:embed="rId2"/>
          <a:srcRect l="5884" r="-1" b="-1"/>
          <a:stretch/>
        </p:blipFill>
        <p:spPr>
          <a:xfrm>
            <a:off x="-70102" y="-80645"/>
            <a:ext cx="9669642" cy="6857990"/>
          </a:xfrm>
          <a:prstGeom prst="rect">
            <a:avLst/>
          </a:prstGeom>
        </p:spPr>
      </p:pic>
      <p:sp>
        <p:nvSpPr>
          <p:cNvPr id="17" name="Rectangle 1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9A93F8-130A-EDBE-868E-83A767B1DB8A}"/>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b="1" dirty="0"/>
              <a:t>NYC Housing Price Prediction</a:t>
            </a:r>
            <a:br>
              <a:rPr lang="en-US" sz="4000" dirty="0"/>
            </a:br>
            <a:endParaRPr lang="en-US" sz="4000" dirty="0"/>
          </a:p>
        </p:txBody>
      </p:sp>
      <p:sp>
        <p:nvSpPr>
          <p:cNvPr id="10" name="Title 1">
            <a:extLst>
              <a:ext uri="{FF2B5EF4-FFF2-40B4-BE49-F238E27FC236}">
                <a16:creationId xmlns:a16="http://schemas.microsoft.com/office/drawing/2014/main" id="{2AF91D82-1009-1227-381B-F21FCC9E2C74}"/>
              </a:ext>
            </a:extLst>
          </p:cNvPr>
          <p:cNvSpPr txBox="1">
            <a:spLocks/>
          </p:cNvSpPr>
          <p:nvPr/>
        </p:nvSpPr>
        <p:spPr>
          <a:xfrm>
            <a:off x="8491731" y="2630152"/>
            <a:ext cx="3578350" cy="2926469"/>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dirty="0">
                <a:latin typeface="+mn-lt"/>
                <a:ea typeface="+mn-ea"/>
                <a:cs typeface="+mn-cs"/>
              </a:rPr>
              <a:t>Team 4:</a:t>
            </a:r>
          </a:p>
          <a:p>
            <a:r>
              <a:rPr lang="en-US" sz="2400" dirty="0">
                <a:latin typeface="+mn-lt"/>
              </a:rPr>
              <a:t>Priyank </a:t>
            </a:r>
            <a:r>
              <a:rPr lang="en-US" sz="2400" dirty="0" err="1">
                <a:latin typeface="+mn-lt"/>
              </a:rPr>
              <a:t>Jagad</a:t>
            </a:r>
            <a:endParaRPr lang="en-US" sz="2400" dirty="0">
              <a:latin typeface="+mn-lt"/>
            </a:endParaRPr>
          </a:p>
          <a:p>
            <a:r>
              <a:rPr lang="en-US" sz="2400" dirty="0" err="1">
                <a:latin typeface="+mn-lt"/>
              </a:rPr>
              <a:t>Praneetha</a:t>
            </a:r>
            <a:r>
              <a:rPr lang="en-US" sz="2400" dirty="0">
                <a:latin typeface="+mn-lt"/>
              </a:rPr>
              <a:t> </a:t>
            </a:r>
            <a:r>
              <a:rPr lang="en-US" sz="2400" dirty="0" err="1">
                <a:latin typeface="+mn-lt"/>
              </a:rPr>
              <a:t>Moturi</a:t>
            </a:r>
            <a:endParaRPr lang="en-US" sz="2400" dirty="0">
              <a:latin typeface="+mn-lt"/>
            </a:endParaRPr>
          </a:p>
          <a:p>
            <a:r>
              <a:rPr lang="en-US" sz="2400" dirty="0" err="1">
                <a:latin typeface="+mn-lt"/>
              </a:rPr>
              <a:t>Abhiram</a:t>
            </a:r>
            <a:r>
              <a:rPr lang="en-US" sz="2400" dirty="0">
                <a:latin typeface="+mn-lt"/>
              </a:rPr>
              <a:t> </a:t>
            </a:r>
            <a:r>
              <a:rPr lang="en-US" sz="2400" dirty="0" err="1">
                <a:latin typeface="+mn-lt"/>
              </a:rPr>
              <a:t>Yenugadhati</a:t>
            </a:r>
            <a:endParaRPr lang="en-US" sz="2400" dirty="0">
              <a:latin typeface="+mn-lt"/>
            </a:endParaRPr>
          </a:p>
          <a:p>
            <a:r>
              <a:rPr lang="en-US" sz="2400" dirty="0" err="1">
                <a:latin typeface="+mn-lt"/>
              </a:rPr>
              <a:t>Aanchal</a:t>
            </a:r>
            <a:r>
              <a:rPr lang="en-US" sz="2400" dirty="0">
                <a:latin typeface="+mn-lt"/>
              </a:rPr>
              <a:t> Agarwa</a:t>
            </a:r>
            <a:r>
              <a:rPr lang="en-US" sz="2000" dirty="0">
                <a:latin typeface="+mn-lt"/>
              </a:rPr>
              <a:t>l</a:t>
            </a:r>
          </a:p>
          <a:p>
            <a:pPr>
              <a:spcAft>
                <a:spcPts val="600"/>
              </a:spcAft>
            </a:pPr>
            <a:br>
              <a:rPr lang="en-US" sz="2000" dirty="0">
                <a:latin typeface="+mn-lt"/>
                <a:ea typeface="+mn-ea"/>
                <a:cs typeface="+mn-cs"/>
              </a:rPr>
            </a:br>
            <a:endParaRPr lang="en-US" sz="2000" dirty="0">
              <a:latin typeface="+mn-lt"/>
              <a:ea typeface="+mn-ea"/>
              <a:cs typeface="+mn-cs"/>
            </a:endParaRPr>
          </a:p>
        </p:txBody>
      </p:sp>
    </p:spTree>
    <p:extLst>
      <p:ext uri="{BB962C8B-B14F-4D97-AF65-F5344CB8AC3E}">
        <p14:creationId xmlns:p14="http://schemas.microsoft.com/office/powerpoint/2010/main" val="188624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461B8-BD5C-FC49-EA9D-6C756BF35EB0}"/>
              </a:ext>
            </a:extLst>
          </p:cNvPr>
          <p:cNvSpPr>
            <a:spLocks noGrp="1"/>
          </p:cNvSpPr>
          <p:nvPr>
            <p:ph type="title"/>
          </p:nvPr>
        </p:nvSpPr>
        <p:spPr>
          <a:xfrm>
            <a:off x="630936" y="639520"/>
            <a:ext cx="3429000" cy="1719072"/>
          </a:xfrm>
        </p:spPr>
        <p:txBody>
          <a:bodyPr anchor="b">
            <a:normAutofit/>
          </a:bodyPr>
          <a:lstStyle/>
          <a:p>
            <a:r>
              <a:rPr lang="en-US" sz="5400" b="1"/>
              <a:t>Elastic Net</a:t>
            </a:r>
            <a:r>
              <a:rPr lang="en-US" sz="5400">
                <a:effectLst/>
              </a:rPr>
              <a:t> </a:t>
            </a:r>
            <a:endParaRPr lang="en-US" sz="5400"/>
          </a:p>
        </p:txBody>
      </p:sp>
      <p:sp>
        <p:nvSpPr>
          <p:cNvPr id="4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75A26D-5C3C-8462-38B3-DA53E25402AC}"/>
              </a:ext>
            </a:extLst>
          </p:cNvPr>
          <p:cNvSpPr>
            <a:spLocks noGrp="1"/>
          </p:cNvSpPr>
          <p:nvPr>
            <p:ph idx="1"/>
          </p:nvPr>
        </p:nvSpPr>
        <p:spPr>
          <a:xfrm>
            <a:off x="630936" y="2807208"/>
            <a:ext cx="3429000" cy="3410712"/>
          </a:xfrm>
        </p:spPr>
        <p:txBody>
          <a:bodyPr anchor="t">
            <a:normAutofit/>
          </a:bodyPr>
          <a:lstStyle/>
          <a:p>
            <a:pPr marL="0" indent="0">
              <a:buNone/>
            </a:pPr>
            <a:endParaRPr lang="en-US" sz="1700"/>
          </a:p>
          <a:p>
            <a:r>
              <a:rPr lang="en-US" sz="1700"/>
              <a:t>Elastic net linear regression uses the penalties from both the lasso and ridge techniques to regularize regression models</a:t>
            </a:r>
          </a:p>
          <a:p>
            <a:r>
              <a:rPr lang="en-US" sz="1700"/>
              <a:t>The elastic net approach allows "n" variables to be included until saturation is reached. If the variables are highly connected groups, lasso will usually pick one from each group and ignore the others.</a:t>
            </a:r>
            <a:r>
              <a:rPr lang="en-US" sz="1700">
                <a:effectLst/>
              </a:rPr>
              <a:t> </a:t>
            </a:r>
            <a:endParaRPr lang="en-US" sz="1700"/>
          </a:p>
        </p:txBody>
      </p:sp>
      <p:pic>
        <p:nvPicPr>
          <p:cNvPr id="6" name="Picture 5" descr="Chart, scatter chart&#10;&#10;Description automatically generated">
            <a:extLst>
              <a:ext uri="{FF2B5EF4-FFF2-40B4-BE49-F238E27FC236}">
                <a16:creationId xmlns:a16="http://schemas.microsoft.com/office/drawing/2014/main" id="{FCDA41C4-26FC-FB7D-EE0C-2CC9D5AE2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8693" y="764369"/>
            <a:ext cx="5695188" cy="4085678"/>
          </a:xfrm>
          <a:prstGeom prst="rect">
            <a:avLst/>
          </a:prstGeom>
        </p:spPr>
      </p:pic>
      <p:graphicFrame>
        <p:nvGraphicFramePr>
          <p:cNvPr id="9" name="Table 8">
            <a:extLst>
              <a:ext uri="{FF2B5EF4-FFF2-40B4-BE49-F238E27FC236}">
                <a16:creationId xmlns:a16="http://schemas.microsoft.com/office/drawing/2014/main" id="{A676A2E4-01AF-A8B6-38C6-078753553E3A}"/>
              </a:ext>
            </a:extLst>
          </p:cNvPr>
          <p:cNvGraphicFramePr>
            <a:graphicFrameLocks noGrp="1"/>
          </p:cNvGraphicFramePr>
          <p:nvPr>
            <p:extLst>
              <p:ext uri="{D42A27DB-BD31-4B8C-83A1-F6EECF244321}">
                <p14:modId xmlns:p14="http://schemas.microsoft.com/office/powerpoint/2010/main" val="173936971"/>
              </p:ext>
            </p:extLst>
          </p:nvPr>
        </p:nvGraphicFramePr>
        <p:xfrm>
          <a:off x="6640830" y="5266774"/>
          <a:ext cx="3715084" cy="826857"/>
        </p:xfrm>
        <a:graphic>
          <a:graphicData uri="http://schemas.openxmlformats.org/drawingml/2006/table">
            <a:tbl>
              <a:tblPr firstRow="1" firstCol="1" bandRow="1">
                <a:tableStyleId>{5C22544A-7EE6-4342-B048-85BDC9FD1C3A}</a:tableStyleId>
              </a:tblPr>
              <a:tblGrid>
                <a:gridCol w="1303020">
                  <a:extLst>
                    <a:ext uri="{9D8B030D-6E8A-4147-A177-3AD203B41FA5}">
                      <a16:colId xmlns:a16="http://schemas.microsoft.com/office/drawing/2014/main" val="3861237094"/>
                    </a:ext>
                  </a:extLst>
                </a:gridCol>
                <a:gridCol w="874460">
                  <a:extLst>
                    <a:ext uri="{9D8B030D-6E8A-4147-A177-3AD203B41FA5}">
                      <a16:colId xmlns:a16="http://schemas.microsoft.com/office/drawing/2014/main" val="3280879239"/>
                    </a:ext>
                  </a:extLst>
                </a:gridCol>
                <a:gridCol w="696814">
                  <a:extLst>
                    <a:ext uri="{9D8B030D-6E8A-4147-A177-3AD203B41FA5}">
                      <a16:colId xmlns:a16="http://schemas.microsoft.com/office/drawing/2014/main" val="411973943"/>
                    </a:ext>
                  </a:extLst>
                </a:gridCol>
                <a:gridCol w="840790">
                  <a:extLst>
                    <a:ext uri="{9D8B030D-6E8A-4147-A177-3AD203B41FA5}">
                      <a16:colId xmlns:a16="http://schemas.microsoft.com/office/drawing/2014/main" val="3810551421"/>
                    </a:ext>
                  </a:extLst>
                </a:gridCol>
              </a:tblGrid>
              <a:tr h="275618">
                <a:tc>
                  <a:txBody>
                    <a:bodyPr/>
                    <a:lstStyle/>
                    <a:p>
                      <a:pPr marL="0" marR="0">
                        <a:spcBef>
                          <a:spcPts val="0"/>
                        </a:spcBef>
                        <a:spcAft>
                          <a:spcPts val="0"/>
                        </a:spcAft>
                      </a:pPr>
                      <a:r>
                        <a:rPr lang="en-US" sz="1200" dirty="0">
                          <a:effectLst/>
                        </a:rPr>
                        <a:t>Model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a:t>
                      </a:r>
                      <a:r>
                        <a:rPr lang="en-US" sz="1200" baseline="30000" dirty="0">
                          <a:effectLst/>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5262870"/>
                  </a:ext>
                </a:extLst>
              </a:tr>
              <a:tr h="551239">
                <a:tc>
                  <a:txBody>
                    <a:bodyPr/>
                    <a:lstStyle/>
                    <a:p>
                      <a:pPr marL="0" marR="0">
                        <a:spcBef>
                          <a:spcPts val="0"/>
                        </a:spcBef>
                        <a:spcAft>
                          <a:spcPts val="0"/>
                        </a:spcAft>
                      </a:pPr>
                      <a:r>
                        <a:rPr lang="en-US" sz="1200" dirty="0">
                          <a:effectLst/>
                        </a:rPr>
                        <a:t>Elastic Net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0.2978</a:t>
                      </a: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0.3450</a:t>
                      </a: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0.5873</a:t>
                      </a:r>
                    </a:p>
                  </a:txBody>
                  <a:tcPr marL="68580" marR="68580" marT="0" marB="0"/>
                </a:tc>
                <a:extLst>
                  <a:ext uri="{0D108BD9-81ED-4DB2-BD59-A6C34878D82A}">
                    <a16:rowId xmlns:a16="http://schemas.microsoft.com/office/drawing/2014/main" val="1057276937"/>
                  </a:ext>
                </a:extLst>
              </a:tr>
            </a:tbl>
          </a:graphicData>
        </a:graphic>
      </p:graphicFrame>
    </p:spTree>
    <p:extLst>
      <p:ext uri="{BB962C8B-B14F-4D97-AF65-F5344CB8AC3E}">
        <p14:creationId xmlns:p14="http://schemas.microsoft.com/office/powerpoint/2010/main" val="94123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461B8-BD5C-FC49-EA9D-6C756BF35EB0}"/>
              </a:ext>
            </a:extLst>
          </p:cNvPr>
          <p:cNvSpPr>
            <a:spLocks noGrp="1"/>
          </p:cNvSpPr>
          <p:nvPr>
            <p:ph type="title"/>
          </p:nvPr>
        </p:nvSpPr>
        <p:spPr>
          <a:xfrm>
            <a:off x="630936" y="640080"/>
            <a:ext cx="5244084" cy="1481328"/>
          </a:xfrm>
        </p:spPr>
        <p:txBody>
          <a:bodyPr anchor="b">
            <a:normAutofit/>
          </a:bodyPr>
          <a:lstStyle/>
          <a:p>
            <a:r>
              <a:rPr lang="en-US" sz="5000" b="1" dirty="0" err="1"/>
              <a:t>XGBoostRegression</a:t>
            </a:r>
            <a:endParaRPr lang="en-US" sz="5000" b="1" dirty="0"/>
          </a:p>
        </p:txBody>
      </p:sp>
      <p:sp>
        <p:nvSpPr>
          <p:cNvPr id="4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75A26D-5C3C-8462-38B3-DA53E25402AC}"/>
              </a:ext>
            </a:extLst>
          </p:cNvPr>
          <p:cNvSpPr>
            <a:spLocks noGrp="1"/>
          </p:cNvSpPr>
          <p:nvPr>
            <p:ph idx="1"/>
          </p:nvPr>
        </p:nvSpPr>
        <p:spPr>
          <a:xfrm>
            <a:off x="630936" y="2660904"/>
            <a:ext cx="4818888" cy="3547872"/>
          </a:xfrm>
        </p:spPr>
        <p:txBody>
          <a:bodyPr anchor="t">
            <a:normAutofit/>
          </a:bodyPr>
          <a:lstStyle/>
          <a:p>
            <a:pPr marL="0" indent="0">
              <a:buNone/>
            </a:pPr>
            <a:endParaRPr lang="en-US" sz="2000" dirty="0"/>
          </a:p>
          <a:p>
            <a:r>
              <a:rPr lang="en-US" sz="2000" dirty="0" err="1"/>
              <a:t>XGBoost</a:t>
            </a:r>
            <a:r>
              <a:rPr lang="en-US" sz="2000" dirty="0"/>
              <a:t> is a popular and efficient open-source implementation of the gradient boosted trees algorithm</a:t>
            </a:r>
          </a:p>
          <a:p>
            <a:r>
              <a:rPr lang="en-US" sz="2000" dirty="0" err="1"/>
              <a:t>XGBoost</a:t>
            </a:r>
            <a:r>
              <a:rPr lang="en-US" sz="2000" dirty="0"/>
              <a:t> combines a convex loss function (based on the difference between the anticipated and target outputs) with a penalty term for model complexity to minimize a regularized (L1 and L2) objective function (in other words, the regression tree functions).</a:t>
            </a:r>
            <a:endParaRPr lang="en-US" sz="2000" b="1" dirty="0"/>
          </a:p>
        </p:txBody>
      </p:sp>
      <p:pic>
        <p:nvPicPr>
          <p:cNvPr id="6" name="Picture 5" descr="Chart, scatter chart&#10;&#10;Description automatically generated">
            <a:extLst>
              <a:ext uri="{FF2B5EF4-FFF2-40B4-BE49-F238E27FC236}">
                <a16:creationId xmlns:a16="http://schemas.microsoft.com/office/drawing/2014/main" id="{FCDA41C4-26FC-FB7D-EE0C-2CC9D5AE2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470892"/>
            <a:ext cx="5458968" cy="3916216"/>
          </a:xfrm>
          <a:prstGeom prst="rect">
            <a:avLst/>
          </a:prstGeom>
        </p:spPr>
      </p:pic>
      <p:graphicFrame>
        <p:nvGraphicFramePr>
          <p:cNvPr id="9" name="Table 8">
            <a:extLst>
              <a:ext uri="{FF2B5EF4-FFF2-40B4-BE49-F238E27FC236}">
                <a16:creationId xmlns:a16="http://schemas.microsoft.com/office/drawing/2014/main" id="{B440F399-E724-AD95-267F-6BE9F4BC5F8E}"/>
              </a:ext>
            </a:extLst>
          </p:cNvPr>
          <p:cNvGraphicFramePr>
            <a:graphicFrameLocks noGrp="1"/>
          </p:cNvGraphicFramePr>
          <p:nvPr>
            <p:extLst>
              <p:ext uri="{D42A27DB-BD31-4B8C-83A1-F6EECF244321}">
                <p14:modId xmlns:p14="http://schemas.microsoft.com/office/powerpoint/2010/main" val="3586634796"/>
              </p:ext>
            </p:extLst>
          </p:nvPr>
        </p:nvGraphicFramePr>
        <p:xfrm>
          <a:off x="6742178" y="5576800"/>
          <a:ext cx="3714749" cy="826857"/>
        </p:xfrm>
        <a:graphic>
          <a:graphicData uri="http://schemas.openxmlformats.org/drawingml/2006/table">
            <a:tbl>
              <a:tblPr firstRow="1" firstCol="1" bandRow="1">
                <a:tableStyleId>{5C22544A-7EE6-4342-B048-85BDC9FD1C3A}</a:tableStyleId>
              </a:tblPr>
              <a:tblGrid>
                <a:gridCol w="1487422">
                  <a:extLst>
                    <a:ext uri="{9D8B030D-6E8A-4147-A177-3AD203B41FA5}">
                      <a16:colId xmlns:a16="http://schemas.microsoft.com/office/drawing/2014/main" val="3861237094"/>
                    </a:ext>
                  </a:extLst>
                </a:gridCol>
                <a:gridCol w="689723">
                  <a:extLst>
                    <a:ext uri="{9D8B030D-6E8A-4147-A177-3AD203B41FA5}">
                      <a16:colId xmlns:a16="http://schemas.microsoft.com/office/drawing/2014/main" val="3280879239"/>
                    </a:ext>
                  </a:extLst>
                </a:gridCol>
                <a:gridCol w="696814">
                  <a:extLst>
                    <a:ext uri="{9D8B030D-6E8A-4147-A177-3AD203B41FA5}">
                      <a16:colId xmlns:a16="http://schemas.microsoft.com/office/drawing/2014/main" val="411973943"/>
                    </a:ext>
                  </a:extLst>
                </a:gridCol>
                <a:gridCol w="840790">
                  <a:extLst>
                    <a:ext uri="{9D8B030D-6E8A-4147-A177-3AD203B41FA5}">
                      <a16:colId xmlns:a16="http://schemas.microsoft.com/office/drawing/2014/main" val="3810551421"/>
                    </a:ext>
                  </a:extLst>
                </a:gridCol>
              </a:tblGrid>
              <a:tr h="275618">
                <a:tc>
                  <a:txBody>
                    <a:bodyPr/>
                    <a:lstStyle/>
                    <a:p>
                      <a:pPr marL="0" marR="0">
                        <a:spcBef>
                          <a:spcPts val="0"/>
                        </a:spcBef>
                        <a:spcAft>
                          <a:spcPts val="0"/>
                        </a:spcAft>
                      </a:pPr>
                      <a:r>
                        <a:rPr lang="en-US" sz="1200" dirty="0">
                          <a:effectLst/>
                        </a:rPr>
                        <a:t>Model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a:t>
                      </a:r>
                      <a:r>
                        <a:rPr lang="en-US" sz="1200" baseline="30000" dirty="0">
                          <a:effectLst/>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5262870"/>
                  </a:ext>
                </a:extLst>
              </a:tr>
              <a:tr h="551239">
                <a:tc>
                  <a:txBody>
                    <a:bodyPr/>
                    <a:lstStyle/>
                    <a:p>
                      <a:pPr marL="0" marR="0">
                        <a:spcBef>
                          <a:spcPts val="0"/>
                        </a:spcBef>
                        <a:spcAft>
                          <a:spcPts val="0"/>
                        </a:spcAft>
                      </a:pPr>
                      <a:r>
                        <a:rPr lang="en-US" sz="1200" dirty="0" err="1">
                          <a:effectLst/>
                        </a:rPr>
                        <a:t>XGBoostRegression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0.6544</a:t>
                      </a: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0.1697</a:t>
                      </a: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0.4120</a:t>
                      </a:r>
                    </a:p>
                  </a:txBody>
                  <a:tcPr marL="68580" marR="68580" marT="0" marB="0"/>
                </a:tc>
                <a:extLst>
                  <a:ext uri="{0D108BD9-81ED-4DB2-BD59-A6C34878D82A}">
                    <a16:rowId xmlns:a16="http://schemas.microsoft.com/office/drawing/2014/main" val="1057276937"/>
                  </a:ext>
                </a:extLst>
              </a:tr>
            </a:tbl>
          </a:graphicData>
        </a:graphic>
      </p:graphicFrame>
    </p:spTree>
    <p:extLst>
      <p:ext uri="{BB962C8B-B14F-4D97-AF65-F5344CB8AC3E}">
        <p14:creationId xmlns:p14="http://schemas.microsoft.com/office/powerpoint/2010/main" val="1347193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461B8-BD5C-FC49-EA9D-6C756BF35EB0}"/>
              </a:ext>
            </a:extLst>
          </p:cNvPr>
          <p:cNvSpPr>
            <a:spLocks noGrp="1"/>
          </p:cNvSpPr>
          <p:nvPr>
            <p:ph type="title"/>
          </p:nvPr>
        </p:nvSpPr>
        <p:spPr>
          <a:xfrm>
            <a:off x="630936" y="640080"/>
            <a:ext cx="4818888" cy="1481328"/>
          </a:xfrm>
        </p:spPr>
        <p:txBody>
          <a:bodyPr anchor="b">
            <a:normAutofit/>
          </a:bodyPr>
          <a:lstStyle/>
          <a:p>
            <a:r>
              <a:rPr lang="en-US" sz="5000" b="1"/>
              <a:t>Light GBM Regression</a:t>
            </a:r>
            <a:r>
              <a:rPr lang="en-US" sz="5000" b="1">
                <a:effectLst/>
              </a:rPr>
              <a:t> </a:t>
            </a:r>
            <a:endParaRPr lang="en-US" sz="5000" b="1" dirty="0"/>
          </a:p>
        </p:txBody>
      </p:sp>
      <p:sp>
        <p:nvSpPr>
          <p:cNvPr id="5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75A26D-5C3C-8462-38B3-DA53E25402AC}"/>
              </a:ext>
            </a:extLst>
          </p:cNvPr>
          <p:cNvSpPr>
            <a:spLocks noGrp="1"/>
          </p:cNvSpPr>
          <p:nvPr>
            <p:ph idx="1"/>
          </p:nvPr>
        </p:nvSpPr>
        <p:spPr>
          <a:xfrm>
            <a:off x="630936" y="2660904"/>
            <a:ext cx="4818888" cy="3547872"/>
          </a:xfrm>
        </p:spPr>
        <p:txBody>
          <a:bodyPr anchor="t">
            <a:normAutofit/>
          </a:bodyPr>
          <a:lstStyle/>
          <a:p>
            <a:pPr marL="0" indent="0">
              <a:buNone/>
            </a:pPr>
            <a:endParaRPr lang="en-US" sz="2000" dirty="0"/>
          </a:p>
          <a:p>
            <a:r>
              <a:rPr lang="en-US" sz="2000"/>
              <a:t>LightGBM improves on the gradient boosting technique by incorporating automatic feature selection and concentrating on boosting examples with larger gradients.</a:t>
            </a:r>
            <a:endParaRPr lang="en-US" sz="2000" b="1"/>
          </a:p>
          <a:p>
            <a:r>
              <a:rPr lang="en-US" sz="2000"/>
              <a:t>when working with tabular data for regression and classification predictive modeling tasks, LightGBM has become the de facto approach for machine learning contests.</a:t>
            </a:r>
            <a:r>
              <a:rPr lang="en-US" sz="2000">
                <a:effectLst/>
              </a:rPr>
              <a:t> </a:t>
            </a:r>
            <a:endParaRPr lang="en-US" sz="2000" b="1" dirty="0"/>
          </a:p>
        </p:txBody>
      </p:sp>
      <p:pic>
        <p:nvPicPr>
          <p:cNvPr id="7" name="Picture 6" descr="Chart, scatter chart&#10;&#10;Description automatically generated">
            <a:extLst>
              <a:ext uri="{FF2B5EF4-FFF2-40B4-BE49-F238E27FC236}">
                <a16:creationId xmlns:a16="http://schemas.microsoft.com/office/drawing/2014/main" id="{372A90DF-6B10-4071-5101-4BD2149A7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522694"/>
            <a:ext cx="5458968" cy="3812612"/>
          </a:xfrm>
          <a:prstGeom prst="rect">
            <a:avLst/>
          </a:prstGeom>
        </p:spPr>
      </p:pic>
      <p:graphicFrame>
        <p:nvGraphicFramePr>
          <p:cNvPr id="12" name="Table 11">
            <a:extLst>
              <a:ext uri="{FF2B5EF4-FFF2-40B4-BE49-F238E27FC236}">
                <a16:creationId xmlns:a16="http://schemas.microsoft.com/office/drawing/2014/main" id="{D23AE573-6342-7D6F-256E-3E26A01AD35E}"/>
              </a:ext>
            </a:extLst>
          </p:cNvPr>
          <p:cNvGraphicFramePr>
            <a:graphicFrameLocks noGrp="1"/>
          </p:cNvGraphicFramePr>
          <p:nvPr>
            <p:extLst>
              <p:ext uri="{D42A27DB-BD31-4B8C-83A1-F6EECF244321}">
                <p14:modId xmlns:p14="http://schemas.microsoft.com/office/powerpoint/2010/main" val="4282413746"/>
              </p:ext>
            </p:extLst>
          </p:nvPr>
        </p:nvGraphicFramePr>
        <p:xfrm>
          <a:off x="6742178" y="5683224"/>
          <a:ext cx="3714749" cy="826857"/>
        </p:xfrm>
        <a:graphic>
          <a:graphicData uri="http://schemas.openxmlformats.org/drawingml/2006/table">
            <a:tbl>
              <a:tblPr firstRow="1" firstCol="1" bandRow="1">
                <a:tableStyleId>{5C22544A-7EE6-4342-B048-85BDC9FD1C3A}</a:tableStyleId>
              </a:tblPr>
              <a:tblGrid>
                <a:gridCol w="1636012">
                  <a:extLst>
                    <a:ext uri="{9D8B030D-6E8A-4147-A177-3AD203B41FA5}">
                      <a16:colId xmlns:a16="http://schemas.microsoft.com/office/drawing/2014/main" val="3861237094"/>
                    </a:ext>
                  </a:extLst>
                </a:gridCol>
                <a:gridCol w="605790">
                  <a:extLst>
                    <a:ext uri="{9D8B030D-6E8A-4147-A177-3AD203B41FA5}">
                      <a16:colId xmlns:a16="http://schemas.microsoft.com/office/drawing/2014/main" val="3280879239"/>
                    </a:ext>
                  </a:extLst>
                </a:gridCol>
                <a:gridCol w="632157">
                  <a:extLst>
                    <a:ext uri="{9D8B030D-6E8A-4147-A177-3AD203B41FA5}">
                      <a16:colId xmlns:a16="http://schemas.microsoft.com/office/drawing/2014/main" val="411973943"/>
                    </a:ext>
                  </a:extLst>
                </a:gridCol>
                <a:gridCol w="840790">
                  <a:extLst>
                    <a:ext uri="{9D8B030D-6E8A-4147-A177-3AD203B41FA5}">
                      <a16:colId xmlns:a16="http://schemas.microsoft.com/office/drawing/2014/main" val="3810551421"/>
                    </a:ext>
                  </a:extLst>
                </a:gridCol>
              </a:tblGrid>
              <a:tr h="275618">
                <a:tc>
                  <a:txBody>
                    <a:bodyPr/>
                    <a:lstStyle/>
                    <a:p>
                      <a:pPr marL="0" marR="0">
                        <a:spcBef>
                          <a:spcPts val="0"/>
                        </a:spcBef>
                        <a:spcAft>
                          <a:spcPts val="0"/>
                        </a:spcAft>
                      </a:pPr>
                      <a:r>
                        <a:rPr lang="en-US" sz="1200" dirty="0">
                          <a:effectLst/>
                        </a:rPr>
                        <a:t>Model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a:t>
                      </a:r>
                      <a:r>
                        <a:rPr lang="en-US" sz="1200" baseline="30000" dirty="0">
                          <a:effectLst/>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5262870"/>
                  </a:ext>
                </a:extLst>
              </a:tr>
              <a:tr h="551239">
                <a:tc>
                  <a:txBody>
                    <a:bodyPr/>
                    <a:lstStyle/>
                    <a:p>
                      <a:pPr marL="0" marR="0">
                        <a:spcBef>
                          <a:spcPts val="0"/>
                        </a:spcBef>
                        <a:spcAft>
                          <a:spcPts val="0"/>
                        </a:spcAft>
                      </a:pPr>
                      <a:r>
                        <a:rPr lang="en-US" sz="1200" dirty="0">
                          <a:effectLst/>
                        </a:rPr>
                        <a:t>Light GBM Regression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0.6290</a:t>
                      </a: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0.1822</a:t>
                      </a: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0.4269</a:t>
                      </a:r>
                    </a:p>
                  </a:txBody>
                  <a:tcPr marL="68580" marR="68580" marT="0" marB="0"/>
                </a:tc>
                <a:extLst>
                  <a:ext uri="{0D108BD9-81ED-4DB2-BD59-A6C34878D82A}">
                    <a16:rowId xmlns:a16="http://schemas.microsoft.com/office/drawing/2014/main" val="1057276937"/>
                  </a:ext>
                </a:extLst>
              </a:tr>
            </a:tbl>
          </a:graphicData>
        </a:graphic>
      </p:graphicFrame>
    </p:spTree>
    <p:extLst>
      <p:ext uri="{BB962C8B-B14F-4D97-AF65-F5344CB8AC3E}">
        <p14:creationId xmlns:p14="http://schemas.microsoft.com/office/powerpoint/2010/main" val="3516598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461B8-BD5C-FC49-EA9D-6C756BF35EB0}"/>
              </a:ext>
            </a:extLst>
          </p:cNvPr>
          <p:cNvSpPr>
            <a:spLocks noGrp="1"/>
          </p:cNvSpPr>
          <p:nvPr>
            <p:ph type="title"/>
          </p:nvPr>
        </p:nvSpPr>
        <p:spPr>
          <a:xfrm>
            <a:off x="630936" y="640080"/>
            <a:ext cx="4818888" cy="1481328"/>
          </a:xfrm>
        </p:spPr>
        <p:txBody>
          <a:bodyPr anchor="b">
            <a:normAutofit/>
          </a:bodyPr>
          <a:lstStyle/>
          <a:p>
            <a:r>
              <a:rPr lang="en-US" sz="4200" b="1" dirty="0"/>
              <a:t>K-Nearest Neighbors Regression</a:t>
            </a:r>
            <a:r>
              <a:rPr lang="en-US" sz="4200" b="1" dirty="0">
                <a:effectLst/>
              </a:rPr>
              <a:t> </a:t>
            </a:r>
            <a:endParaRPr lang="en-US" sz="4200" b="1" dirty="0"/>
          </a:p>
        </p:txBody>
      </p:sp>
      <p:sp>
        <p:nvSpPr>
          <p:cNvPr id="66"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75A26D-5C3C-8462-38B3-DA53E25402AC}"/>
              </a:ext>
            </a:extLst>
          </p:cNvPr>
          <p:cNvSpPr>
            <a:spLocks noGrp="1"/>
          </p:cNvSpPr>
          <p:nvPr>
            <p:ph idx="1"/>
          </p:nvPr>
        </p:nvSpPr>
        <p:spPr>
          <a:xfrm>
            <a:off x="630936" y="2660904"/>
            <a:ext cx="4818888" cy="3547872"/>
          </a:xfrm>
        </p:spPr>
        <p:txBody>
          <a:bodyPr anchor="t">
            <a:normAutofit/>
          </a:bodyPr>
          <a:lstStyle/>
          <a:p>
            <a:pPr marL="0" indent="0">
              <a:buNone/>
            </a:pPr>
            <a:endParaRPr lang="en-US" sz="2000" dirty="0"/>
          </a:p>
          <a:p>
            <a:r>
              <a:rPr lang="en-US" sz="2000"/>
              <a:t>KNN regression is a non-parametric method that approximates the relationship between independent variables and continuous outcomes by averaging data</a:t>
            </a:r>
          </a:p>
          <a:p>
            <a:r>
              <a:rPr lang="en-US" sz="2000"/>
              <a:t>The analyst must set the size of the neighborhood, or it can be decided using cross-validation (which we will see later) to find the size that minimizes the mean-squared error.</a:t>
            </a:r>
            <a:r>
              <a:rPr lang="en-US" sz="2000" dirty="0">
                <a:effectLst/>
              </a:rPr>
              <a:t> </a:t>
            </a:r>
            <a:endParaRPr lang="en-US" sz="2000" b="1" dirty="0"/>
          </a:p>
        </p:txBody>
      </p:sp>
      <p:pic>
        <p:nvPicPr>
          <p:cNvPr id="8" name="Picture 7" descr="Chart, scatter chart&#10;&#10;Description automatically generated">
            <a:extLst>
              <a:ext uri="{FF2B5EF4-FFF2-40B4-BE49-F238E27FC236}">
                <a16:creationId xmlns:a16="http://schemas.microsoft.com/office/drawing/2014/main" id="{C672C236-F554-9DDE-089B-E36B8EE1AA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470892"/>
            <a:ext cx="5458968" cy="3916216"/>
          </a:xfrm>
          <a:prstGeom prst="rect">
            <a:avLst/>
          </a:prstGeom>
        </p:spPr>
      </p:pic>
      <p:graphicFrame>
        <p:nvGraphicFramePr>
          <p:cNvPr id="10" name="Table 9">
            <a:extLst>
              <a:ext uri="{FF2B5EF4-FFF2-40B4-BE49-F238E27FC236}">
                <a16:creationId xmlns:a16="http://schemas.microsoft.com/office/drawing/2014/main" id="{DFAE967B-FF7B-E496-3470-9E04FC453E8E}"/>
              </a:ext>
            </a:extLst>
          </p:cNvPr>
          <p:cNvGraphicFramePr>
            <a:graphicFrameLocks noGrp="1"/>
          </p:cNvGraphicFramePr>
          <p:nvPr>
            <p:extLst>
              <p:ext uri="{D42A27DB-BD31-4B8C-83A1-F6EECF244321}">
                <p14:modId xmlns:p14="http://schemas.microsoft.com/office/powerpoint/2010/main" val="3759884267"/>
              </p:ext>
            </p:extLst>
          </p:nvPr>
        </p:nvGraphicFramePr>
        <p:xfrm>
          <a:off x="6742178" y="5562513"/>
          <a:ext cx="3714749" cy="826857"/>
        </p:xfrm>
        <a:graphic>
          <a:graphicData uri="http://schemas.openxmlformats.org/drawingml/2006/table">
            <a:tbl>
              <a:tblPr firstRow="1" firstCol="1" bandRow="1">
                <a:tableStyleId>{5C22544A-7EE6-4342-B048-85BDC9FD1C3A}</a:tableStyleId>
              </a:tblPr>
              <a:tblGrid>
                <a:gridCol w="1658872">
                  <a:extLst>
                    <a:ext uri="{9D8B030D-6E8A-4147-A177-3AD203B41FA5}">
                      <a16:colId xmlns:a16="http://schemas.microsoft.com/office/drawing/2014/main" val="3861237094"/>
                    </a:ext>
                  </a:extLst>
                </a:gridCol>
                <a:gridCol w="518273">
                  <a:extLst>
                    <a:ext uri="{9D8B030D-6E8A-4147-A177-3AD203B41FA5}">
                      <a16:colId xmlns:a16="http://schemas.microsoft.com/office/drawing/2014/main" val="3280879239"/>
                    </a:ext>
                  </a:extLst>
                </a:gridCol>
                <a:gridCol w="696814">
                  <a:extLst>
                    <a:ext uri="{9D8B030D-6E8A-4147-A177-3AD203B41FA5}">
                      <a16:colId xmlns:a16="http://schemas.microsoft.com/office/drawing/2014/main" val="411973943"/>
                    </a:ext>
                  </a:extLst>
                </a:gridCol>
                <a:gridCol w="840790">
                  <a:extLst>
                    <a:ext uri="{9D8B030D-6E8A-4147-A177-3AD203B41FA5}">
                      <a16:colId xmlns:a16="http://schemas.microsoft.com/office/drawing/2014/main" val="3810551421"/>
                    </a:ext>
                  </a:extLst>
                </a:gridCol>
              </a:tblGrid>
              <a:tr h="275618">
                <a:tc>
                  <a:txBody>
                    <a:bodyPr/>
                    <a:lstStyle/>
                    <a:p>
                      <a:pPr marL="0" marR="0">
                        <a:spcBef>
                          <a:spcPts val="0"/>
                        </a:spcBef>
                        <a:spcAft>
                          <a:spcPts val="0"/>
                        </a:spcAft>
                      </a:pPr>
                      <a:r>
                        <a:rPr lang="en-US" sz="1200" dirty="0">
                          <a:effectLst/>
                        </a:rPr>
                        <a:t>Model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a:t>
                      </a:r>
                      <a:r>
                        <a:rPr lang="en-US" sz="1200" baseline="30000" dirty="0">
                          <a:effectLst/>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5262870"/>
                  </a:ext>
                </a:extLst>
              </a:tr>
              <a:tr h="551239">
                <a:tc>
                  <a:txBody>
                    <a:bodyPr/>
                    <a:lstStyle/>
                    <a:p>
                      <a:pPr marL="0" marR="0">
                        <a:spcBef>
                          <a:spcPts val="0"/>
                        </a:spcBef>
                        <a:spcAft>
                          <a:spcPts val="0"/>
                        </a:spcAft>
                      </a:pPr>
                      <a:r>
                        <a:rPr lang="en-US" sz="1200" dirty="0">
                          <a:effectLst/>
                        </a:rPr>
                        <a:t>K-Nearest Neighbors Regression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atinLnBrk="1">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0.5172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0.2371</a:t>
                      </a: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0.4870</a:t>
                      </a:r>
                    </a:p>
                  </a:txBody>
                  <a:tcPr marL="68580" marR="68580" marT="0" marB="0"/>
                </a:tc>
                <a:extLst>
                  <a:ext uri="{0D108BD9-81ED-4DB2-BD59-A6C34878D82A}">
                    <a16:rowId xmlns:a16="http://schemas.microsoft.com/office/drawing/2014/main" val="1057276937"/>
                  </a:ext>
                </a:extLst>
              </a:tr>
            </a:tbl>
          </a:graphicData>
        </a:graphic>
      </p:graphicFrame>
    </p:spTree>
    <p:extLst>
      <p:ext uri="{BB962C8B-B14F-4D97-AF65-F5344CB8AC3E}">
        <p14:creationId xmlns:p14="http://schemas.microsoft.com/office/powerpoint/2010/main" val="2425036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461B8-BD5C-FC49-EA9D-6C756BF35EB0}"/>
              </a:ext>
            </a:extLst>
          </p:cNvPr>
          <p:cNvSpPr>
            <a:spLocks noGrp="1"/>
          </p:cNvSpPr>
          <p:nvPr>
            <p:ph type="title"/>
          </p:nvPr>
        </p:nvSpPr>
        <p:spPr>
          <a:xfrm>
            <a:off x="630936" y="640080"/>
            <a:ext cx="4818888" cy="1481328"/>
          </a:xfrm>
        </p:spPr>
        <p:txBody>
          <a:bodyPr anchor="b">
            <a:normAutofit/>
          </a:bodyPr>
          <a:lstStyle/>
          <a:p>
            <a:r>
              <a:rPr lang="en-US" sz="5000" b="1"/>
              <a:t>Decision Tree Regression</a:t>
            </a:r>
            <a:r>
              <a:rPr lang="en-US" sz="5000" b="1">
                <a:effectLst/>
              </a:rPr>
              <a:t> </a:t>
            </a:r>
            <a:endParaRPr lang="en-US" sz="5000" b="1"/>
          </a:p>
        </p:txBody>
      </p:sp>
      <p:sp>
        <p:nvSpPr>
          <p:cNvPr id="7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75A26D-5C3C-8462-38B3-DA53E25402AC}"/>
              </a:ext>
            </a:extLst>
          </p:cNvPr>
          <p:cNvSpPr>
            <a:spLocks noGrp="1"/>
          </p:cNvSpPr>
          <p:nvPr>
            <p:ph idx="1"/>
          </p:nvPr>
        </p:nvSpPr>
        <p:spPr>
          <a:xfrm>
            <a:off x="630936" y="2660904"/>
            <a:ext cx="4818888" cy="3547872"/>
          </a:xfrm>
        </p:spPr>
        <p:txBody>
          <a:bodyPr anchor="t">
            <a:normAutofit/>
          </a:bodyPr>
          <a:lstStyle/>
          <a:p>
            <a:pPr marL="0" indent="0">
              <a:buNone/>
            </a:pPr>
            <a:endParaRPr lang="en-US" sz="2000" dirty="0"/>
          </a:p>
          <a:p>
            <a:r>
              <a:rPr lang="en-US" sz="2000"/>
              <a:t>Decision tree builds regression models in the form of a tree structure.</a:t>
            </a:r>
            <a:r>
              <a:rPr lang="en-US" sz="2000" b="1"/>
              <a:t> </a:t>
            </a:r>
            <a:r>
              <a:rPr lang="en-US" sz="2000"/>
              <a:t>It incrementally breaks down a dataset into smaller and smaller sections while also developing an associated decision tree.</a:t>
            </a:r>
            <a:r>
              <a:rPr lang="en-US" sz="2000" dirty="0">
                <a:effectLst/>
              </a:rPr>
              <a:t> </a:t>
            </a:r>
          </a:p>
          <a:p>
            <a:r>
              <a:rPr lang="en-US" sz="2000"/>
              <a:t>A tree with decision nodes and leaf nodes is the result.</a:t>
            </a:r>
            <a:r>
              <a:rPr lang="en-US" sz="2000" b="1"/>
              <a:t> </a:t>
            </a:r>
            <a:r>
              <a:rPr lang="en-US" sz="2000"/>
              <a:t>The topmost decision node in a tree which corresponds to the best predictor called root</a:t>
            </a:r>
            <a:r>
              <a:rPr lang="en-US" sz="2000" b="1"/>
              <a:t> </a:t>
            </a:r>
            <a:r>
              <a:rPr lang="en-US" sz="2000"/>
              <a:t>node</a:t>
            </a:r>
            <a:r>
              <a:rPr lang="en-US" sz="2000" dirty="0"/>
              <a:t>.</a:t>
            </a:r>
            <a:r>
              <a:rPr lang="en-US" sz="2000" dirty="0">
                <a:effectLst/>
              </a:rPr>
              <a:t> </a:t>
            </a:r>
            <a:endParaRPr lang="en-US" sz="2000" b="1" dirty="0"/>
          </a:p>
        </p:txBody>
      </p:sp>
      <p:pic>
        <p:nvPicPr>
          <p:cNvPr id="7" name="Picture 6" descr="Chart, scatter chart&#10;&#10;Description automatically generated">
            <a:extLst>
              <a:ext uri="{FF2B5EF4-FFF2-40B4-BE49-F238E27FC236}">
                <a16:creationId xmlns:a16="http://schemas.microsoft.com/office/drawing/2014/main" id="{0F3D4591-C0BD-2359-A8F8-74A020ECF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470892"/>
            <a:ext cx="5458968" cy="3916216"/>
          </a:xfrm>
          <a:prstGeom prst="rect">
            <a:avLst/>
          </a:prstGeom>
        </p:spPr>
      </p:pic>
      <p:graphicFrame>
        <p:nvGraphicFramePr>
          <p:cNvPr id="10" name="Table 9">
            <a:extLst>
              <a:ext uri="{FF2B5EF4-FFF2-40B4-BE49-F238E27FC236}">
                <a16:creationId xmlns:a16="http://schemas.microsoft.com/office/drawing/2014/main" id="{94D9AD5C-78CE-2819-4128-082D6BC5233E}"/>
              </a:ext>
            </a:extLst>
          </p:cNvPr>
          <p:cNvGraphicFramePr>
            <a:graphicFrameLocks noGrp="1"/>
          </p:cNvGraphicFramePr>
          <p:nvPr>
            <p:extLst>
              <p:ext uri="{D42A27DB-BD31-4B8C-83A1-F6EECF244321}">
                <p14:modId xmlns:p14="http://schemas.microsoft.com/office/powerpoint/2010/main" val="573377897"/>
              </p:ext>
            </p:extLst>
          </p:nvPr>
        </p:nvGraphicFramePr>
        <p:xfrm>
          <a:off x="6742178" y="5709125"/>
          <a:ext cx="3714749" cy="826857"/>
        </p:xfrm>
        <a:graphic>
          <a:graphicData uri="http://schemas.openxmlformats.org/drawingml/2006/table">
            <a:tbl>
              <a:tblPr firstRow="1" firstCol="1" bandRow="1">
                <a:tableStyleId>{5C22544A-7EE6-4342-B048-85BDC9FD1C3A}</a:tableStyleId>
              </a:tblPr>
              <a:tblGrid>
                <a:gridCol w="1361692">
                  <a:extLst>
                    <a:ext uri="{9D8B030D-6E8A-4147-A177-3AD203B41FA5}">
                      <a16:colId xmlns:a16="http://schemas.microsoft.com/office/drawing/2014/main" val="3861237094"/>
                    </a:ext>
                  </a:extLst>
                </a:gridCol>
                <a:gridCol w="815453">
                  <a:extLst>
                    <a:ext uri="{9D8B030D-6E8A-4147-A177-3AD203B41FA5}">
                      <a16:colId xmlns:a16="http://schemas.microsoft.com/office/drawing/2014/main" val="3280879239"/>
                    </a:ext>
                  </a:extLst>
                </a:gridCol>
                <a:gridCol w="696814">
                  <a:extLst>
                    <a:ext uri="{9D8B030D-6E8A-4147-A177-3AD203B41FA5}">
                      <a16:colId xmlns:a16="http://schemas.microsoft.com/office/drawing/2014/main" val="411973943"/>
                    </a:ext>
                  </a:extLst>
                </a:gridCol>
                <a:gridCol w="840790">
                  <a:extLst>
                    <a:ext uri="{9D8B030D-6E8A-4147-A177-3AD203B41FA5}">
                      <a16:colId xmlns:a16="http://schemas.microsoft.com/office/drawing/2014/main" val="3810551421"/>
                    </a:ext>
                  </a:extLst>
                </a:gridCol>
              </a:tblGrid>
              <a:tr h="275618">
                <a:tc>
                  <a:txBody>
                    <a:bodyPr/>
                    <a:lstStyle/>
                    <a:p>
                      <a:pPr marL="0" marR="0">
                        <a:spcBef>
                          <a:spcPts val="0"/>
                        </a:spcBef>
                        <a:spcAft>
                          <a:spcPts val="0"/>
                        </a:spcAft>
                      </a:pPr>
                      <a:r>
                        <a:rPr lang="en-US" sz="1200" dirty="0">
                          <a:effectLst/>
                        </a:rPr>
                        <a:t>Model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a:t>
                      </a:r>
                      <a:r>
                        <a:rPr lang="en-US" sz="1200" baseline="30000" dirty="0">
                          <a:effectLst/>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5262870"/>
                  </a:ext>
                </a:extLst>
              </a:tr>
              <a:tr h="551239">
                <a:tc>
                  <a:txBody>
                    <a:bodyPr/>
                    <a:lstStyle/>
                    <a:p>
                      <a:pPr marL="0" marR="0">
                        <a:spcBef>
                          <a:spcPts val="0"/>
                        </a:spcBef>
                        <a:spcAft>
                          <a:spcPts val="0"/>
                        </a:spcAft>
                      </a:pPr>
                      <a:r>
                        <a:rPr lang="en-US" sz="1200" dirty="0">
                          <a:effectLst/>
                        </a:rPr>
                        <a:t>Decision Tree Regression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atinLnBrk="1">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0.3138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0.3371</a:t>
                      </a: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0.5806</a:t>
                      </a:r>
                    </a:p>
                  </a:txBody>
                  <a:tcPr marL="68580" marR="68580" marT="0" marB="0"/>
                </a:tc>
                <a:extLst>
                  <a:ext uri="{0D108BD9-81ED-4DB2-BD59-A6C34878D82A}">
                    <a16:rowId xmlns:a16="http://schemas.microsoft.com/office/drawing/2014/main" val="1057276937"/>
                  </a:ext>
                </a:extLst>
              </a:tr>
            </a:tbl>
          </a:graphicData>
        </a:graphic>
      </p:graphicFrame>
    </p:spTree>
    <p:extLst>
      <p:ext uri="{BB962C8B-B14F-4D97-AF65-F5344CB8AC3E}">
        <p14:creationId xmlns:p14="http://schemas.microsoft.com/office/powerpoint/2010/main" val="994403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461B8-BD5C-FC49-EA9D-6C756BF35EB0}"/>
              </a:ext>
            </a:extLst>
          </p:cNvPr>
          <p:cNvSpPr>
            <a:spLocks noGrp="1"/>
          </p:cNvSpPr>
          <p:nvPr>
            <p:ph type="title"/>
          </p:nvPr>
        </p:nvSpPr>
        <p:spPr>
          <a:xfrm>
            <a:off x="630936" y="640080"/>
            <a:ext cx="4818888" cy="1481328"/>
          </a:xfrm>
        </p:spPr>
        <p:txBody>
          <a:bodyPr anchor="b">
            <a:normAutofit/>
          </a:bodyPr>
          <a:lstStyle/>
          <a:p>
            <a:r>
              <a:rPr lang="en-US" sz="5000" b="1"/>
              <a:t>Random Forest Regression</a:t>
            </a:r>
            <a:r>
              <a:rPr lang="en-US" sz="5000" b="1">
                <a:effectLst/>
              </a:rPr>
              <a:t> </a:t>
            </a:r>
            <a:endParaRPr lang="en-US" sz="5000" b="1" dirty="0"/>
          </a:p>
        </p:txBody>
      </p:sp>
      <p:sp>
        <p:nvSpPr>
          <p:cNvPr id="8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75A26D-5C3C-8462-38B3-DA53E25402AC}"/>
              </a:ext>
            </a:extLst>
          </p:cNvPr>
          <p:cNvSpPr>
            <a:spLocks noGrp="1"/>
          </p:cNvSpPr>
          <p:nvPr>
            <p:ph idx="1"/>
          </p:nvPr>
        </p:nvSpPr>
        <p:spPr>
          <a:xfrm>
            <a:off x="630936" y="2660904"/>
            <a:ext cx="4818888" cy="3547872"/>
          </a:xfrm>
        </p:spPr>
        <p:txBody>
          <a:bodyPr anchor="t">
            <a:normAutofit/>
          </a:bodyPr>
          <a:lstStyle/>
          <a:p>
            <a:pPr marL="0" indent="0">
              <a:buNone/>
            </a:pPr>
            <a:endParaRPr lang="en-US" sz="2200" dirty="0"/>
          </a:p>
          <a:p>
            <a:r>
              <a:rPr lang="en-US" sz="2200" dirty="0"/>
              <a:t>Random Forest Regression is a supervised learning algorithm that uses ensemble learning method for regression</a:t>
            </a:r>
            <a:r>
              <a:rPr lang="en-US" sz="2200" dirty="0">
                <a:effectLst/>
              </a:rPr>
              <a:t> </a:t>
            </a:r>
          </a:p>
          <a:p>
            <a:r>
              <a:rPr lang="en-US" sz="2200" dirty="0"/>
              <a:t>. It usually performs great on many problems, including features with non-linear relationships. </a:t>
            </a:r>
            <a:endParaRPr lang="en-US" sz="2200" b="1" dirty="0"/>
          </a:p>
        </p:txBody>
      </p:sp>
      <p:pic>
        <p:nvPicPr>
          <p:cNvPr id="7" name="Picture 6" descr="Chart, scatter chart&#10;&#10;Description automatically generated">
            <a:extLst>
              <a:ext uri="{FF2B5EF4-FFF2-40B4-BE49-F238E27FC236}">
                <a16:creationId xmlns:a16="http://schemas.microsoft.com/office/drawing/2014/main" id="{0F3D4591-C0BD-2359-A8F8-74A020ECF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470892"/>
            <a:ext cx="5458968" cy="3916216"/>
          </a:xfrm>
          <a:prstGeom prst="rect">
            <a:avLst/>
          </a:prstGeom>
        </p:spPr>
      </p:pic>
      <p:graphicFrame>
        <p:nvGraphicFramePr>
          <p:cNvPr id="9" name="Table 8">
            <a:extLst>
              <a:ext uri="{FF2B5EF4-FFF2-40B4-BE49-F238E27FC236}">
                <a16:creationId xmlns:a16="http://schemas.microsoft.com/office/drawing/2014/main" id="{FDCDA4D4-ADAB-2942-249E-8F37EA04D91C}"/>
              </a:ext>
            </a:extLst>
          </p:cNvPr>
          <p:cNvGraphicFramePr>
            <a:graphicFrameLocks noGrp="1"/>
          </p:cNvGraphicFramePr>
          <p:nvPr>
            <p:extLst>
              <p:ext uri="{D42A27DB-BD31-4B8C-83A1-F6EECF244321}">
                <p14:modId xmlns:p14="http://schemas.microsoft.com/office/powerpoint/2010/main" val="3777896073"/>
              </p:ext>
            </p:extLst>
          </p:nvPr>
        </p:nvGraphicFramePr>
        <p:xfrm>
          <a:off x="6742178" y="5576801"/>
          <a:ext cx="3714749" cy="826857"/>
        </p:xfrm>
        <a:graphic>
          <a:graphicData uri="http://schemas.openxmlformats.org/drawingml/2006/table">
            <a:tbl>
              <a:tblPr firstRow="1" firstCol="1" bandRow="1">
                <a:tableStyleId>{5C22544A-7EE6-4342-B048-85BDC9FD1C3A}</a:tableStyleId>
              </a:tblPr>
              <a:tblGrid>
                <a:gridCol w="1304542">
                  <a:extLst>
                    <a:ext uri="{9D8B030D-6E8A-4147-A177-3AD203B41FA5}">
                      <a16:colId xmlns:a16="http://schemas.microsoft.com/office/drawing/2014/main" val="3861237094"/>
                    </a:ext>
                  </a:extLst>
                </a:gridCol>
                <a:gridCol w="872603">
                  <a:extLst>
                    <a:ext uri="{9D8B030D-6E8A-4147-A177-3AD203B41FA5}">
                      <a16:colId xmlns:a16="http://schemas.microsoft.com/office/drawing/2014/main" val="3280879239"/>
                    </a:ext>
                  </a:extLst>
                </a:gridCol>
                <a:gridCol w="696814">
                  <a:extLst>
                    <a:ext uri="{9D8B030D-6E8A-4147-A177-3AD203B41FA5}">
                      <a16:colId xmlns:a16="http://schemas.microsoft.com/office/drawing/2014/main" val="411973943"/>
                    </a:ext>
                  </a:extLst>
                </a:gridCol>
                <a:gridCol w="840790">
                  <a:extLst>
                    <a:ext uri="{9D8B030D-6E8A-4147-A177-3AD203B41FA5}">
                      <a16:colId xmlns:a16="http://schemas.microsoft.com/office/drawing/2014/main" val="3810551421"/>
                    </a:ext>
                  </a:extLst>
                </a:gridCol>
              </a:tblGrid>
              <a:tr h="275618">
                <a:tc>
                  <a:txBody>
                    <a:bodyPr/>
                    <a:lstStyle/>
                    <a:p>
                      <a:pPr marL="0" marR="0">
                        <a:spcBef>
                          <a:spcPts val="0"/>
                        </a:spcBef>
                        <a:spcAft>
                          <a:spcPts val="0"/>
                        </a:spcAft>
                      </a:pPr>
                      <a:r>
                        <a:rPr lang="en-US" sz="1200" dirty="0">
                          <a:effectLst/>
                        </a:rPr>
                        <a:t>Model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a:t>
                      </a:r>
                      <a:r>
                        <a:rPr lang="en-US" sz="1200" baseline="30000" dirty="0">
                          <a:effectLst/>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5262870"/>
                  </a:ext>
                </a:extLst>
              </a:tr>
              <a:tr h="551239">
                <a:tc>
                  <a:txBody>
                    <a:bodyPr/>
                    <a:lstStyle/>
                    <a:p>
                      <a:pPr marL="0" marR="0">
                        <a:spcBef>
                          <a:spcPts val="0"/>
                        </a:spcBef>
                        <a:spcAft>
                          <a:spcPts val="0"/>
                        </a:spcAft>
                      </a:pPr>
                      <a:r>
                        <a:rPr lang="en-US" sz="1200" dirty="0">
                          <a:effectLst/>
                        </a:rPr>
                        <a:t>Random Forest Regression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atinLnBrk="1">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0.6298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0.1818</a:t>
                      </a: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0.4264</a:t>
                      </a:r>
                    </a:p>
                  </a:txBody>
                  <a:tcPr marL="68580" marR="68580" marT="0" marB="0"/>
                </a:tc>
                <a:extLst>
                  <a:ext uri="{0D108BD9-81ED-4DB2-BD59-A6C34878D82A}">
                    <a16:rowId xmlns:a16="http://schemas.microsoft.com/office/drawing/2014/main" val="1057276937"/>
                  </a:ext>
                </a:extLst>
              </a:tr>
            </a:tbl>
          </a:graphicData>
        </a:graphic>
      </p:graphicFrame>
    </p:spTree>
    <p:extLst>
      <p:ext uri="{BB962C8B-B14F-4D97-AF65-F5344CB8AC3E}">
        <p14:creationId xmlns:p14="http://schemas.microsoft.com/office/powerpoint/2010/main" val="3832670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461B8-BD5C-FC49-EA9D-6C756BF35EB0}"/>
              </a:ext>
            </a:extLst>
          </p:cNvPr>
          <p:cNvSpPr>
            <a:spLocks noGrp="1"/>
          </p:cNvSpPr>
          <p:nvPr>
            <p:ph type="title"/>
          </p:nvPr>
        </p:nvSpPr>
        <p:spPr>
          <a:xfrm>
            <a:off x="630936" y="640080"/>
            <a:ext cx="4818888" cy="1481328"/>
          </a:xfrm>
        </p:spPr>
        <p:txBody>
          <a:bodyPr anchor="b">
            <a:normAutofit/>
          </a:bodyPr>
          <a:lstStyle/>
          <a:p>
            <a:r>
              <a:rPr lang="en-US" sz="5000" b="1"/>
              <a:t>Cat Boost Regression</a:t>
            </a:r>
            <a:r>
              <a:rPr lang="en-US" sz="5000" b="1">
                <a:effectLst/>
              </a:rPr>
              <a:t> </a:t>
            </a:r>
            <a:endParaRPr lang="en-US" sz="5000" b="1" dirty="0"/>
          </a:p>
        </p:txBody>
      </p:sp>
      <p:sp>
        <p:nvSpPr>
          <p:cNvPr id="8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75A26D-5C3C-8462-38B3-DA53E25402AC}"/>
              </a:ext>
            </a:extLst>
          </p:cNvPr>
          <p:cNvSpPr>
            <a:spLocks noGrp="1"/>
          </p:cNvSpPr>
          <p:nvPr>
            <p:ph idx="1"/>
          </p:nvPr>
        </p:nvSpPr>
        <p:spPr>
          <a:xfrm>
            <a:off x="630936" y="2660904"/>
            <a:ext cx="4818888" cy="3547872"/>
          </a:xfrm>
        </p:spPr>
        <p:txBody>
          <a:bodyPr anchor="t">
            <a:normAutofit/>
          </a:bodyPr>
          <a:lstStyle/>
          <a:p>
            <a:pPr marL="0" indent="0">
              <a:buNone/>
            </a:pPr>
            <a:endParaRPr lang="en-US" sz="2200" dirty="0"/>
          </a:p>
          <a:p>
            <a:r>
              <a:rPr lang="en-US" sz="2200"/>
              <a:t>CatBoost builds upon the theory of decision trees and gradient boosting fits the decision trees sequentially</a:t>
            </a:r>
          </a:p>
          <a:p>
            <a:r>
              <a:rPr lang="en-US" sz="2200"/>
              <a:t>The fitted trees will learn from the mistakes of former trees and hence reduce the errors.</a:t>
            </a:r>
            <a:r>
              <a:rPr lang="en-US" sz="2200">
                <a:effectLst/>
              </a:rPr>
              <a:t> </a:t>
            </a:r>
            <a:r>
              <a:rPr lang="en-US" sz="2200" dirty="0"/>
              <a:t>. It usually performs great on many problems, including features with non-linear relationships. </a:t>
            </a:r>
            <a:endParaRPr lang="en-US" sz="2200" b="1" dirty="0"/>
          </a:p>
        </p:txBody>
      </p:sp>
      <p:pic>
        <p:nvPicPr>
          <p:cNvPr id="8" name="Picture 7" descr="Chart, scatter chart&#10;&#10;Description automatically generated">
            <a:extLst>
              <a:ext uri="{FF2B5EF4-FFF2-40B4-BE49-F238E27FC236}">
                <a16:creationId xmlns:a16="http://schemas.microsoft.com/office/drawing/2014/main" id="{48DFCED9-1F8F-7334-042B-9E7368662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470892"/>
            <a:ext cx="5458968" cy="3916216"/>
          </a:xfrm>
          <a:prstGeom prst="rect">
            <a:avLst/>
          </a:prstGeom>
        </p:spPr>
      </p:pic>
      <p:graphicFrame>
        <p:nvGraphicFramePr>
          <p:cNvPr id="10" name="Table 9">
            <a:extLst>
              <a:ext uri="{FF2B5EF4-FFF2-40B4-BE49-F238E27FC236}">
                <a16:creationId xmlns:a16="http://schemas.microsoft.com/office/drawing/2014/main" id="{9C6FD0A8-0BEE-278E-B799-DB99F2676975}"/>
              </a:ext>
            </a:extLst>
          </p:cNvPr>
          <p:cNvGraphicFramePr>
            <a:graphicFrameLocks noGrp="1"/>
          </p:cNvGraphicFramePr>
          <p:nvPr>
            <p:extLst>
              <p:ext uri="{D42A27DB-BD31-4B8C-83A1-F6EECF244321}">
                <p14:modId xmlns:p14="http://schemas.microsoft.com/office/powerpoint/2010/main" val="3788126"/>
              </p:ext>
            </p:extLst>
          </p:nvPr>
        </p:nvGraphicFramePr>
        <p:xfrm>
          <a:off x="6742178" y="5695558"/>
          <a:ext cx="3714749" cy="826857"/>
        </p:xfrm>
        <a:graphic>
          <a:graphicData uri="http://schemas.openxmlformats.org/drawingml/2006/table">
            <a:tbl>
              <a:tblPr firstRow="1" firstCol="1" bandRow="1">
                <a:tableStyleId>{5C22544A-7EE6-4342-B048-85BDC9FD1C3A}</a:tableStyleId>
              </a:tblPr>
              <a:tblGrid>
                <a:gridCol w="1284651">
                  <a:extLst>
                    <a:ext uri="{9D8B030D-6E8A-4147-A177-3AD203B41FA5}">
                      <a16:colId xmlns:a16="http://schemas.microsoft.com/office/drawing/2014/main" val="3861237094"/>
                    </a:ext>
                  </a:extLst>
                </a:gridCol>
                <a:gridCol w="892494">
                  <a:extLst>
                    <a:ext uri="{9D8B030D-6E8A-4147-A177-3AD203B41FA5}">
                      <a16:colId xmlns:a16="http://schemas.microsoft.com/office/drawing/2014/main" val="3280879239"/>
                    </a:ext>
                  </a:extLst>
                </a:gridCol>
                <a:gridCol w="696814">
                  <a:extLst>
                    <a:ext uri="{9D8B030D-6E8A-4147-A177-3AD203B41FA5}">
                      <a16:colId xmlns:a16="http://schemas.microsoft.com/office/drawing/2014/main" val="411973943"/>
                    </a:ext>
                  </a:extLst>
                </a:gridCol>
                <a:gridCol w="840790">
                  <a:extLst>
                    <a:ext uri="{9D8B030D-6E8A-4147-A177-3AD203B41FA5}">
                      <a16:colId xmlns:a16="http://schemas.microsoft.com/office/drawing/2014/main" val="3810551421"/>
                    </a:ext>
                  </a:extLst>
                </a:gridCol>
              </a:tblGrid>
              <a:tr h="275618">
                <a:tc>
                  <a:txBody>
                    <a:bodyPr/>
                    <a:lstStyle/>
                    <a:p>
                      <a:pPr marL="0" marR="0">
                        <a:spcBef>
                          <a:spcPts val="0"/>
                        </a:spcBef>
                        <a:spcAft>
                          <a:spcPts val="0"/>
                        </a:spcAft>
                      </a:pPr>
                      <a:r>
                        <a:rPr lang="en-US" sz="1200" dirty="0">
                          <a:effectLst/>
                        </a:rPr>
                        <a:t>Model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a:t>
                      </a:r>
                      <a:r>
                        <a:rPr lang="en-US" sz="1200" baseline="30000" dirty="0">
                          <a:effectLst/>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5262870"/>
                  </a:ext>
                </a:extLst>
              </a:tr>
              <a:tr h="551239">
                <a:tc>
                  <a:txBody>
                    <a:bodyPr/>
                    <a:lstStyle/>
                    <a:p>
                      <a:pPr marL="0" marR="0">
                        <a:spcBef>
                          <a:spcPts val="0"/>
                        </a:spcBef>
                        <a:spcAft>
                          <a:spcPts val="0"/>
                        </a:spcAft>
                      </a:pPr>
                      <a:r>
                        <a:rPr lang="en-US" sz="1200" dirty="0">
                          <a:effectLst/>
                        </a:rPr>
                        <a:t>Cat Boost Regression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atinLnBrk="1">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0.3496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atinLnBrk="1">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0.3195</a:t>
                      </a: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0.5652</a:t>
                      </a:r>
                    </a:p>
                  </a:txBody>
                  <a:tcPr marL="68580" marR="68580" marT="0" marB="0"/>
                </a:tc>
                <a:extLst>
                  <a:ext uri="{0D108BD9-81ED-4DB2-BD59-A6C34878D82A}">
                    <a16:rowId xmlns:a16="http://schemas.microsoft.com/office/drawing/2014/main" val="1057276937"/>
                  </a:ext>
                </a:extLst>
              </a:tr>
            </a:tbl>
          </a:graphicData>
        </a:graphic>
      </p:graphicFrame>
    </p:spTree>
    <p:extLst>
      <p:ext uri="{BB962C8B-B14F-4D97-AF65-F5344CB8AC3E}">
        <p14:creationId xmlns:p14="http://schemas.microsoft.com/office/powerpoint/2010/main" val="158866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461B8-BD5C-FC49-EA9D-6C756BF35EB0}"/>
              </a:ext>
            </a:extLst>
          </p:cNvPr>
          <p:cNvSpPr>
            <a:spLocks noGrp="1"/>
          </p:cNvSpPr>
          <p:nvPr>
            <p:ph type="title"/>
          </p:nvPr>
        </p:nvSpPr>
        <p:spPr>
          <a:xfrm>
            <a:off x="630936" y="640080"/>
            <a:ext cx="4818888" cy="1481328"/>
          </a:xfrm>
        </p:spPr>
        <p:txBody>
          <a:bodyPr anchor="b">
            <a:normAutofit/>
          </a:bodyPr>
          <a:lstStyle/>
          <a:p>
            <a:r>
              <a:rPr lang="en-US" sz="5000" b="1" dirty="0"/>
              <a:t>Ada Boost Regression</a:t>
            </a:r>
            <a:r>
              <a:rPr lang="en-US" sz="5000" b="1" dirty="0">
                <a:effectLst/>
              </a:rPr>
              <a:t> </a:t>
            </a:r>
            <a:endParaRPr lang="en-US" sz="5000" b="1" dirty="0"/>
          </a:p>
        </p:txBody>
      </p:sp>
      <p:sp>
        <p:nvSpPr>
          <p:cNvPr id="9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75A26D-5C3C-8462-38B3-DA53E25402AC}"/>
              </a:ext>
            </a:extLst>
          </p:cNvPr>
          <p:cNvSpPr>
            <a:spLocks noGrp="1"/>
          </p:cNvSpPr>
          <p:nvPr>
            <p:ph idx="1"/>
          </p:nvPr>
        </p:nvSpPr>
        <p:spPr>
          <a:xfrm>
            <a:off x="630936" y="2660904"/>
            <a:ext cx="4818888" cy="3547872"/>
          </a:xfrm>
        </p:spPr>
        <p:txBody>
          <a:bodyPr anchor="t">
            <a:normAutofit/>
          </a:bodyPr>
          <a:lstStyle/>
          <a:p>
            <a:pPr marL="0" indent="0">
              <a:buNone/>
            </a:pPr>
            <a:endParaRPr lang="en-US" sz="2200" dirty="0"/>
          </a:p>
          <a:p>
            <a:r>
              <a:rPr lang="en-US" sz="2200" dirty="0"/>
              <a:t>AdaBoost (Adaptive Boosting) is a very popular boosting technique that aims at combining multiple weak classifiers to build one strong classifier.</a:t>
            </a:r>
            <a:r>
              <a:rPr lang="en-US" sz="2200" dirty="0">
                <a:effectLst/>
              </a:rPr>
              <a:t> </a:t>
            </a:r>
          </a:p>
          <a:p>
            <a:r>
              <a:rPr lang="en-US" sz="2200" dirty="0"/>
              <a:t>AdaBoost uses an iterative approach to learn from the mistakes of weak classifiers and turn them into strong ones.  </a:t>
            </a:r>
            <a:endParaRPr lang="en-US" sz="2200" b="1" dirty="0"/>
          </a:p>
        </p:txBody>
      </p:sp>
      <p:pic>
        <p:nvPicPr>
          <p:cNvPr id="8" name="Picture 7" descr="Chart, scatter chart&#10;&#10;Description automatically generated">
            <a:extLst>
              <a:ext uri="{FF2B5EF4-FFF2-40B4-BE49-F238E27FC236}">
                <a16:creationId xmlns:a16="http://schemas.microsoft.com/office/drawing/2014/main" id="{48DFCED9-1F8F-7334-042B-9E7368662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470892"/>
            <a:ext cx="5458968" cy="3916216"/>
          </a:xfrm>
          <a:prstGeom prst="rect">
            <a:avLst/>
          </a:prstGeom>
        </p:spPr>
      </p:pic>
      <p:graphicFrame>
        <p:nvGraphicFramePr>
          <p:cNvPr id="9" name="Table 8">
            <a:extLst>
              <a:ext uri="{FF2B5EF4-FFF2-40B4-BE49-F238E27FC236}">
                <a16:creationId xmlns:a16="http://schemas.microsoft.com/office/drawing/2014/main" id="{153626F9-92A5-5F82-2D6E-BB98B1E61464}"/>
              </a:ext>
            </a:extLst>
          </p:cNvPr>
          <p:cNvGraphicFramePr>
            <a:graphicFrameLocks noGrp="1"/>
          </p:cNvGraphicFramePr>
          <p:nvPr>
            <p:extLst>
              <p:ext uri="{D42A27DB-BD31-4B8C-83A1-F6EECF244321}">
                <p14:modId xmlns:p14="http://schemas.microsoft.com/office/powerpoint/2010/main" val="1291828038"/>
              </p:ext>
            </p:extLst>
          </p:nvPr>
        </p:nvGraphicFramePr>
        <p:xfrm>
          <a:off x="6742178" y="5709125"/>
          <a:ext cx="3714749" cy="826857"/>
        </p:xfrm>
        <a:graphic>
          <a:graphicData uri="http://schemas.openxmlformats.org/drawingml/2006/table">
            <a:tbl>
              <a:tblPr firstRow="1" firstCol="1" bandRow="1">
                <a:tableStyleId>{5C22544A-7EE6-4342-B048-85BDC9FD1C3A}</a:tableStyleId>
              </a:tblPr>
              <a:tblGrid>
                <a:gridCol w="1284651">
                  <a:extLst>
                    <a:ext uri="{9D8B030D-6E8A-4147-A177-3AD203B41FA5}">
                      <a16:colId xmlns:a16="http://schemas.microsoft.com/office/drawing/2014/main" val="3861237094"/>
                    </a:ext>
                  </a:extLst>
                </a:gridCol>
                <a:gridCol w="892494">
                  <a:extLst>
                    <a:ext uri="{9D8B030D-6E8A-4147-A177-3AD203B41FA5}">
                      <a16:colId xmlns:a16="http://schemas.microsoft.com/office/drawing/2014/main" val="3280879239"/>
                    </a:ext>
                  </a:extLst>
                </a:gridCol>
                <a:gridCol w="696814">
                  <a:extLst>
                    <a:ext uri="{9D8B030D-6E8A-4147-A177-3AD203B41FA5}">
                      <a16:colId xmlns:a16="http://schemas.microsoft.com/office/drawing/2014/main" val="411973943"/>
                    </a:ext>
                  </a:extLst>
                </a:gridCol>
                <a:gridCol w="840790">
                  <a:extLst>
                    <a:ext uri="{9D8B030D-6E8A-4147-A177-3AD203B41FA5}">
                      <a16:colId xmlns:a16="http://schemas.microsoft.com/office/drawing/2014/main" val="3810551421"/>
                    </a:ext>
                  </a:extLst>
                </a:gridCol>
              </a:tblGrid>
              <a:tr h="275618">
                <a:tc>
                  <a:txBody>
                    <a:bodyPr/>
                    <a:lstStyle/>
                    <a:p>
                      <a:pPr marL="0" marR="0">
                        <a:spcBef>
                          <a:spcPts val="0"/>
                        </a:spcBef>
                        <a:spcAft>
                          <a:spcPts val="0"/>
                        </a:spcAft>
                      </a:pPr>
                      <a:r>
                        <a:rPr lang="en-US" sz="1200" dirty="0">
                          <a:effectLst/>
                        </a:rPr>
                        <a:t>Model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a:t>
                      </a:r>
                      <a:r>
                        <a:rPr lang="en-US" sz="1200" baseline="30000" dirty="0">
                          <a:effectLst/>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5262870"/>
                  </a:ext>
                </a:extLst>
              </a:tr>
              <a:tr h="551239">
                <a:tc>
                  <a:txBody>
                    <a:bodyPr/>
                    <a:lstStyle/>
                    <a:p>
                      <a:pPr marL="0" marR="0">
                        <a:spcBef>
                          <a:spcPts val="0"/>
                        </a:spcBef>
                        <a:spcAft>
                          <a:spcPts val="0"/>
                        </a:spcAft>
                      </a:pPr>
                      <a:r>
                        <a:rPr lang="en-US" sz="1200" dirty="0">
                          <a:effectLst/>
                        </a:rPr>
                        <a:t>Ada Boost Regression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atinLnBrk="1">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0.6382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0.1777</a:t>
                      </a: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0.4216</a:t>
                      </a:r>
                    </a:p>
                  </a:txBody>
                  <a:tcPr marL="68580" marR="68580" marT="0" marB="0"/>
                </a:tc>
                <a:extLst>
                  <a:ext uri="{0D108BD9-81ED-4DB2-BD59-A6C34878D82A}">
                    <a16:rowId xmlns:a16="http://schemas.microsoft.com/office/drawing/2014/main" val="1057276937"/>
                  </a:ext>
                </a:extLst>
              </a:tr>
            </a:tbl>
          </a:graphicData>
        </a:graphic>
      </p:graphicFrame>
    </p:spTree>
    <p:extLst>
      <p:ext uri="{BB962C8B-B14F-4D97-AF65-F5344CB8AC3E}">
        <p14:creationId xmlns:p14="http://schemas.microsoft.com/office/powerpoint/2010/main" val="3393522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90386-0A76-3088-0A5C-15D126AD9DFC}"/>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sz="5400" dirty="0"/>
              <a:t>Best Model Evaluation</a:t>
            </a:r>
          </a:p>
        </p:txBody>
      </p:sp>
      <p:pic>
        <p:nvPicPr>
          <p:cNvPr id="5" name="Picture 4" descr="Red toy person in front of two lines of white figures">
            <a:extLst>
              <a:ext uri="{FF2B5EF4-FFF2-40B4-BE49-F238E27FC236}">
                <a16:creationId xmlns:a16="http://schemas.microsoft.com/office/drawing/2014/main" id="{D78EAA21-6DB0-DD47-183F-83875CB5D946}"/>
              </a:ext>
            </a:extLst>
          </p:cNvPr>
          <p:cNvPicPr>
            <a:picLocks noChangeAspect="1"/>
          </p:cNvPicPr>
          <p:nvPr/>
        </p:nvPicPr>
        <p:blipFill rotWithShape="1">
          <a:blip r:embed="rId2"/>
          <a:srcRect l="29632" r="2571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6CDB36-9DD4-8D0D-E336-047245C6DD84}"/>
              </a:ext>
            </a:extLst>
          </p:cNvPr>
          <p:cNvSpPr txBox="1"/>
          <p:nvPr/>
        </p:nvSpPr>
        <p:spPr>
          <a:xfrm>
            <a:off x="5297762" y="2706624"/>
            <a:ext cx="6251110" cy="34838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dirty="0"/>
              <a:t>Among all the models that were trained and implemented, XG Boost is the winner as it offers better performance on the data. </a:t>
            </a:r>
          </a:p>
          <a:p>
            <a:pPr indent="-228600">
              <a:lnSpc>
                <a:spcPct val="90000"/>
              </a:lnSpc>
              <a:spcAft>
                <a:spcPts val="600"/>
              </a:spcAft>
              <a:buFont typeface="Arial" panose="020B0604020202020204" pitchFamily="34" charset="0"/>
              <a:buChar char="•"/>
            </a:pPr>
            <a:r>
              <a:rPr lang="en-US" sz="2200" dirty="0"/>
              <a:t>The R squared means is 0.6544 which is by far the best among all the models that were implemented.</a:t>
            </a:r>
          </a:p>
          <a:p>
            <a:pPr indent="-228600">
              <a:lnSpc>
                <a:spcPct val="90000"/>
              </a:lnSpc>
              <a:spcAft>
                <a:spcPts val="600"/>
              </a:spcAft>
              <a:buFont typeface="Arial" panose="020B0604020202020204" pitchFamily="34" charset="0"/>
              <a:buChar char="•"/>
            </a:pPr>
            <a:r>
              <a:rPr lang="en-US" sz="2200" dirty="0"/>
              <a:t>The features that were better predicted for the highest importance in this model are the Gross square feet and the land square feet. Hence, the housing price prediction of the properties in New York City was performed.  </a:t>
            </a:r>
          </a:p>
        </p:txBody>
      </p:sp>
    </p:spTree>
    <p:extLst>
      <p:ext uri="{BB962C8B-B14F-4D97-AF65-F5344CB8AC3E}">
        <p14:creationId xmlns:p14="http://schemas.microsoft.com/office/powerpoint/2010/main" val="3666346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8B69-A250-913D-D068-5EB648B88EA5}"/>
              </a:ext>
            </a:extLst>
          </p:cNvPr>
          <p:cNvSpPr>
            <a:spLocks noGrp="1"/>
          </p:cNvSpPr>
          <p:nvPr>
            <p:ph type="title"/>
          </p:nvPr>
        </p:nvSpPr>
        <p:spPr>
          <a:xfrm>
            <a:off x="4965430" y="629268"/>
            <a:ext cx="6586491" cy="1286160"/>
          </a:xfrm>
        </p:spPr>
        <p:txBody>
          <a:bodyPr anchor="b">
            <a:normAutofit/>
          </a:bodyPr>
          <a:lstStyle/>
          <a:p>
            <a:r>
              <a:rPr lang="en-US" b="1" dirty="0"/>
              <a:t>Conclusion</a:t>
            </a:r>
          </a:p>
        </p:txBody>
      </p:sp>
      <p:sp>
        <p:nvSpPr>
          <p:cNvPr id="3" name="Content Placeholder 2">
            <a:extLst>
              <a:ext uri="{FF2B5EF4-FFF2-40B4-BE49-F238E27FC236}">
                <a16:creationId xmlns:a16="http://schemas.microsoft.com/office/drawing/2014/main" id="{602C6877-688B-F62E-935B-5E11446D3214}"/>
              </a:ext>
            </a:extLst>
          </p:cNvPr>
          <p:cNvSpPr>
            <a:spLocks noGrp="1"/>
          </p:cNvSpPr>
          <p:nvPr>
            <p:ph idx="1"/>
          </p:nvPr>
        </p:nvSpPr>
        <p:spPr>
          <a:xfrm>
            <a:off x="4965431" y="2438400"/>
            <a:ext cx="6586489" cy="3785419"/>
          </a:xfrm>
        </p:spPr>
        <p:txBody>
          <a:bodyPr>
            <a:normAutofit/>
          </a:bodyPr>
          <a:lstStyle/>
          <a:p>
            <a:r>
              <a:rPr lang="en-US" sz="2000" dirty="0"/>
              <a:t>The implemented models would accurately predict property prices in New York city</a:t>
            </a:r>
          </a:p>
          <a:p>
            <a:r>
              <a:rPr lang="en-US" sz="2000" dirty="0"/>
              <a:t>Our future scope would be to extend this prediction modelling to various states in USA</a:t>
            </a:r>
          </a:p>
          <a:p>
            <a:r>
              <a:rPr lang="en-US" sz="2000" dirty="0"/>
              <a:t>This could be further developed to API for implementation and price estimation of Real estate application</a:t>
            </a:r>
          </a:p>
          <a:p>
            <a:r>
              <a:rPr lang="en-US" sz="2000" dirty="0"/>
              <a:t>In conclusion, This project was a great learning experience, We learned new models , their implementation also working and learning as a Team </a:t>
            </a:r>
          </a:p>
          <a:p>
            <a:endParaRPr lang="en-US" sz="2000" dirty="0"/>
          </a:p>
        </p:txBody>
      </p:sp>
      <p:pic>
        <p:nvPicPr>
          <p:cNvPr id="5" name="Picture 4" descr="Pen placed on top of a signature line">
            <a:extLst>
              <a:ext uri="{FF2B5EF4-FFF2-40B4-BE49-F238E27FC236}">
                <a16:creationId xmlns:a16="http://schemas.microsoft.com/office/drawing/2014/main" id="{4FF0E6B6-EEC0-6F92-8CA0-425B2E791B02}"/>
              </a:ext>
            </a:extLst>
          </p:cNvPr>
          <p:cNvPicPr>
            <a:picLocks noChangeAspect="1"/>
          </p:cNvPicPr>
          <p:nvPr/>
        </p:nvPicPr>
        <p:blipFill rotWithShape="1">
          <a:blip r:embed="rId2"/>
          <a:srcRect l="52388" r="2493"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2AE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81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Figures of houses in different position and sizes">
            <a:extLst>
              <a:ext uri="{FF2B5EF4-FFF2-40B4-BE49-F238E27FC236}">
                <a16:creationId xmlns:a16="http://schemas.microsoft.com/office/drawing/2014/main" id="{9452535F-FA45-135A-7F25-DD21AEEDF9A2}"/>
              </a:ext>
            </a:extLst>
          </p:cNvPr>
          <p:cNvPicPr>
            <a:picLocks noChangeAspect="1"/>
          </p:cNvPicPr>
          <p:nvPr/>
        </p:nvPicPr>
        <p:blipFill rotWithShape="1">
          <a:blip r:embed="rId2"/>
          <a:srcRect l="12505" r="29999"/>
          <a:stretch/>
        </p:blipFill>
        <p:spPr>
          <a:xfrm>
            <a:off x="20" y="10"/>
            <a:ext cx="7009876" cy="6857990"/>
          </a:xfrm>
          <a:custGeom>
            <a:avLst/>
            <a:gdLst/>
            <a:ahLst/>
            <a:cxnLst/>
            <a:rect l="l" t="t" r="r" b="b"/>
            <a:pathLst>
              <a:path w="7009896" h="6858000">
                <a:moveTo>
                  <a:pt x="0" y="0"/>
                </a:moveTo>
                <a:lnTo>
                  <a:pt x="7009896" y="0"/>
                </a:lnTo>
                <a:lnTo>
                  <a:pt x="7009896" y="1"/>
                </a:lnTo>
                <a:lnTo>
                  <a:pt x="6295211" y="1"/>
                </a:lnTo>
                <a:lnTo>
                  <a:pt x="6195255" y="380651"/>
                </a:lnTo>
                <a:cubicBezTo>
                  <a:pt x="5677600" y="2559611"/>
                  <a:pt x="5966601" y="4758249"/>
                  <a:pt x="6880029" y="6647018"/>
                </a:cubicBezTo>
                <a:lnTo>
                  <a:pt x="6988280" y="6858000"/>
                </a:lnTo>
                <a:lnTo>
                  <a:pt x="0" y="6858000"/>
                </a:lnTo>
                <a:close/>
              </a:path>
            </a:pathLst>
          </a:custGeom>
        </p:spPr>
      </p:pic>
      <p:sp>
        <p:nvSpPr>
          <p:cNvPr id="16" name="Freeform: Shape 15">
            <a:extLst>
              <a:ext uri="{FF2B5EF4-FFF2-40B4-BE49-F238E27FC236}">
                <a16:creationId xmlns:a16="http://schemas.microsoft.com/office/drawing/2014/main" id="{5FDF4720-5445-47BE-89FE-E40D1AE6F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8" name="Freeform: Shape 17">
            <a:extLst>
              <a:ext uri="{FF2B5EF4-FFF2-40B4-BE49-F238E27FC236}">
                <a16:creationId xmlns:a16="http://schemas.microsoft.com/office/drawing/2014/main" id="{AC8710B4-A815-4082-9E4F-F13A00070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A66E62-3FA9-E7A4-C893-32CCA04D8B07}"/>
              </a:ext>
            </a:extLst>
          </p:cNvPr>
          <p:cNvSpPr>
            <a:spLocks noGrp="1"/>
          </p:cNvSpPr>
          <p:nvPr>
            <p:ph type="title"/>
          </p:nvPr>
        </p:nvSpPr>
        <p:spPr>
          <a:xfrm>
            <a:off x="6801436" y="1396289"/>
            <a:ext cx="4819952" cy="1325563"/>
          </a:xfrm>
        </p:spPr>
        <p:txBody>
          <a:bodyPr>
            <a:normAutofit/>
          </a:bodyPr>
          <a:lstStyle/>
          <a:p>
            <a:r>
              <a:rPr lang="en-US" b="1"/>
              <a:t>Introduction</a:t>
            </a:r>
          </a:p>
        </p:txBody>
      </p:sp>
      <p:sp>
        <p:nvSpPr>
          <p:cNvPr id="3" name="Content Placeholder 2">
            <a:extLst>
              <a:ext uri="{FF2B5EF4-FFF2-40B4-BE49-F238E27FC236}">
                <a16:creationId xmlns:a16="http://schemas.microsoft.com/office/drawing/2014/main" id="{6B07AB00-BA8C-AC96-D4F8-B4D3E0BC1F4A}"/>
              </a:ext>
            </a:extLst>
          </p:cNvPr>
          <p:cNvSpPr>
            <a:spLocks noGrp="1"/>
          </p:cNvSpPr>
          <p:nvPr>
            <p:ph idx="1"/>
          </p:nvPr>
        </p:nvSpPr>
        <p:spPr>
          <a:xfrm>
            <a:off x="6801435" y="2871982"/>
            <a:ext cx="5390565" cy="3428806"/>
          </a:xfrm>
        </p:spPr>
        <p:txBody>
          <a:bodyPr anchor="t">
            <a:normAutofit/>
          </a:bodyPr>
          <a:lstStyle/>
          <a:p>
            <a:r>
              <a:rPr lang="en-US" sz="1800" i="1" dirty="0"/>
              <a:t>Price prediction of properties is one of the most important applications in real estate as the housing market goes through a lot of up-and-downs due to volatile economic cycles.</a:t>
            </a:r>
            <a:r>
              <a:rPr lang="en-US" sz="1800" dirty="0">
                <a:effectLst/>
              </a:rPr>
              <a:t> </a:t>
            </a:r>
          </a:p>
          <a:p>
            <a:r>
              <a:rPr lang="en-US" sz="1800" i="1" dirty="0"/>
              <a:t>The aim of this project is to predict the house listings prices in New York City as that is where housing prices are most volatile.</a:t>
            </a:r>
          </a:p>
          <a:p>
            <a:r>
              <a:rPr lang="en-US" sz="1800" i="1" dirty="0">
                <a:effectLst/>
              </a:rPr>
              <a:t>To achieve this prediction, We have implemented different models </a:t>
            </a:r>
            <a:r>
              <a:rPr lang="en-US" sz="1800" dirty="0">
                <a:effectLst/>
              </a:rPr>
              <a:t> with different levels of accuracy.</a:t>
            </a:r>
          </a:p>
        </p:txBody>
      </p:sp>
    </p:spTree>
    <p:extLst>
      <p:ext uri="{BB962C8B-B14F-4D97-AF65-F5344CB8AC3E}">
        <p14:creationId xmlns:p14="http://schemas.microsoft.com/office/powerpoint/2010/main" val="427672096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447D32D-67F8-3B2C-B110-BF8E11C44A12}"/>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b="1" kern="1200" dirty="0">
                <a:solidFill>
                  <a:schemeClr val="tx1"/>
                </a:solidFill>
                <a:latin typeface="+mj-lt"/>
                <a:ea typeface="+mj-ea"/>
                <a:cs typeface="+mj-cs"/>
              </a:rPr>
              <a:t>Thank you!!</a:t>
            </a:r>
          </a:p>
        </p:txBody>
      </p:sp>
      <p:sp>
        <p:nvSpPr>
          <p:cNvPr id="15" name="Arc 14">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44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A96C9-056A-D9C2-BA75-AB8F9EC7AB5F}"/>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System Design</a:t>
            </a:r>
            <a:endParaRPr lang="en-US" sz="4000" dirty="0">
              <a:solidFill>
                <a:srgbClr val="FFFFFF"/>
              </a:solidFill>
            </a:endParaRPr>
          </a:p>
        </p:txBody>
      </p:sp>
      <p:graphicFrame>
        <p:nvGraphicFramePr>
          <p:cNvPr id="20" name="Content Placeholder 2">
            <a:extLst>
              <a:ext uri="{FF2B5EF4-FFF2-40B4-BE49-F238E27FC236}">
                <a16:creationId xmlns:a16="http://schemas.microsoft.com/office/drawing/2014/main" id="{A6A16830-592A-337E-7D20-F6E95BD35176}"/>
              </a:ext>
            </a:extLst>
          </p:cNvPr>
          <p:cNvGraphicFramePr>
            <a:graphicFrameLocks noGrp="1"/>
          </p:cNvGraphicFramePr>
          <p:nvPr>
            <p:ph idx="1"/>
            <p:extLst>
              <p:ext uri="{D42A27DB-BD31-4B8C-83A1-F6EECF244321}">
                <p14:modId xmlns:p14="http://schemas.microsoft.com/office/powerpoint/2010/main" val="338942057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ight Arrow 3">
            <a:extLst>
              <a:ext uri="{FF2B5EF4-FFF2-40B4-BE49-F238E27FC236}">
                <a16:creationId xmlns:a16="http://schemas.microsoft.com/office/drawing/2014/main" id="{1C83A784-6C13-A9DF-3260-857321D9099C}"/>
              </a:ext>
            </a:extLst>
          </p:cNvPr>
          <p:cNvSpPr/>
          <p:nvPr/>
        </p:nvSpPr>
        <p:spPr>
          <a:xfrm>
            <a:off x="2943225" y="3629025"/>
            <a:ext cx="657225" cy="5572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2241E53F-5C3D-D15E-2412-BC3C6CB81329}"/>
              </a:ext>
            </a:extLst>
          </p:cNvPr>
          <p:cNvSpPr/>
          <p:nvPr/>
        </p:nvSpPr>
        <p:spPr>
          <a:xfrm>
            <a:off x="5779357" y="3629024"/>
            <a:ext cx="657225" cy="5572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37E866B3-FF10-972D-99B5-3C42ADC279FD}"/>
              </a:ext>
            </a:extLst>
          </p:cNvPr>
          <p:cNvSpPr/>
          <p:nvPr/>
        </p:nvSpPr>
        <p:spPr>
          <a:xfrm>
            <a:off x="8735751" y="3629023"/>
            <a:ext cx="657225" cy="5572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79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F9A1-B198-8132-E2EE-9027298FAF52}"/>
              </a:ext>
            </a:extLst>
          </p:cNvPr>
          <p:cNvSpPr>
            <a:spLocks noGrp="1"/>
          </p:cNvSpPr>
          <p:nvPr>
            <p:ph type="title"/>
          </p:nvPr>
        </p:nvSpPr>
        <p:spPr>
          <a:xfrm>
            <a:off x="804672" y="723578"/>
            <a:ext cx="3387106" cy="1645501"/>
          </a:xfrm>
        </p:spPr>
        <p:txBody>
          <a:bodyPr>
            <a:normAutofit/>
          </a:bodyPr>
          <a:lstStyle/>
          <a:p>
            <a:r>
              <a:rPr lang="en-US" b="1" dirty="0"/>
              <a:t>Data Visualization</a:t>
            </a:r>
          </a:p>
        </p:txBody>
      </p:sp>
      <p:sp>
        <p:nvSpPr>
          <p:cNvPr id="3" name="Content Placeholder 2">
            <a:extLst>
              <a:ext uri="{FF2B5EF4-FFF2-40B4-BE49-F238E27FC236}">
                <a16:creationId xmlns:a16="http://schemas.microsoft.com/office/drawing/2014/main" id="{5714D290-9CE8-6151-3473-F07EE1E4B971}"/>
              </a:ext>
            </a:extLst>
          </p:cNvPr>
          <p:cNvSpPr>
            <a:spLocks noGrp="1"/>
          </p:cNvSpPr>
          <p:nvPr>
            <p:ph idx="1"/>
          </p:nvPr>
        </p:nvSpPr>
        <p:spPr>
          <a:xfrm>
            <a:off x="804672" y="2548467"/>
            <a:ext cx="3387105" cy="3628495"/>
          </a:xfrm>
        </p:spPr>
        <p:txBody>
          <a:bodyPr>
            <a:normAutofit/>
          </a:bodyPr>
          <a:lstStyle/>
          <a:p>
            <a:pPr marL="0" indent="0">
              <a:buNone/>
            </a:pPr>
            <a:r>
              <a:rPr lang="en-US" sz="1800"/>
              <a:t>For visualization, We discussed the best possible use cases and correlation among in the data and used libraries like</a:t>
            </a:r>
          </a:p>
          <a:p>
            <a:endParaRPr lang="en-US" sz="1800"/>
          </a:p>
          <a:p>
            <a:r>
              <a:rPr lang="en-US" sz="1800"/>
              <a:t>Matplotlib</a:t>
            </a:r>
          </a:p>
          <a:p>
            <a:r>
              <a:rPr lang="en-US" sz="1800"/>
              <a:t>Seaborn</a:t>
            </a:r>
          </a:p>
        </p:txBody>
      </p:sp>
      <p:sp>
        <p:nvSpPr>
          <p:cNvPr id="54" name="Rectangle 53">
            <a:extLst>
              <a:ext uri="{FF2B5EF4-FFF2-40B4-BE49-F238E27FC236}">
                <a16:creationId xmlns:a16="http://schemas.microsoft.com/office/drawing/2014/main" id="{EBB6D9F6-3E47-45AD-8461-718A3C8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8409" y="0"/>
            <a:ext cx="7653591"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A3B16A00-A549-4B07-B8C2-4B3A966D9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321732"/>
            <a:ext cx="4111054" cy="3674848"/>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8" name="Picture 37" descr="Chart, box and whisker chart&#10;&#10;Description automatically generated">
            <a:extLst>
              <a:ext uri="{FF2B5EF4-FFF2-40B4-BE49-F238E27FC236}">
                <a16:creationId xmlns:a16="http://schemas.microsoft.com/office/drawing/2014/main" id="{93032B2D-CC41-6FD9-D7ED-3EE7E08A7EC4}"/>
              </a:ext>
            </a:extLst>
          </p:cNvPr>
          <p:cNvPicPr>
            <a:picLocks noChangeAspect="1"/>
          </p:cNvPicPr>
          <p:nvPr/>
        </p:nvPicPr>
        <p:blipFill rotWithShape="1">
          <a:blip r:embed="rId2"/>
          <a:srcRect r="7967" b="1"/>
          <a:stretch/>
        </p:blipFill>
        <p:spPr>
          <a:xfrm>
            <a:off x="5009463" y="1081852"/>
            <a:ext cx="3775899" cy="2146144"/>
          </a:xfrm>
          <a:prstGeom prst="rect">
            <a:avLst/>
          </a:prstGeom>
        </p:spPr>
      </p:pic>
      <p:sp>
        <p:nvSpPr>
          <p:cNvPr id="58" name="Rectangle 57">
            <a:extLst>
              <a:ext uri="{FF2B5EF4-FFF2-40B4-BE49-F238E27FC236}">
                <a16:creationId xmlns:a16="http://schemas.microsoft.com/office/drawing/2014/main" id="{33B86BAE-87B4-4192-ABB2-627FFC96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21732"/>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 name="Picture 39" descr="Chart, bar chart&#10;&#10;Description automatically generated">
            <a:extLst>
              <a:ext uri="{FF2B5EF4-FFF2-40B4-BE49-F238E27FC236}">
                <a16:creationId xmlns:a16="http://schemas.microsoft.com/office/drawing/2014/main" id="{6438A88D-F845-B120-B965-2FB708B61175}"/>
              </a:ext>
            </a:extLst>
          </p:cNvPr>
          <p:cNvPicPr>
            <a:picLocks noChangeAspect="1"/>
          </p:cNvPicPr>
          <p:nvPr/>
        </p:nvPicPr>
        <p:blipFill rotWithShape="1">
          <a:blip r:embed="rId3"/>
          <a:srcRect t="4515" r="3" b="6666"/>
          <a:stretch/>
        </p:blipFill>
        <p:spPr>
          <a:xfrm>
            <a:off x="9279639" y="1140935"/>
            <a:ext cx="2438503" cy="1384196"/>
          </a:xfrm>
          <a:prstGeom prst="rect">
            <a:avLst/>
          </a:prstGeom>
        </p:spPr>
      </p:pic>
      <p:sp>
        <p:nvSpPr>
          <p:cNvPr id="60" name="Rectangle 59">
            <a:extLst>
              <a:ext uri="{FF2B5EF4-FFF2-40B4-BE49-F238E27FC236}">
                <a16:creationId xmlns:a16="http://schemas.microsoft.com/office/drawing/2014/main" id="{22BB4F03-4463-45CC-89A7-8E03412ED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4155753"/>
            <a:ext cx="4111054" cy="2380509"/>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6" name="Picture 35" descr="Chart&#10;&#10;Description automatically generated">
            <a:extLst>
              <a:ext uri="{FF2B5EF4-FFF2-40B4-BE49-F238E27FC236}">
                <a16:creationId xmlns:a16="http://schemas.microsoft.com/office/drawing/2014/main" id="{B644D96F-2DCE-DC99-4C16-5D984CD4822D}"/>
              </a:ext>
            </a:extLst>
          </p:cNvPr>
          <p:cNvPicPr>
            <a:picLocks noChangeAspect="1"/>
          </p:cNvPicPr>
          <p:nvPr/>
        </p:nvPicPr>
        <p:blipFill rotWithShape="1">
          <a:blip r:embed="rId4"/>
          <a:srcRect l="16785" r="22438" b="1"/>
          <a:stretch/>
        </p:blipFill>
        <p:spPr>
          <a:xfrm>
            <a:off x="5078000" y="4318312"/>
            <a:ext cx="3638825" cy="2065554"/>
          </a:xfrm>
          <a:prstGeom prst="rect">
            <a:avLst/>
          </a:prstGeom>
        </p:spPr>
      </p:pic>
      <p:sp>
        <p:nvSpPr>
          <p:cNvPr id="62" name="Rectangle 61">
            <a:extLst>
              <a:ext uri="{FF2B5EF4-FFF2-40B4-BE49-F238E27FC236}">
                <a16:creationId xmlns:a16="http://schemas.microsoft.com/office/drawing/2014/main" id="{80E1AEAE-1F52-4C29-925C-27738417E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509431"/>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2" name="Picture 41" descr="Chart, treemap chart&#10;&#10;Description automatically generated">
            <a:extLst>
              <a:ext uri="{FF2B5EF4-FFF2-40B4-BE49-F238E27FC236}">
                <a16:creationId xmlns:a16="http://schemas.microsoft.com/office/drawing/2014/main" id="{FEFB9CA2-0C69-8053-090F-C1F36B78B85C}"/>
              </a:ext>
            </a:extLst>
          </p:cNvPr>
          <p:cNvPicPr>
            <a:picLocks noChangeAspect="1"/>
          </p:cNvPicPr>
          <p:nvPr/>
        </p:nvPicPr>
        <p:blipFill rotWithShape="1">
          <a:blip r:embed="rId5"/>
          <a:srcRect b="6758"/>
          <a:stretch/>
        </p:blipFill>
        <p:spPr>
          <a:xfrm>
            <a:off x="9279639" y="4333599"/>
            <a:ext cx="2438503" cy="1386962"/>
          </a:xfrm>
          <a:prstGeom prst="rect">
            <a:avLst/>
          </a:prstGeom>
        </p:spPr>
      </p:pic>
    </p:spTree>
    <p:extLst>
      <p:ext uri="{BB962C8B-B14F-4D97-AF65-F5344CB8AC3E}">
        <p14:creationId xmlns:p14="http://schemas.microsoft.com/office/powerpoint/2010/main" val="201627167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Office building overlayed with stock market graphs">
            <a:extLst>
              <a:ext uri="{FF2B5EF4-FFF2-40B4-BE49-F238E27FC236}">
                <a16:creationId xmlns:a16="http://schemas.microsoft.com/office/drawing/2014/main" id="{33793228-8226-DF92-99CF-3D00838DA489}"/>
              </a:ext>
            </a:extLst>
          </p:cNvPr>
          <p:cNvPicPr>
            <a:picLocks noChangeAspect="1"/>
          </p:cNvPicPr>
          <p:nvPr/>
        </p:nvPicPr>
        <p:blipFill rotWithShape="1">
          <a:blip r:embed="rId2"/>
          <a:srcRect l="6236"/>
          <a:stretch/>
        </p:blipFill>
        <p:spPr>
          <a:xfrm>
            <a:off x="1" y="10"/>
            <a:ext cx="9669642" cy="6857990"/>
          </a:xfrm>
          <a:prstGeom prst="rect">
            <a:avLst/>
          </a:prstGeom>
        </p:spPr>
      </p:pic>
      <p:sp>
        <p:nvSpPr>
          <p:cNvPr id="33" name="Rectangle 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20580A-39C1-03C2-786F-734F8549D45A}"/>
              </a:ext>
            </a:extLst>
          </p:cNvPr>
          <p:cNvSpPr>
            <a:spLocks noGrp="1"/>
          </p:cNvSpPr>
          <p:nvPr>
            <p:ph type="title"/>
          </p:nvPr>
        </p:nvSpPr>
        <p:spPr>
          <a:xfrm>
            <a:off x="7531610" y="365125"/>
            <a:ext cx="3822189" cy="1899912"/>
          </a:xfrm>
        </p:spPr>
        <p:txBody>
          <a:bodyPr>
            <a:normAutofit/>
          </a:bodyPr>
          <a:lstStyle/>
          <a:p>
            <a:r>
              <a:rPr lang="en-US" sz="4000" dirty="0"/>
              <a:t>Dataset</a:t>
            </a:r>
          </a:p>
        </p:txBody>
      </p:sp>
      <p:sp>
        <p:nvSpPr>
          <p:cNvPr id="3" name="Content Placeholder 2">
            <a:extLst>
              <a:ext uri="{FF2B5EF4-FFF2-40B4-BE49-F238E27FC236}">
                <a16:creationId xmlns:a16="http://schemas.microsoft.com/office/drawing/2014/main" id="{37F04DF5-38F3-D1E6-0922-14BA9D1AFB8B}"/>
              </a:ext>
            </a:extLst>
          </p:cNvPr>
          <p:cNvSpPr>
            <a:spLocks noGrp="1"/>
          </p:cNvSpPr>
          <p:nvPr>
            <p:ph idx="1"/>
          </p:nvPr>
        </p:nvSpPr>
        <p:spPr>
          <a:xfrm>
            <a:off x="7867515" y="2289794"/>
            <a:ext cx="4236855" cy="3742762"/>
          </a:xfrm>
        </p:spPr>
        <p:txBody>
          <a:bodyPr>
            <a:normAutofit/>
          </a:bodyPr>
          <a:lstStyle/>
          <a:p>
            <a:r>
              <a:rPr lang="en-US" sz="1800" dirty="0"/>
              <a:t>The dataset has been collected from the NYC department of finance which contains information about the sale of properties in New York City for the years 2020 &amp; 2021.</a:t>
            </a:r>
          </a:p>
          <a:p>
            <a:r>
              <a:rPr lang="en-US" sz="1800" dirty="0"/>
              <a:t>The dataset contains about 167720 property sales information pieces. </a:t>
            </a:r>
          </a:p>
          <a:p>
            <a:r>
              <a:rPr lang="en-US" sz="1800" dirty="0"/>
              <a:t>The entire data set can be found here:</a:t>
            </a:r>
          </a:p>
          <a:p>
            <a:pPr marL="0" indent="0">
              <a:buNone/>
            </a:pPr>
            <a:r>
              <a:rPr lang="en-US" sz="1800" dirty="0"/>
              <a:t>                       </a:t>
            </a:r>
            <a:r>
              <a:rPr lang="en-US" sz="1800" dirty="0">
                <a:hlinkClick r:id="rId3"/>
              </a:rPr>
              <a:t>NYC Finance Website</a:t>
            </a:r>
            <a:endParaRPr lang="en-US" sz="1800" dirty="0"/>
          </a:p>
          <a:p>
            <a:pPr marL="0" indent="0">
              <a:buNone/>
            </a:pPr>
            <a:endParaRPr lang="en-US" sz="1800" dirty="0"/>
          </a:p>
        </p:txBody>
      </p:sp>
    </p:spTree>
    <p:extLst>
      <p:ext uri="{BB962C8B-B14F-4D97-AF65-F5344CB8AC3E}">
        <p14:creationId xmlns:p14="http://schemas.microsoft.com/office/powerpoint/2010/main" val="989146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C58D02-E3C2-CBEE-4A55-0438EA23BE9A}"/>
              </a:ext>
            </a:extLst>
          </p:cNvPr>
          <p:cNvSpPr>
            <a:spLocks noGrp="1"/>
          </p:cNvSpPr>
          <p:nvPr>
            <p:ph type="title"/>
          </p:nvPr>
        </p:nvSpPr>
        <p:spPr>
          <a:xfrm>
            <a:off x="4654296" y="329184"/>
            <a:ext cx="6894576" cy="1783080"/>
          </a:xfrm>
        </p:spPr>
        <p:txBody>
          <a:bodyPr anchor="b">
            <a:normAutofit/>
          </a:bodyPr>
          <a:lstStyle/>
          <a:p>
            <a:r>
              <a:rPr lang="en-US" sz="5400" dirty="0"/>
              <a:t>Models</a:t>
            </a:r>
          </a:p>
        </p:txBody>
      </p:sp>
      <p:pic>
        <p:nvPicPr>
          <p:cNvPr id="18" name="Picture 17" descr="A line graph adjacent to a stair">
            <a:extLst>
              <a:ext uri="{FF2B5EF4-FFF2-40B4-BE49-F238E27FC236}">
                <a16:creationId xmlns:a16="http://schemas.microsoft.com/office/drawing/2014/main" id="{C07041D2-CEF6-F6A8-7183-5F88A9AD47C9}"/>
              </a:ext>
            </a:extLst>
          </p:cNvPr>
          <p:cNvPicPr>
            <a:picLocks noChangeAspect="1"/>
          </p:cNvPicPr>
          <p:nvPr/>
        </p:nvPicPr>
        <p:blipFill rotWithShape="1">
          <a:blip r:embed="rId2"/>
          <a:srcRect l="12046" r="5371" b="-3"/>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24"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2D83ED14-4A31-D15E-8618-7D0368A6B9C6}"/>
              </a:ext>
            </a:extLst>
          </p:cNvPr>
          <p:cNvSpPr>
            <a:spLocks noGrp="1"/>
          </p:cNvSpPr>
          <p:nvPr>
            <p:ph idx="1"/>
          </p:nvPr>
        </p:nvSpPr>
        <p:spPr>
          <a:xfrm>
            <a:off x="4654296" y="2706624"/>
            <a:ext cx="6894576" cy="3483864"/>
          </a:xfrm>
        </p:spPr>
        <p:txBody>
          <a:bodyPr>
            <a:normAutofit/>
          </a:bodyPr>
          <a:lstStyle/>
          <a:p>
            <a:pPr marL="0" indent="0">
              <a:buNone/>
            </a:pPr>
            <a:r>
              <a:rPr lang="en-US" sz="1400" dirty="0"/>
              <a:t>In this Project we have implemented the below listed models:</a:t>
            </a:r>
          </a:p>
          <a:p>
            <a:r>
              <a:rPr lang="en-US" sz="1400" dirty="0"/>
              <a:t>Linear Regression</a:t>
            </a:r>
          </a:p>
          <a:p>
            <a:r>
              <a:rPr lang="en-US" sz="1400" dirty="0"/>
              <a:t>Lasso Regression</a:t>
            </a:r>
          </a:p>
          <a:p>
            <a:r>
              <a:rPr lang="en-US" sz="1400" dirty="0"/>
              <a:t>Ridge Regression</a:t>
            </a:r>
          </a:p>
          <a:p>
            <a:r>
              <a:rPr lang="en-US" sz="1400" dirty="0"/>
              <a:t>Elastic Net</a:t>
            </a:r>
          </a:p>
          <a:p>
            <a:r>
              <a:rPr lang="en-US" sz="1400" dirty="0"/>
              <a:t>XG Boost</a:t>
            </a:r>
          </a:p>
          <a:p>
            <a:r>
              <a:rPr lang="en-US" sz="1400" dirty="0"/>
              <a:t>K- Nearest Regression</a:t>
            </a:r>
          </a:p>
          <a:p>
            <a:r>
              <a:rPr lang="en-US" sz="1400" dirty="0"/>
              <a:t>Decision Tree Regression</a:t>
            </a:r>
          </a:p>
          <a:p>
            <a:r>
              <a:rPr lang="en-US" sz="1400" dirty="0"/>
              <a:t>Random Forest Regression</a:t>
            </a:r>
          </a:p>
          <a:p>
            <a:r>
              <a:rPr lang="en-US" sz="1400" dirty="0"/>
              <a:t>Cat Boost</a:t>
            </a:r>
          </a:p>
          <a:p>
            <a:r>
              <a:rPr lang="en-US" sz="1400" dirty="0"/>
              <a:t>Ada Boost</a:t>
            </a:r>
          </a:p>
          <a:p>
            <a:endParaRPr lang="en-US" sz="1400" dirty="0"/>
          </a:p>
        </p:txBody>
      </p:sp>
    </p:spTree>
    <p:extLst>
      <p:ext uri="{BB962C8B-B14F-4D97-AF65-F5344CB8AC3E}">
        <p14:creationId xmlns:p14="http://schemas.microsoft.com/office/powerpoint/2010/main" val="3992876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461B8-BD5C-FC49-EA9D-6C756BF35EB0}"/>
              </a:ext>
            </a:extLst>
          </p:cNvPr>
          <p:cNvSpPr>
            <a:spLocks noGrp="1"/>
          </p:cNvSpPr>
          <p:nvPr>
            <p:ph type="title"/>
          </p:nvPr>
        </p:nvSpPr>
        <p:spPr>
          <a:xfrm>
            <a:off x="630936" y="640080"/>
            <a:ext cx="4818888" cy="1481328"/>
          </a:xfrm>
        </p:spPr>
        <p:txBody>
          <a:bodyPr anchor="b">
            <a:normAutofit/>
          </a:bodyPr>
          <a:lstStyle/>
          <a:p>
            <a:r>
              <a:rPr lang="en-US" sz="5000" b="1"/>
              <a:t>Linear Regression</a:t>
            </a:r>
          </a:p>
        </p:txBody>
      </p:sp>
      <p:sp>
        <p:nvSpPr>
          <p:cNvPr id="3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75A26D-5C3C-8462-38B3-DA53E25402AC}"/>
              </a:ext>
            </a:extLst>
          </p:cNvPr>
          <p:cNvSpPr>
            <a:spLocks noGrp="1"/>
          </p:cNvSpPr>
          <p:nvPr>
            <p:ph idx="1"/>
          </p:nvPr>
        </p:nvSpPr>
        <p:spPr>
          <a:xfrm>
            <a:off x="630936" y="2660904"/>
            <a:ext cx="4818888" cy="3547872"/>
          </a:xfrm>
        </p:spPr>
        <p:txBody>
          <a:bodyPr anchor="t">
            <a:normAutofit/>
          </a:bodyPr>
          <a:lstStyle/>
          <a:p>
            <a:pPr marL="0" indent="0">
              <a:buNone/>
            </a:pPr>
            <a:endParaRPr lang="en-US" sz="2200" dirty="0"/>
          </a:p>
          <a:p>
            <a:r>
              <a:rPr lang="en-US" sz="2200" dirty="0"/>
              <a:t>Linear regression works by essentially fitting a (straight) line of best fit through the data.</a:t>
            </a:r>
            <a:r>
              <a:rPr lang="en-US" sz="2200" dirty="0">
                <a:effectLst/>
              </a:rPr>
              <a:t> </a:t>
            </a:r>
          </a:p>
          <a:p>
            <a:r>
              <a:rPr lang="en-US" sz="2200" dirty="0"/>
              <a:t>Fitting lines to non-linear data will result in different levels of overprediction and underprediction.</a:t>
            </a:r>
          </a:p>
          <a:p>
            <a:pPr marL="0" indent="0">
              <a:buNone/>
            </a:pPr>
            <a:r>
              <a:rPr lang="en-US" sz="2200" dirty="0">
                <a:effectLst/>
              </a:rPr>
              <a:t> </a:t>
            </a:r>
          </a:p>
          <a:p>
            <a:pPr marL="0" indent="0">
              <a:buNone/>
            </a:pPr>
            <a:endParaRPr lang="en-US" sz="2200" dirty="0"/>
          </a:p>
        </p:txBody>
      </p:sp>
      <p:pic>
        <p:nvPicPr>
          <p:cNvPr id="11" name="Picture 10">
            <a:extLst>
              <a:ext uri="{FF2B5EF4-FFF2-40B4-BE49-F238E27FC236}">
                <a16:creationId xmlns:a16="http://schemas.microsoft.com/office/drawing/2014/main" id="{1E7B46D6-6716-BF15-5449-E823511AD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466936"/>
            <a:ext cx="5458968" cy="3924127"/>
          </a:xfrm>
          <a:prstGeom prst="rect">
            <a:avLst/>
          </a:prstGeom>
        </p:spPr>
      </p:pic>
      <p:graphicFrame>
        <p:nvGraphicFramePr>
          <p:cNvPr id="5" name="Table 4">
            <a:extLst>
              <a:ext uri="{FF2B5EF4-FFF2-40B4-BE49-F238E27FC236}">
                <a16:creationId xmlns:a16="http://schemas.microsoft.com/office/drawing/2014/main" id="{EBBE1531-64C8-A7DC-8BFC-F00211FEA7BE}"/>
              </a:ext>
            </a:extLst>
          </p:cNvPr>
          <p:cNvGraphicFramePr>
            <a:graphicFrameLocks noGrp="1"/>
          </p:cNvGraphicFramePr>
          <p:nvPr>
            <p:extLst>
              <p:ext uri="{D42A27DB-BD31-4B8C-83A1-F6EECF244321}">
                <p14:modId xmlns:p14="http://schemas.microsoft.com/office/powerpoint/2010/main" val="2087647564"/>
              </p:ext>
            </p:extLst>
          </p:nvPr>
        </p:nvGraphicFramePr>
        <p:xfrm>
          <a:off x="6742178" y="5410026"/>
          <a:ext cx="3714749" cy="826857"/>
        </p:xfrm>
        <a:graphic>
          <a:graphicData uri="http://schemas.openxmlformats.org/drawingml/2006/table">
            <a:tbl>
              <a:tblPr firstRow="1" firstCol="1" bandRow="1">
                <a:tableStyleId>{5C22544A-7EE6-4342-B048-85BDC9FD1C3A}</a:tableStyleId>
              </a:tblPr>
              <a:tblGrid>
                <a:gridCol w="1284651">
                  <a:extLst>
                    <a:ext uri="{9D8B030D-6E8A-4147-A177-3AD203B41FA5}">
                      <a16:colId xmlns:a16="http://schemas.microsoft.com/office/drawing/2014/main" val="3861237094"/>
                    </a:ext>
                  </a:extLst>
                </a:gridCol>
                <a:gridCol w="892494">
                  <a:extLst>
                    <a:ext uri="{9D8B030D-6E8A-4147-A177-3AD203B41FA5}">
                      <a16:colId xmlns:a16="http://schemas.microsoft.com/office/drawing/2014/main" val="3280879239"/>
                    </a:ext>
                  </a:extLst>
                </a:gridCol>
                <a:gridCol w="696814">
                  <a:extLst>
                    <a:ext uri="{9D8B030D-6E8A-4147-A177-3AD203B41FA5}">
                      <a16:colId xmlns:a16="http://schemas.microsoft.com/office/drawing/2014/main" val="411973943"/>
                    </a:ext>
                  </a:extLst>
                </a:gridCol>
                <a:gridCol w="840790">
                  <a:extLst>
                    <a:ext uri="{9D8B030D-6E8A-4147-A177-3AD203B41FA5}">
                      <a16:colId xmlns:a16="http://schemas.microsoft.com/office/drawing/2014/main" val="3810551421"/>
                    </a:ext>
                  </a:extLst>
                </a:gridCol>
              </a:tblGrid>
              <a:tr h="275618">
                <a:tc>
                  <a:txBody>
                    <a:bodyPr/>
                    <a:lstStyle/>
                    <a:p>
                      <a:pPr marL="0" marR="0">
                        <a:spcBef>
                          <a:spcPts val="0"/>
                        </a:spcBef>
                        <a:spcAft>
                          <a:spcPts val="0"/>
                        </a:spcAft>
                      </a:pPr>
                      <a:r>
                        <a:rPr lang="en-US" sz="1200" dirty="0">
                          <a:effectLst/>
                        </a:rPr>
                        <a:t>Model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a:t>
                      </a:r>
                      <a:r>
                        <a:rPr lang="en-US" sz="1200" baseline="30000" dirty="0">
                          <a:effectLst/>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5262870"/>
                  </a:ext>
                </a:extLst>
              </a:tr>
              <a:tr h="551239">
                <a:tc>
                  <a:txBody>
                    <a:bodyPr/>
                    <a:lstStyle/>
                    <a:p>
                      <a:pPr marL="0" marR="0">
                        <a:spcBef>
                          <a:spcPts val="0"/>
                        </a:spcBef>
                        <a:spcAft>
                          <a:spcPts val="0"/>
                        </a:spcAft>
                      </a:pPr>
                      <a:r>
                        <a:rPr lang="en-US" sz="1200">
                          <a:effectLst/>
                        </a:rPr>
                        <a:t>Linear Regression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0.4814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0.2547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0.5047</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57276937"/>
                  </a:ext>
                </a:extLst>
              </a:tr>
            </a:tbl>
          </a:graphicData>
        </a:graphic>
      </p:graphicFrame>
    </p:spTree>
    <p:extLst>
      <p:ext uri="{BB962C8B-B14F-4D97-AF65-F5344CB8AC3E}">
        <p14:creationId xmlns:p14="http://schemas.microsoft.com/office/powerpoint/2010/main" val="1301345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461B8-BD5C-FC49-EA9D-6C756BF35EB0}"/>
              </a:ext>
            </a:extLst>
          </p:cNvPr>
          <p:cNvSpPr>
            <a:spLocks noGrp="1"/>
          </p:cNvSpPr>
          <p:nvPr>
            <p:ph type="title"/>
          </p:nvPr>
        </p:nvSpPr>
        <p:spPr>
          <a:xfrm>
            <a:off x="630936" y="640080"/>
            <a:ext cx="4818888" cy="1481328"/>
          </a:xfrm>
        </p:spPr>
        <p:txBody>
          <a:bodyPr anchor="b">
            <a:normAutofit/>
          </a:bodyPr>
          <a:lstStyle/>
          <a:p>
            <a:r>
              <a:rPr lang="en-US" sz="5400" b="1"/>
              <a:t>Lasso Regression</a:t>
            </a:r>
            <a:r>
              <a:rPr lang="en-US" sz="5400">
                <a:effectLst/>
              </a:rPr>
              <a:t> </a:t>
            </a:r>
            <a:endParaRPr lang="en-US" sz="5400"/>
          </a:p>
        </p:txBody>
      </p:sp>
      <p:sp>
        <p:nvSpPr>
          <p:cNvPr id="4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75A26D-5C3C-8462-38B3-DA53E25402AC}"/>
              </a:ext>
            </a:extLst>
          </p:cNvPr>
          <p:cNvSpPr>
            <a:spLocks noGrp="1"/>
          </p:cNvSpPr>
          <p:nvPr>
            <p:ph idx="1"/>
          </p:nvPr>
        </p:nvSpPr>
        <p:spPr>
          <a:xfrm>
            <a:off x="630936" y="2660904"/>
            <a:ext cx="4818888" cy="3547872"/>
          </a:xfrm>
        </p:spPr>
        <p:txBody>
          <a:bodyPr anchor="t">
            <a:normAutofit/>
          </a:bodyPr>
          <a:lstStyle/>
          <a:p>
            <a:pPr marL="0" indent="0">
              <a:buNone/>
            </a:pPr>
            <a:endParaRPr lang="en-US" sz="2000" dirty="0"/>
          </a:p>
          <a:p>
            <a:r>
              <a:rPr lang="en-US" sz="2000" dirty="0"/>
              <a:t>Lasso regression is a type of linear regression that uses shrinkage(data values are shrunk towards a central point, like the mean</a:t>
            </a:r>
            <a:r>
              <a:rPr lang="en-US" sz="2000" dirty="0">
                <a:effectLst/>
              </a:rPr>
              <a:t> </a:t>
            </a:r>
            <a:r>
              <a:rPr lang="en-US" sz="2000" dirty="0"/>
              <a:t>).</a:t>
            </a:r>
            <a:r>
              <a:rPr lang="en-US" sz="2000" dirty="0">
                <a:effectLst/>
              </a:rPr>
              <a:t> </a:t>
            </a:r>
          </a:p>
          <a:p>
            <a:r>
              <a:rPr lang="en-US" sz="2000" dirty="0"/>
              <a:t>This regression is well-suited for models showing high levels of multicollinearity or when you want to automate certain parts of model selection, like variable selection/parameter elimination. </a:t>
            </a:r>
          </a:p>
        </p:txBody>
      </p:sp>
      <p:pic>
        <p:nvPicPr>
          <p:cNvPr id="8" name="Picture 7">
            <a:extLst>
              <a:ext uri="{FF2B5EF4-FFF2-40B4-BE49-F238E27FC236}">
                <a16:creationId xmlns:a16="http://schemas.microsoft.com/office/drawing/2014/main" id="{1AF0F9B0-4F18-4384-F19A-4D67205E7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470892"/>
            <a:ext cx="5458968" cy="3916216"/>
          </a:xfrm>
          <a:prstGeom prst="rect">
            <a:avLst/>
          </a:prstGeom>
        </p:spPr>
      </p:pic>
      <p:graphicFrame>
        <p:nvGraphicFramePr>
          <p:cNvPr id="13" name="Table 12">
            <a:extLst>
              <a:ext uri="{FF2B5EF4-FFF2-40B4-BE49-F238E27FC236}">
                <a16:creationId xmlns:a16="http://schemas.microsoft.com/office/drawing/2014/main" id="{1C42C43D-3D21-BEDB-0C25-19FFFC69EA2E}"/>
              </a:ext>
            </a:extLst>
          </p:cNvPr>
          <p:cNvGraphicFramePr>
            <a:graphicFrameLocks noGrp="1"/>
          </p:cNvGraphicFramePr>
          <p:nvPr>
            <p:extLst>
              <p:ext uri="{D42A27DB-BD31-4B8C-83A1-F6EECF244321}">
                <p14:modId xmlns:p14="http://schemas.microsoft.com/office/powerpoint/2010/main" val="1061534171"/>
              </p:ext>
            </p:extLst>
          </p:nvPr>
        </p:nvGraphicFramePr>
        <p:xfrm>
          <a:off x="7062218" y="5709125"/>
          <a:ext cx="3714749" cy="826857"/>
        </p:xfrm>
        <a:graphic>
          <a:graphicData uri="http://schemas.openxmlformats.org/drawingml/2006/table">
            <a:tbl>
              <a:tblPr firstRow="1" firstCol="1" bandRow="1">
                <a:tableStyleId>{5C22544A-7EE6-4342-B048-85BDC9FD1C3A}</a:tableStyleId>
              </a:tblPr>
              <a:tblGrid>
                <a:gridCol w="1284651">
                  <a:extLst>
                    <a:ext uri="{9D8B030D-6E8A-4147-A177-3AD203B41FA5}">
                      <a16:colId xmlns:a16="http://schemas.microsoft.com/office/drawing/2014/main" val="3861237094"/>
                    </a:ext>
                  </a:extLst>
                </a:gridCol>
                <a:gridCol w="892494">
                  <a:extLst>
                    <a:ext uri="{9D8B030D-6E8A-4147-A177-3AD203B41FA5}">
                      <a16:colId xmlns:a16="http://schemas.microsoft.com/office/drawing/2014/main" val="3280879239"/>
                    </a:ext>
                  </a:extLst>
                </a:gridCol>
                <a:gridCol w="696814">
                  <a:extLst>
                    <a:ext uri="{9D8B030D-6E8A-4147-A177-3AD203B41FA5}">
                      <a16:colId xmlns:a16="http://schemas.microsoft.com/office/drawing/2014/main" val="411973943"/>
                    </a:ext>
                  </a:extLst>
                </a:gridCol>
                <a:gridCol w="840790">
                  <a:extLst>
                    <a:ext uri="{9D8B030D-6E8A-4147-A177-3AD203B41FA5}">
                      <a16:colId xmlns:a16="http://schemas.microsoft.com/office/drawing/2014/main" val="3810551421"/>
                    </a:ext>
                  </a:extLst>
                </a:gridCol>
              </a:tblGrid>
              <a:tr h="275618">
                <a:tc>
                  <a:txBody>
                    <a:bodyPr/>
                    <a:lstStyle/>
                    <a:p>
                      <a:pPr marL="0" marR="0">
                        <a:spcBef>
                          <a:spcPts val="0"/>
                        </a:spcBef>
                        <a:spcAft>
                          <a:spcPts val="0"/>
                        </a:spcAft>
                      </a:pPr>
                      <a:r>
                        <a:rPr lang="en-US" sz="1200" dirty="0">
                          <a:effectLst/>
                        </a:rPr>
                        <a:t>Model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a:t>
                      </a:r>
                      <a:r>
                        <a:rPr lang="en-US" sz="1200" baseline="30000" dirty="0">
                          <a:effectLst/>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5262870"/>
                  </a:ext>
                </a:extLst>
              </a:tr>
              <a:tr h="551239">
                <a:tc>
                  <a:txBody>
                    <a:bodyPr/>
                    <a:lstStyle/>
                    <a:p>
                      <a:pPr marL="0" marR="0">
                        <a:spcBef>
                          <a:spcPts val="0"/>
                        </a:spcBef>
                        <a:spcAft>
                          <a:spcPts val="0"/>
                        </a:spcAft>
                      </a:pPr>
                      <a:r>
                        <a:rPr lang="en-US" sz="1200" dirty="0">
                          <a:effectLst/>
                        </a:rPr>
                        <a:t>Lasso Regression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0.2909</a:t>
                      </a: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0.3483</a:t>
                      </a: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0.5902</a:t>
                      </a:r>
                    </a:p>
                  </a:txBody>
                  <a:tcPr marL="68580" marR="68580" marT="0" marB="0"/>
                </a:tc>
                <a:extLst>
                  <a:ext uri="{0D108BD9-81ED-4DB2-BD59-A6C34878D82A}">
                    <a16:rowId xmlns:a16="http://schemas.microsoft.com/office/drawing/2014/main" val="1057276937"/>
                  </a:ext>
                </a:extLst>
              </a:tr>
            </a:tbl>
          </a:graphicData>
        </a:graphic>
      </p:graphicFrame>
    </p:spTree>
    <p:extLst>
      <p:ext uri="{BB962C8B-B14F-4D97-AF65-F5344CB8AC3E}">
        <p14:creationId xmlns:p14="http://schemas.microsoft.com/office/powerpoint/2010/main" val="1306660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461B8-BD5C-FC49-EA9D-6C756BF35EB0}"/>
              </a:ext>
            </a:extLst>
          </p:cNvPr>
          <p:cNvSpPr>
            <a:spLocks noGrp="1"/>
          </p:cNvSpPr>
          <p:nvPr>
            <p:ph type="title"/>
          </p:nvPr>
        </p:nvSpPr>
        <p:spPr>
          <a:xfrm>
            <a:off x="557021" y="639520"/>
            <a:ext cx="4975099" cy="1719072"/>
          </a:xfrm>
        </p:spPr>
        <p:txBody>
          <a:bodyPr anchor="b">
            <a:normAutofit/>
          </a:bodyPr>
          <a:lstStyle/>
          <a:p>
            <a:r>
              <a:rPr lang="en-US" sz="5400" b="1" dirty="0"/>
              <a:t>Ridge Regression</a:t>
            </a:r>
            <a:r>
              <a:rPr lang="en-US" sz="5400" dirty="0">
                <a:effectLst/>
              </a:rPr>
              <a:t> </a:t>
            </a:r>
            <a:endParaRPr lang="en-US" sz="5400" dirty="0"/>
          </a:p>
        </p:txBody>
      </p:sp>
      <p:sp>
        <p:nvSpPr>
          <p:cNvPr id="4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75A26D-5C3C-8462-38B3-DA53E25402AC}"/>
              </a:ext>
            </a:extLst>
          </p:cNvPr>
          <p:cNvSpPr>
            <a:spLocks noGrp="1"/>
          </p:cNvSpPr>
          <p:nvPr>
            <p:ph idx="1"/>
          </p:nvPr>
        </p:nvSpPr>
        <p:spPr>
          <a:xfrm>
            <a:off x="630936" y="2807208"/>
            <a:ext cx="3429000" cy="3410712"/>
          </a:xfrm>
        </p:spPr>
        <p:txBody>
          <a:bodyPr anchor="t">
            <a:normAutofit/>
          </a:bodyPr>
          <a:lstStyle/>
          <a:p>
            <a:pPr marL="0" indent="0">
              <a:buNone/>
            </a:pPr>
            <a:endParaRPr lang="en-US" sz="2000" dirty="0"/>
          </a:p>
          <a:p>
            <a:r>
              <a:rPr lang="en-US" sz="2000"/>
              <a:t>Ridge regression is an approach to develop a parsimonious model. </a:t>
            </a:r>
          </a:p>
          <a:p>
            <a:r>
              <a:rPr lang="en-US" sz="2000"/>
              <a:t>Ridge regression employs a ridge estimator, which especially good at improving the least-squares estimate when multi-collinearity is present.</a:t>
            </a:r>
          </a:p>
          <a:p>
            <a:endParaRPr lang="en-US" sz="2000" dirty="0"/>
          </a:p>
        </p:txBody>
      </p:sp>
      <p:pic>
        <p:nvPicPr>
          <p:cNvPr id="6" name="Picture 5" descr="Chart, scatter chart&#10;&#10;Description automatically generated">
            <a:extLst>
              <a:ext uri="{FF2B5EF4-FFF2-40B4-BE49-F238E27FC236}">
                <a16:creationId xmlns:a16="http://schemas.microsoft.com/office/drawing/2014/main" id="{BE90C936-9736-1526-6FE9-81F6BF98D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9492" y="1066186"/>
            <a:ext cx="5725487" cy="3665185"/>
          </a:xfrm>
          <a:prstGeom prst="rect">
            <a:avLst/>
          </a:prstGeom>
        </p:spPr>
      </p:pic>
      <p:graphicFrame>
        <p:nvGraphicFramePr>
          <p:cNvPr id="9" name="Table 8">
            <a:extLst>
              <a:ext uri="{FF2B5EF4-FFF2-40B4-BE49-F238E27FC236}">
                <a16:creationId xmlns:a16="http://schemas.microsoft.com/office/drawing/2014/main" id="{C72BDADF-DF33-4937-ED1D-4E89C1A0F696}"/>
              </a:ext>
            </a:extLst>
          </p:cNvPr>
          <p:cNvGraphicFramePr>
            <a:graphicFrameLocks noGrp="1"/>
          </p:cNvGraphicFramePr>
          <p:nvPr>
            <p:extLst>
              <p:ext uri="{D42A27DB-BD31-4B8C-83A1-F6EECF244321}">
                <p14:modId xmlns:p14="http://schemas.microsoft.com/office/powerpoint/2010/main" val="3915181921"/>
              </p:ext>
            </p:extLst>
          </p:nvPr>
        </p:nvGraphicFramePr>
        <p:xfrm>
          <a:off x="6929437" y="5079257"/>
          <a:ext cx="3732928" cy="826857"/>
        </p:xfrm>
        <a:graphic>
          <a:graphicData uri="http://schemas.openxmlformats.org/drawingml/2006/table">
            <a:tbl>
              <a:tblPr firstRow="1" firstCol="1" bandRow="1">
                <a:tableStyleId>{5C22544A-7EE6-4342-B048-85BDC9FD1C3A}</a:tableStyleId>
              </a:tblPr>
              <a:tblGrid>
                <a:gridCol w="1302830">
                  <a:extLst>
                    <a:ext uri="{9D8B030D-6E8A-4147-A177-3AD203B41FA5}">
                      <a16:colId xmlns:a16="http://schemas.microsoft.com/office/drawing/2014/main" val="3861237094"/>
                    </a:ext>
                  </a:extLst>
                </a:gridCol>
                <a:gridCol w="892494">
                  <a:extLst>
                    <a:ext uri="{9D8B030D-6E8A-4147-A177-3AD203B41FA5}">
                      <a16:colId xmlns:a16="http://schemas.microsoft.com/office/drawing/2014/main" val="3280879239"/>
                    </a:ext>
                  </a:extLst>
                </a:gridCol>
                <a:gridCol w="696814">
                  <a:extLst>
                    <a:ext uri="{9D8B030D-6E8A-4147-A177-3AD203B41FA5}">
                      <a16:colId xmlns:a16="http://schemas.microsoft.com/office/drawing/2014/main" val="411973943"/>
                    </a:ext>
                  </a:extLst>
                </a:gridCol>
                <a:gridCol w="840790">
                  <a:extLst>
                    <a:ext uri="{9D8B030D-6E8A-4147-A177-3AD203B41FA5}">
                      <a16:colId xmlns:a16="http://schemas.microsoft.com/office/drawing/2014/main" val="3810551421"/>
                    </a:ext>
                  </a:extLst>
                </a:gridCol>
              </a:tblGrid>
              <a:tr h="275618">
                <a:tc>
                  <a:txBody>
                    <a:bodyPr/>
                    <a:lstStyle/>
                    <a:p>
                      <a:pPr marL="0" marR="0">
                        <a:spcBef>
                          <a:spcPts val="0"/>
                        </a:spcBef>
                        <a:spcAft>
                          <a:spcPts val="0"/>
                        </a:spcAft>
                      </a:pPr>
                      <a:r>
                        <a:rPr lang="en-US" sz="1200" dirty="0">
                          <a:effectLst/>
                        </a:rPr>
                        <a:t>Model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a:t>
                      </a:r>
                      <a:r>
                        <a:rPr lang="en-US" sz="1200" baseline="30000" dirty="0">
                          <a:effectLst/>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RMSE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5262870"/>
                  </a:ext>
                </a:extLst>
              </a:tr>
              <a:tr h="551239">
                <a:tc>
                  <a:txBody>
                    <a:bodyPr/>
                    <a:lstStyle/>
                    <a:p>
                      <a:pPr marL="0" marR="0">
                        <a:spcBef>
                          <a:spcPts val="0"/>
                        </a:spcBef>
                        <a:spcAft>
                          <a:spcPts val="0"/>
                        </a:spcAft>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Ridge Regression</a:t>
                      </a: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0.4818</a:t>
                      </a: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0.2545</a:t>
                      </a: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0.5045</a:t>
                      </a:r>
                    </a:p>
                  </a:txBody>
                  <a:tcPr marL="68580" marR="68580" marT="0" marB="0"/>
                </a:tc>
                <a:extLst>
                  <a:ext uri="{0D108BD9-81ED-4DB2-BD59-A6C34878D82A}">
                    <a16:rowId xmlns:a16="http://schemas.microsoft.com/office/drawing/2014/main" val="1057276937"/>
                  </a:ext>
                </a:extLst>
              </a:tr>
            </a:tbl>
          </a:graphicData>
        </a:graphic>
      </p:graphicFrame>
    </p:spTree>
    <p:extLst>
      <p:ext uri="{BB962C8B-B14F-4D97-AF65-F5344CB8AC3E}">
        <p14:creationId xmlns:p14="http://schemas.microsoft.com/office/powerpoint/2010/main" val="2501226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{51DC2B16-9F50-C44F-9980-EE76C4EA631A}tf16401369</Template>
  <TotalTime>1130</TotalTime>
  <Words>1023</Words>
  <Application>Microsoft Macintosh PowerPoint</Application>
  <PresentationFormat>Widescreen</PresentationFormat>
  <Paragraphs>186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NYC Housing Price Prediction </vt:lpstr>
      <vt:lpstr>Introduction</vt:lpstr>
      <vt:lpstr>System Design</vt:lpstr>
      <vt:lpstr>Data Visualization</vt:lpstr>
      <vt:lpstr>Dataset</vt:lpstr>
      <vt:lpstr>Models</vt:lpstr>
      <vt:lpstr>Linear Regression</vt:lpstr>
      <vt:lpstr>Lasso Regression </vt:lpstr>
      <vt:lpstr>Ridge Regression </vt:lpstr>
      <vt:lpstr>Elastic Net </vt:lpstr>
      <vt:lpstr>XGBoostRegression</vt:lpstr>
      <vt:lpstr>Light GBM Regression </vt:lpstr>
      <vt:lpstr>K-Nearest Neighbors Regression </vt:lpstr>
      <vt:lpstr>Decision Tree Regression </vt:lpstr>
      <vt:lpstr>Random Forest Regression </vt:lpstr>
      <vt:lpstr>Cat Boost Regression </vt:lpstr>
      <vt:lpstr>Ada Boost Regression </vt:lpstr>
      <vt:lpstr>Best Model Evaluation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Housing Price Prediction </dc:title>
  <dc:creator>Abhiram Yenugadhati</dc:creator>
  <cp:lastModifiedBy>Abhiram Yenugadhati</cp:lastModifiedBy>
  <cp:revision>1</cp:revision>
  <dcterms:created xsi:type="dcterms:W3CDTF">2022-05-23T08:04:43Z</dcterms:created>
  <dcterms:modified xsi:type="dcterms:W3CDTF">2022-05-24T02:55:24Z</dcterms:modified>
</cp:coreProperties>
</file>