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48"/>
  </p:notesMasterIdLst>
  <p:sldIdLst>
    <p:sldId id="457" r:id="rId2"/>
    <p:sldId id="371" r:id="rId3"/>
    <p:sldId id="372" r:id="rId4"/>
    <p:sldId id="379" r:id="rId5"/>
    <p:sldId id="380" r:id="rId6"/>
    <p:sldId id="439" r:id="rId7"/>
    <p:sldId id="440" r:id="rId8"/>
    <p:sldId id="442" r:id="rId9"/>
    <p:sldId id="465" r:id="rId10"/>
    <p:sldId id="392" r:id="rId11"/>
    <p:sldId id="395" r:id="rId12"/>
    <p:sldId id="433" r:id="rId13"/>
    <p:sldId id="400" r:id="rId14"/>
    <p:sldId id="478" r:id="rId15"/>
    <p:sldId id="467" r:id="rId16"/>
    <p:sldId id="403" r:id="rId17"/>
    <p:sldId id="405" r:id="rId18"/>
    <p:sldId id="424" r:id="rId19"/>
    <p:sldId id="468" r:id="rId20"/>
    <p:sldId id="470" r:id="rId21"/>
    <p:sldId id="407" r:id="rId22"/>
    <p:sldId id="471" r:id="rId23"/>
    <p:sldId id="408" r:id="rId24"/>
    <p:sldId id="409" r:id="rId25"/>
    <p:sldId id="490" r:id="rId26"/>
    <p:sldId id="491" r:id="rId27"/>
    <p:sldId id="492" r:id="rId28"/>
    <p:sldId id="493" r:id="rId29"/>
    <p:sldId id="445" r:id="rId30"/>
    <p:sldId id="447" r:id="rId31"/>
    <p:sldId id="448" r:id="rId32"/>
    <p:sldId id="449" r:id="rId33"/>
    <p:sldId id="450" r:id="rId34"/>
    <p:sldId id="458" r:id="rId35"/>
    <p:sldId id="460" r:id="rId36"/>
    <p:sldId id="482" r:id="rId37"/>
    <p:sldId id="463" r:id="rId38"/>
    <p:sldId id="469" r:id="rId39"/>
    <p:sldId id="495" r:id="rId40"/>
    <p:sldId id="488" r:id="rId41"/>
    <p:sldId id="496" r:id="rId42"/>
    <p:sldId id="489" r:id="rId43"/>
    <p:sldId id="498" r:id="rId44"/>
    <p:sldId id="499" r:id="rId45"/>
    <p:sldId id="500" r:id="rId46"/>
    <p:sldId id="502" r:id="rId47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286" autoAdjust="0"/>
  </p:normalViewPr>
  <p:slideViewPr>
    <p:cSldViewPr>
      <p:cViewPr>
        <p:scale>
          <a:sx n="117" d="100"/>
          <a:sy n="117" d="100"/>
        </p:scale>
        <p:origin x="-14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3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D9B49-22E1-43F8-A9C2-EA471FE541BE}" type="datetimeFigureOut">
              <a:rPr lang="el-GR" smtClean="0"/>
              <a:t>26/9/2019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7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7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39CB-0373-4809-B160-759B0DD0D7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27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F31A0B02-6508-43B6-A2C2-D5434B1A8B9D}" type="slidenum">
              <a:rPr lang="en-CA" altLang="en-US" sz="1200" smtClean="0">
                <a:latin typeface="Tahoma" pitchFamily="34" charset="0"/>
              </a:rPr>
              <a:pPr/>
              <a:t>34</a:t>
            </a:fld>
            <a:endParaRPr lang="en-CA" alt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0B9051-EE36-47D8-AF65-7F41CDB8B835}" type="datetime1">
              <a:rPr lang="en-US" smtClean="0"/>
              <a:t>9/26/2019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9A59-3B8D-405F-82B2-240A3AFFE3EA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719B-AC74-48A5-B1CE-F9D0FBD0C6EF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609600"/>
            <a:ext cx="71739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3275" y="6386513"/>
            <a:ext cx="1905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l-GR"/>
              <a:t>Chapter 5-</a:t>
            </a:r>
            <a:fld id="{B019193A-FDA5-46CB-B89D-011848969D19}" type="slidenum">
              <a:rPr lang="en-US" altLang="el-GR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42573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609600"/>
            <a:ext cx="71739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3275" y="6386513"/>
            <a:ext cx="1905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10-</a:t>
            </a:r>
            <a:fld id="{F1CA9105-7934-48BD-99C8-EBA9B4D06F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39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71503F-5794-4C5F-8BBD-64AA46A7DFD1}" type="datetime1">
              <a:rPr lang="en-US" smtClean="0"/>
              <a:t>9/26/2019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D425F1A-8F3A-427C-8B9C-72FDACBA42E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A84-B3EF-42C6-89E0-2C5AA111DC81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3200-4AB2-4DB0-907A-A8C3046CC479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03DBEA-1021-43CB-A1F4-1F5AD5DD34C0}" type="datetime1">
              <a:rPr lang="en-US" smtClean="0"/>
              <a:t>9/26/2019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68A-786A-4162-B911-D1A40035FBAC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1190A9-64E9-400D-8865-05C5FD79DE5F}" type="datetime1">
              <a:rPr lang="en-US" smtClean="0"/>
              <a:t>9/26/2019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2344D9-371E-4A34-8061-3832997ECE6A}" type="datetime1">
              <a:rPr lang="en-US" smtClean="0"/>
              <a:t>9/26/2019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54471E-8331-48FC-B632-340D6CB17979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SQL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Database Systems (H)</a:t>
            </a:r>
          </a:p>
          <a:p>
            <a:r>
              <a:rPr lang="en-GB" dirty="0"/>
              <a:t>Dr Chris Anagnostopoulos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239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SQL: Key Constraints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b="1" dirty="0"/>
              <a:t>Key constraint</a:t>
            </a:r>
            <a:r>
              <a:rPr lang="en-US" altLang="en-US" sz="1800" dirty="0"/>
              <a:t>: a </a:t>
            </a:r>
            <a:r>
              <a:rPr lang="en-US" altLang="en-US" sz="1800" b="1" dirty="0"/>
              <a:t>primary key value </a:t>
            </a:r>
            <a:r>
              <a:rPr lang="en-US" altLang="en-US" sz="1800" dirty="0"/>
              <a:t>is unique (no duplicates);</a:t>
            </a:r>
          </a:p>
          <a:p>
            <a:r>
              <a:rPr lang="en-US" altLang="en-US" sz="1800" b="1" dirty="0"/>
              <a:t>Entity Integrity constraint</a:t>
            </a:r>
            <a:r>
              <a:rPr lang="en-US" altLang="en-US" sz="1800" dirty="0"/>
              <a:t>: a primary key cannot be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800" dirty="0"/>
              <a:t>;</a:t>
            </a:r>
            <a:endParaRPr lang="en-US" altLang="en-US" sz="1800" i="1" dirty="0"/>
          </a:p>
          <a:p>
            <a:endParaRPr lang="en-US" altLang="en-US" sz="1800" dirty="0"/>
          </a:p>
          <a:p>
            <a:r>
              <a:rPr lang="en-US" altLang="en-US" sz="1800" dirty="0"/>
              <a:t>Primary Key Clause:</a:t>
            </a:r>
          </a:p>
          <a:p>
            <a:pPr lvl="1"/>
            <a:r>
              <a:rPr lang="en-US" altLang="en-US" sz="1600" dirty="0" err="1">
                <a:solidFill>
                  <a:srgbClr val="0070C0"/>
                </a:solidFill>
              </a:rPr>
              <a:t>Dnumber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</a:rPr>
              <a:t>INT NOT NULL, PRIMARY KEY </a:t>
            </a:r>
            <a:r>
              <a:rPr lang="en-US" altLang="en-US" sz="1600" dirty="0">
                <a:solidFill>
                  <a:srgbClr val="0070C0"/>
                </a:solidFill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</a:rPr>
              <a:t>Dnumber</a:t>
            </a:r>
            <a:r>
              <a:rPr lang="en-US" altLang="en-US" sz="1600" dirty="0">
                <a:solidFill>
                  <a:srgbClr val="0070C0"/>
                </a:solidFill>
              </a:rPr>
              <a:t>);</a:t>
            </a:r>
          </a:p>
          <a:p>
            <a:endParaRPr lang="en-US" altLang="en-US" sz="1800" dirty="0"/>
          </a:p>
          <a:p>
            <a:r>
              <a:rPr lang="en-US" altLang="en-US" sz="1800" b="1" dirty="0"/>
              <a:t>UNIQUE</a:t>
            </a:r>
            <a:r>
              <a:rPr lang="en-US" altLang="en-US" sz="1800" dirty="0"/>
              <a:t> clause, specifies </a:t>
            </a:r>
            <a:r>
              <a:rPr lang="en-US" altLang="en-US" sz="1800" i="1" dirty="0"/>
              <a:t>candidate</a:t>
            </a:r>
            <a:r>
              <a:rPr lang="en-US" altLang="en-US" sz="1800" dirty="0"/>
              <a:t> keys</a:t>
            </a:r>
          </a:p>
          <a:p>
            <a:pPr lvl="1"/>
            <a:r>
              <a:rPr lang="en-US" altLang="en-US" sz="1600" dirty="0" err="1">
                <a:solidFill>
                  <a:srgbClr val="0070C0"/>
                </a:solidFill>
              </a:rPr>
              <a:t>Dname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</a:rPr>
              <a:t>VARCHAR(15) NOT NULL,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</a:rPr>
              <a:t>UNIQUE </a:t>
            </a:r>
            <a:r>
              <a:rPr lang="en-US" altLang="en-US" sz="1600" dirty="0">
                <a:solidFill>
                  <a:srgbClr val="0070C0"/>
                </a:solidFill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</a:rPr>
              <a:t>Dname</a:t>
            </a:r>
            <a:r>
              <a:rPr lang="en-US" altLang="en-US" sz="1600" dirty="0">
                <a:solidFill>
                  <a:srgbClr val="0070C0"/>
                </a:solidFill>
              </a:rPr>
              <a:t>);</a:t>
            </a:r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fig06_01continueda.jpg">
            <a:extLst>
              <a:ext uri="{FF2B5EF4-FFF2-40B4-BE49-F238E27FC236}">
                <a16:creationId xmlns:a16="http://schemas.microsoft.com/office/drawing/2014/main" xmlns="" id="{95E7F084-5CC5-4556-BDBF-C991D875F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5" b="20054"/>
          <a:stretch/>
        </p:blipFill>
        <p:spPr bwMode="auto">
          <a:xfrm>
            <a:off x="1219200" y="5105400"/>
            <a:ext cx="5943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5105400"/>
            <a:ext cx="5943600" cy="1295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5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SQL: Referential Constraints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500" dirty="0"/>
              <a:t>FOREIGN KEY clause in EMPLOYEE</a:t>
            </a:r>
          </a:p>
          <a:p>
            <a:pPr marL="365760" lvl="1" indent="0">
              <a:buNone/>
            </a:pPr>
            <a:r>
              <a:rPr lang="en-US" altLang="en-US" sz="1500" b="1" dirty="0"/>
              <a:t>FOREIGN KEY (</a:t>
            </a:r>
            <a:r>
              <a:rPr lang="en-US" altLang="en-US" sz="1500" b="1" dirty="0" err="1">
                <a:solidFill>
                  <a:srgbClr val="00B050"/>
                </a:solidFill>
              </a:rPr>
              <a:t>Super_ssn</a:t>
            </a:r>
            <a:r>
              <a:rPr lang="en-US" altLang="en-US" sz="1500" b="1" dirty="0"/>
              <a:t>) REFERENCES Employee(</a:t>
            </a:r>
            <a:r>
              <a:rPr lang="en-US" altLang="en-US" sz="1500" b="1" dirty="0" err="1">
                <a:solidFill>
                  <a:srgbClr val="FF0000"/>
                </a:solidFill>
              </a:rPr>
              <a:t>Ssn</a:t>
            </a:r>
            <a:r>
              <a:rPr lang="en-US" altLang="en-US" sz="1500" b="1" dirty="0"/>
              <a:t>)</a:t>
            </a:r>
          </a:p>
          <a:p>
            <a:pPr marL="365760" lvl="1" indent="0">
              <a:buNone/>
            </a:pPr>
            <a:endParaRPr lang="en-US" altLang="en-US" sz="1500" dirty="0"/>
          </a:p>
          <a:p>
            <a:r>
              <a:rPr lang="en-US" altLang="en-US" sz="1500" dirty="0"/>
              <a:t>FOREIGN KEY clause in DEPARTMENT</a:t>
            </a:r>
          </a:p>
          <a:p>
            <a:pPr marL="365760" lvl="1" indent="0">
              <a:buNone/>
            </a:pPr>
            <a:r>
              <a:rPr lang="en-US" altLang="en-US" sz="1500" b="1" dirty="0"/>
              <a:t>FOREIGN KEY (</a:t>
            </a:r>
            <a:r>
              <a:rPr lang="en-US" altLang="en-US" sz="1500" b="1" dirty="0" err="1">
                <a:solidFill>
                  <a:srgbClr val="00B050"/>
                </a:solidFill>
              </a:rPr>
              <a:t>Mgr_ssn</a:t>
            </a:r>
            <a:r>
              <a:rPr lang="en-US" altLang="en-US" sz="1500" b="1" dirty="0"/>
              <a:t>) REFERENCES Employee(</a:t>
            </a:r>
            <a:r>
              <a:rPr lang="en-US" altLang="en-US" sz="1500" b="1" dirty="0" err="1">
                <a:solidFill>
                  <a:srgbClr val="FF0000"/>
                </a:solidFill>
              </a:rPr>
              <a:t>Ssn</a:t>
            </a:r>
            <a:r>
              <a:rPr lang="en-US" altLang="en-US" sz="1500" b="1" dirty="0"/>
              <a:t>)</a:t>
            </a:r>
          </a:p>
          <a:p>
            <a:pPr marL="365760" lvl="1" indent="0">
              <a:buNone/>
            </a:pPr>
            <a:endParaRPr lang="en-US" altLang="en-US" sz="1500" dirty="0"/>
          </a:p>
          <a:p>
            <a:r>
              <a:rPr lang="en-US" altLang="en-US" sz="1500" i="1" dirty="0"/>
              <a:t>Triggered</a:t>
            </a:r>
            <a:r>
              <a:rPr lang="en-US" altLang="en-US" sz="1500" dirty="0"/>
              <a:t> actions for </a:t>
            </a:r>
            <a:r>
              <a:rPr lang="en-US" altLang="en-US" sz="1500" b="1" dirty="0" err="1">
                <a:solidFill>
                  <a:srgbClr val="00B050"/>
                </a:solidFill>
              </a:rPr>
              <a:t>Mgr_ssn</a:t>
            </a:r>
            <a:r>
              <a:rPr lang="en-US" altLang="en-US" sz="1500" b="1" dirty="0">
                <a:solidFill>
                  <a:srgbClr val="00B050"/>
                </a:solidFill>
              </a:rPr>
              <a:t>, </a:t>
            </a:r>
            <a:r>
              <a:rPr lang="en-US" altLang="en-US" sz="1500" b="1" dirty="0" err="1">
                <a:solidFill>
                  <a:srgbClr val="00B050"/>
                </a:solidFill>
              </a:rPr>
              <a:t>Super_ssn</a:t>
            </a:r>
            <a:r>
              <a:rPr lang="en-US" altLang="en-US" sz="1500" b="1" dirty="0">
                <a:solidFill>
                  <a:srgbClr val="00B050"/>
                </a:solidFill>
              </a:rPr>
              <a:t> </a:t>
            </a:r>
            <a:r>
              <a:rPr lang="en-US" altLang="en-US" sz="1500" dirty="0"/>
              <a:t>when </a:t>
            </a:r>
            <a:r>
              <a:rPr lang="en-US" altLang="en-US" sz="1500" b="1" dirty="0" err="1">
                <a:solidFill>
                  <a:srgbClr val="FF0000"/>
                </a:solidFill>
              </a:rPr>
              <a:t>Ssn</a:t>
            </a:r>
            <a:r>
              <a:rPr lang="en-US" altLang="en-US" sz="1500" dirty="0"/>
              <a:t> is updated or deleted: </a:t>
            </a:r>
          </a:p>
          <a:p>
            <a:pPr lvl="2"/>
            <a:r>
              <a:rPr lang="en-US" altLang="en-US" sz="1500" dirty="0"/>
              <a:t>Action: </a:t>
            </a:r>
            <a:r>
              <a:rPr lang="en-US" altLang="en-US" sz="1500" b="1" dirty="0"/>
              <a:t>ON DELETE SET NULL/ DEFAULT/ CASCADE</a:t>
            </a:r>
          </a:p>
          <a:p>
            <a:pPr lvl="2"/>
            <a:r>
              <a:rPr lang="en-US" altLang="en-US" sz="1500" dirty="0"/>
              <a:t>Action: </a:t>
            </a:r>
            <a:r>
              <a:rPr lang="en-US" altLang="en-US" sz="1500" b="1" dirty="0"/>
              <a:t>ON UPDATE SET NULL/ DEFAULT /CASCADE</a:t>
            </a:r>
          </a:p>
          <a:p>
            <a:endParaRPr lang="en-US" altLang="en-US" sz="1500" dirty="0"/>
          </a:p>
          <a:p>
            <a:r>
              <a:rPr lang="en-US" altLang="en-US" sz="1500" dirty="0">
                <a:solidFill>
                  <a:srgbClr val="FF0000"/>
                </a:solidFill>
              </a:rPr>
              <a:t>CASCADE</a:t>
            </a:r>
            <a:r>
              <a:rPr lang="en-US" altLang="en-US" sz="1500" dirty="0"/>
              <a:t> option </a:t>
            </a:r>
            <a:r>
              <a:rPr lang="en-US" altLang="en-US" sz="1500" i="1" dirty="0"/>
              <a:t>propagates</a:t>
            </a:r>
            <a:r>
              <a:rPr lang="en-US" altLang="en-US" sz="1500" dirty="0"/>
              <a:t> DELETE / UPDATE to </a:t>
            </a:r>
            <a:r>
              <a:rPr lang="en-US" altLang="en-US" sz="1500" i="1" dirty="0"/>
              <a:t>all</a:t>
            </a:r>
            <a:r>
              <a:rPr lang="en-US" altLang="en-US" sz="1500" dirty="0"/>
              <a:t> referential tuples!</a:t>
            </a:r>
          </a:p>
          <a:p>
            <a:pPr lvl="1"/>
            <a:endParaRPr lang="en-US" altLang="en-US" sz="1500" i="1" dirty="0"/>
          </a:p>
          <a:p>
            <a:pPr lvl="1"/>
            <a:r>
              <a:rPr lang="en-US" altLang="en-US" sz="1500" i="1" dirty="0"/>
              <a:t>e.g.</a:t>
            </a:r>
            <a:r>
              <a:rPr lang="en-US" altLang="en-US" sz="1500" dirty="0"/>
              <a:t>, when the primary key </a:t>
            </a:r>
            <a:r>
              <a:rPr lang="en-US" altLang="en-US" sz="1500" b="1" dirty="0" err="1">
                <a:solidFill>
                  <a:srgbClr val="FF0000"/>
                </a:solidFill>
              </a:rPr>
              <a:t>Ssn</a:t>
            </a:r>
            <a:r>
              <a:rPr lang="en-US" altLang="en-US" sz="1500" dirty="0"/>
              <a:t> is updated, then all foreign keys </a:t>
            </a:r>
            <a:r>
              <a:rPr lang="en-US" altLang="en-US" sz="1500" i="1" dirty="0"/>
              <a:t>refer</a:t>
            </a:r>
            <a:r>
              <a:rPr lang="en-US" altLang="en-US" sz="1500" dirty="0"/>
              <a:t> to it should be updated: </a:t>
            </a:r>
            <a:r>
              <a:rPr lang="en-US" altLang="en-US" sz="1500" b="1" dirty="0"/>
              <a:t>ON UPDATE CASCADE</a:t>
            </a:r>
          </a:p>
          <a:p>
            <a:pPr lvl="1"/>
            <a:endParaRPr lang="en-US" altLang="en-US" sz="1500" i="1" dirty="0"/>
          </a:p>
          <a:p>
            <a:pPr lvl="1"/>
            <a:r>
              <a:rPr lang="en-US" altLang="en-US" sz="1500" i="1" dirty="0"/>
              <a:t>e.g.</a:t>
            </a:r>
            <a:r>
              <a:rPr lang="en-US" altLang="en-US" sz="1500" dirty="0"/>
              <a:t>, when the primary key </a:t>
            </a:r>
            <a:r>
              <a:rPr lang="en-US" altLang="en-US" sz="1500" b="1" dirty="0" err="1">
                <a:solidFill>
                  <a:srgbClr val="FF0000"/>
                </a:solidFill>
              </a:rPr>
              <a:t>Ssn</a:t>
            </a:r>
            <a:r>
              <a:rPr lang="en-US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en-US" sz="1500" dirty="0"/>
              <a:t>is deleted, then all foreign keys </a:t>
            </a:r>
            <a:r>
              <a:rPr lang="en-US" altLang="en-US" sz="1500" i="1" dirty="0"/>
              <a:t>refer</a:t>
            </a:r>
            <a:r>
              <a:rPr lang="en-US" altLang="en-US" sz="1500" dirty="0"/>
              <a:t> to this tuple should be deleted: </a:t>
            </a:r>
            <a:r>
              <a:rPr lang="en-US" altLang="en-US" sz="1500" b="1" dirty="0"/>
              <a:t>ON DELETE CASCADE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06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00200"/>
            <a:ext cx="5372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24599"/>
            <a:ext cx="2667000" cy="5612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In-Class Quiz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152400"/>
            <a:ext cx="447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</a:rPr>
              <a:t>Q1: What is happening when we </a:t>
            </a:r>
            <a:r>
              <a:rPr lang="en-GB" sz="1200" b="1" i="1" dirty="0">
                <a:solidFill>
                  <a:srgbClr val="002060"/>
                </a:solidFill>
              </a:rPr>
              <a:t>delete</a:t>
            </a:r>
            <a:r>
              <a:rPr lang="en-GB" sz="1200" b="1" dirty="0">
                <a:solidFill>
                  <a:srgbClr val="002060"/>
                </a:solidFill>
              </a:rPr>
              <a:t> a department?</a:t>
            </a:r>
            <a:endParaRPr lang="el-GR" sz="12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8918CA-CB39-447E-B598-8B835271A5B3}"/>
              </a:ext>
            </a:extLst>
          </p:cNvPr>
          <p:cNvSpPr txBox="1"/>
          <p:nvPr/>
        </p:nvSpPr>
        <p:spPr>
          <a:xfrm>
            <a:off x="4114800" y="457200"/>
            <a:ext cx="4395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</a:rPr>
              <a:t>Q2: What is happening when we </a:t>
            </a:r>
            <a:r>
              <a:rPr lang="en-GB" sz="1200" b="1" i="1" dirty="0">
                <a:solidFill>
                  <a:srgbClr val="002060"/>
                </a:solidFill>
              </a:rPr>
              <a:t>delete</a:t>
            </a:r>
            <a:r>
              <a:rPr lang="en-GB" sz="1200" b="1" dirty="0">
                <a:solidFill>
                  <a:srgbClr val="002060"/>
                </a:solidFill>
              </a:rPr>
              <a:t> an employee?</a:t>
            </a:r>
            <a:endParaRPr lang="el-GR" sz="1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FF8A29ED-3BF5-4FF8-BA09-8D763B26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81349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3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SELECT-FROM-WHERE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7"/>
          <a:stretch/>
        </p:blipFill>
        <p:spPr bwMode="auto">
          <a:xfrm>
            <a:off x="304800" y="1752599"/>
            <a:ext cx="8433815" cy="106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41910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Declare </a:t>
            </a:r>
            <a:r>
              <a:rPr lang="en-GB" sz="1600" i="1" dirty="0"/>
              <a:t>what</a:t>
            </a:r>
            <a:r>
              <a:rPr lang="en-GB" sz="1600" dirty="0"/>
              <a:t> to retrieve, i.e., which are the </a:t>
            </a:r>
            <a:r>
              <a:rPr lang="en-GB" sz="1600" b="1" dirty="0">
                <a:solidFill>
                  <a:srgbClr val="002060"/>
                </a:solidFill>
              </a:rPr>
              <a:t>attributes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Declare </a:t>
            </a:r>
            <a:r>
              <a:rPr lang="en-GB" sz="1600" i="1" dirty="0"/>
              <a:t>from</a:t>
            </a:r>
            <a:r>
              <a:rPr lang="en-GB" sz="1600" dirty="0"/>
              <a:t> where to retrieve, i.e., which is the </a:t>
            </a:r>
            <a:r>
              <a:rPr lang="en-GB" sz="1600" b="1" dirty="0">
                <a:solidFill>
                  <a:srgbClr val="002060"/>
                </a:solidFill>
              </a:rPr>
              <a:t>table/relation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Declare with what </a:t>
            </a:r>
            <a:r>
              <a:rPr lang="en-GB" sz="1600" i="1" dirty="0"/>
              <a:t>condition</a:t>
            </a:r>
            <a:r>
              <a:rPr lang="en-GB" sz="1600" dirty="0"/>
              <a:t> to retrieve, i.e., which are the </a:t>
            </a:r>
            <a:r>
              <a:rPr lang="en-GB" sz="1600" b="1" dirty="0">
                <a:solidFill>
                  <a:srgbClr val="002060"/>
                </a:solidFill>
              </a:rPr>
              <a:t>conditions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b="1" dirty="0">
                <a:solidFill>
                  <a:srgbClr val="FF0000"/>
                </a:solidFill>
              </a:rPr>
              <a:t>But</a:t>
            </a:r>
            <a:r>
              <a:rPr lang="en-GB" sz="1600" dirty="0"/>
              <a:t>, not saying how to </a:t>
            </a:r>
            <a:r>
              <a:rPr lang="en-GB" sz="1600" i="1" dirty="0"/>
              <a:t>implement</a:t>
            </a:r>
            <a:r>
              <a:rPr lang="en-GB" sz="1600" dirty="0"/>
              <a:t> this,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/>
              <a:t>how</a:t>
            </a:r>
            <a:r>
              <a:rPr lang="en-GB" sz="1600" dirty="0"/>
              <a:t> to load the data from disk to memory,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/>
              <a:t>how</a:t>
            </a:r>
            <a:r>
              <a:rPr lang="en-GB" sz="1600" dirty="0"/>
              <a:t> to </a:t>
            </a:r>
            <a:r>
              <a:rPr lang="en-GB" sz="1600" i="1" dirty="0"/>
              <a:t>search</a:t>
            </a:r>
            <a:r>
              <a:rPr lang="en-GB" sz="1600" dirty="0"/>
              <a:t> and </a:t>
            </a:r>
            <a:r>
              <a:rPr lang="en-GB" sz="1600" i="1" dirty="0"/>
              <a:t>check</a:t>
            </a:r>
            <a:r>
              <a:rPr lang="en-GB" sz="1600" dirty="0"/>
              <a:t> if a tuple satisfies the condition, etc.</a:t>
            </a:r>
            <a:endParaRPr lang="el-GR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Image result for SQL keep calm">
            <a:extLst>
              <a:ext uri="{FF2B5EF4-FFF2-40B4-BE49-F238E27FC236}">
                <a16:creationId xmlns:a16="http://schemas.microsoft.com/office/drawing/2014/main" xmlns="" id="{FEF8603D-0EFC-4311-8076-370C8691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578" y="63229"/>
            <a:ext cx="904875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6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en-US" dirty="0"/>
              <a:t>SELECT-FROM-WHERE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" name="Picture 3" descr="fig05_06continueda.jpg">
            <a:extLst>
              <a:ext uri="{FF2B5EF4-FFF2-40B4-BE49-F238E27FC236}">
                <a16:creationId xmlns:a16="http://schemas.microsoft.com/office/drawing/2014/main" xmlns="" id="{5D3AEBA2-C5B4-42C4-99C9-7AEEFC6234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7"/>
          <a:stretch/>
        </p:blipFill>
        <p:spPr bwMode="auto">
          <a:xfrm>
            <a:off x="962774" y="3828397"/>
            <a:ext cx="597539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9509078-99C2-4E97-914D-84C709002556}"/>
              </a:ext>
            </a:extLst>
          </p:cNvPr>
          <p:cNvSpPr txBox="1"/>
          <p:nvPr/>
        </p:nvSpPr>
        <p:spPr>
          <a:xfrm>
            <a:off x="357144" y="1040053"/>
            <a:ext cx="688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Query 0</a:t>
            </a:r>
            <a:r>
              <a:rPr lang="en-GB" dirty="0"/>
              <a:t>: Which are the addresses of employees working in the department 4 </a:t>
            </a:r>
            <a:r>
              <a:rPr lang="en-GB" i="1" dirty="0"/>
              <a:t>or</a:t>
            </a:r>
            <a:r>
              <a:rPr lang="en-GB" dirty="0"/>
              <a:t> their salary is less that 31000.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0D6E47-7327-4605-B63A-69CEAFDBAB49}"/>
              </a:ext>
            </a:extLst>
          </p:cNvPr>
          <p:cNvSpPr txBox="1"/>
          <p:nvPr/>
        </p:nvSpPr>
        <p:spPr>
          <a:xfrm>
            <a:off x="509544" y="2124670"/>
            <a:ext cx="688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Address</a:t>
            </a:r>
          </a:p>
          <a:p>
            <a:pPr algn="just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EMPLOYEE</a:t>
            </a:r>
          </a:p>
          <a:p>
            <a:pPr algn="just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DNO = 4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Salary &lt; 31000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4648200"/>
            <a:ext cx="6324600" cy="381000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762000" y="5410200"/>
            <a:ext cx="6324600" cy="228600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762000" y="4191000"/>
            <a:ext cx="6324600" cy="457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762000" y="5181600"/>
            <a:ext cx="6324600" cy="228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8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63774"/>
            <a:ext cx="6845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49193"/>
            <a:ext cx="3744541" cy="160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SELECT-FROM-WHERE: </a:t>
            </a:r>
            <a:r>
              <a:rPr lang="en-US" altLang="en-US" sz="2400" dirty="0">
                <a:solidFill>
                  <a:srgbClr val="0070C0"/>
                </a:solidFill>
              </a:rPr>
              <a:t>Join</a:t>
            </a:r>
            <a:r>
              <a:rPr lang="en-US" altLang="en-US" sz="2400" dirty="0"/>
              <a:t> &amp; </a:t>
            </a:r>
            <a:r>
              <a:rPr lang="en-US" altLang="en-US" sz="2400" dirty="0">
                <a:solidFill>
                  <a:srgbClr val="00B050"/>
                </a:solidFill>
              </a:rPr>
              <a:t>Select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xmlns="" id="{22918015-1A59-4449-98D3-569DA051F5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6" r="38324" b="10400"/>
          <a:stretch/>
        </p:blipFill>
        <p:spPr bwMode="auto">
          <a:xfrm>
            <a:off x="5047328" y="4419600"/>
            <a:ext cx="3827729" cy="11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fig05_06continueda.jpg">
            <a:extLst>
              <a:ext uri="{FF2B5EF4-FFF2-40B4-BE49-F238E27FC236}">
                <a16:creationId xmlns:a16="http://schemas.microsoft.com/office/drawing/2014/main" xmlns="" id="{5D3AEBA2-C5B4-42C4-99C9-7AEEFC6234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7"/>
          <a:stretch/>
        </p:blipFill>
        <p:spPr bwMode="auto">
          <a:xfrm>
            <a:off x="228600" y="2422461"/>
            <a:ext cx="4953000" cy="176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449E91C-759E-43EF-B069-B579FDB83F64}"/>
              </a:ext>
            </a:extLst>
          </p:cNvPr>
          <p:cNvGrpSpPr/>
          <p:nvPr/>
        </p:nvGrpSpPr>
        <p:grpSpPr>
          <a:xfrm>
            <a:off x="4762500" y="2411574"/>
            <a:ext cx="2057400" cy="2697633"/>
            <a:chOff x="4762500" y="2411574"/>
            <a:chExt cx="2057400" cy="269763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981E6E33-B411-4536-AC9F-EC801EA4F40D}"/>
                </a:ext>
              </a:extLst>
            </p:cNvPr>
            <p:cNvSpPr/>
            <p:nvPr/>
          </p:nvSpPr>
          <p:spPr>
            <a:xfrm>
              <a:off x="5029200" y="4876800"/>
              <a:ext cx="990600" cy="2324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D1A4D2E9-A253-4A40-8777-0AD331B5E3B8}"/>
                </a:ext>
              </a:extLst>
            </p:cNvPr>
            <p:cNvSpPr/>
            <p:nvPr/>
          </p:nvSpPr>
          <p:spPr>
            <a:xfrm>
              <a:off x="4762500" y="2411574"/>
              <a:ext cx="571500" cy="40782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B4D57264-6DE4-4C91-B2AC-370A637BFFE0}"/>
                </a:ext>
              </a:extLst>
            </p:cNvPr>
            <p:cNvSpPr/>
            <p:nvPr/>
          </p:nvSpPr>
          <p:spPr>
            <a:xfrm>
              <a:off x="6248400" y="4530481"/>
              <a:ext cx="571500" cy="40782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xmlns="" id="{C23069AF-803F-432E-9270-F44DF626F300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5334000" y="2615487"/>
              <a:ext cx="1200150" cy="1914994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495800" y="2057400"/>
            <a:ext cx="1295400" cy="304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2438400" y="2057400"/>
            <a:ext cx="159385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76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b="70370"/>
          <a:stretch/>
        </p:blipFill>
        <p:spPr bwMode="auto">
          <a:xfrm>
            <a:off x="228600" y="5562600"/>
            <a:ext cx="5581650" cy="122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21"/>
          <a:stretch/>
        </p:blipFill>
        <p:spPr bwMode="auto">
          <a:xfrm>
            <a:off x="304800" y="228600"/>
            <a:ext cx="7331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11"/>
          <a:stretch/>
        </p:blipFill>
        <p:spPr bwMode="auto">
          <a:xfrm>
            <a:off x="304800" y="1295400"/>
            <a:ext cx="73310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52" y="195704"/>
            <a:ext cx="979523" cy="11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2" descr="fig05_06continuedb.jpg">
            <a:extLst>
              <a:ext uri="{FF2B5EF4-FFF2-40B4-BE49-F238E27FC236}">
                <a16:creationId xmlns:a16="http://schemas.microsoft.com/office/drawing/2014/main" xmlns="" id="{5CA1417E-D35E-42DA-BD2B-367250DC0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8" b="54972"/>
          <a:stretch/>
        </p:blipFill>
        <p:spPr bwMode="auto">
          <a:xfrm>
            <a:off x="5835580" y="2819400"/>
            <a:ext cx="2546420" cy="148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fig05_06continueda.jpg">
            <a:extLst>
              <a:ext uri="{FF2B5EF4-FFF2-40B4-BE49-F238E27FC236}">
                <a16:creationId xmlns:a16="http://schemas.microsoft.com/office/drawing/2014/main" xmlns="" id="{6A94E835-C8E2-4615-960C-B5590E85978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7"/>
          <a:stretch/>
        </p:blipFill>
        <p:spPr bwMode="auto">
          <a:xfrm>
            <a:off x="228600" y="2819400"/>
            <a:ext cx="4831174" cy="17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xmlns="" id="{B692BEA0-60D8-409A-9E0B-B9C570C5076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6" r="38324" b="10400"/>
          <a:stretch/>
        </p:blipFill>
        <p:spPr bwMode="auto">
          <a:xfrm>
            <a:off x="5486400" y="4525881"/>
            <a:ext cx="3505200" cy="103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04E28A40-4AD1-4D1C-9CAC-B1AFF2AE9062}"/>
              </a:ext>
            </a:extLst>
          </p:cNvPr>
          <p:cNvSpPr/>
          <p:nvPr/>
        </p:nvSpPr>
        <p:spPr>
          <a:xfrm>
            <a:off x="6629400" y="3069771"/>
            <a:ext cx="2109215" cy="1643743"/>
          </a:xfrm>
          <a:custGeom>
            <a:avLst/>
            <a:gdLst>
              <a:gd name="connsiteX0" fmla="*/ 1317284 w 1603863"/>
              <a:gd name="connsiteY0" fmla="*/ 0 h 1643743"/>
              <a:gd name="connsiteX1" fmla="*/ 1600313 w 1603863"/>
              <a:gd name="connsiteY1" fmla="*/ 794658 h 1643743"/>
              <a:gd name="connsiteX2" fmla="*/ 1382598 w 1603863"/>
              <a:gd name="connsiteY2" fmla="*/ 1404258 h 1643743"/>
              <a:gd name="connsiteX3" fmla="*/ 228713 w 1603863"/>
              <a:gd name="connsiteY3" fmla="*/ 1436915 h 1643743"/>
              <a:gd name="connsiteX4" fmla="*/ 113 w 1603863"/>
              <a:gd name="connsiteY4" fmla="*/ 1643743 h 164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863" h="1643743">
                <a:moveTo>
                  <a:pt x="1317284" y="0"/>
                </a:moveTo>
                <a:cubicBezTo>
                  <a:pt x="1453355" y="280307"/>
                  <a:pt x="1589427" y="560615"/>
                  <a:pt x="1600313" y="794658"/>
                </a:cubicBezTo>
                <a:cubicBezTo>
                  <a:pt x="1611199" y="1028701"/>
                  <a:pt x="1611198" y="1297215"/>
                  <a:pt x="1382598" y="1404258"/>
                </a:cubicBezTo>
                <a:cubicBezTo>
                  <a:pt x="1153998" y="1511301"/>
                  <a:pt x="459127" y="1397001"/>
                  <a:pt x="228713" y="1436915"/>
                </a:cubicBezTo>
                <a:cubicBezTo>
                  <a:pt x="-1701" y="1476829"/>
                  <a:pt x="-794" y="1560286"/>
                  <a:pt x="113" y="1643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DBB762F-FBB2-49E3-B534-5A5C93A3AB2C}"/>
              </a:ext>
            </a:extLst>
          </p:cNvPr>
          <p:cNvSpPr/>
          <p:nvPr/>
        </p:nvSpPr>
        <p:spPr>
          <a:xfrm>
            <a:off x="1600200" y="2605079"/>
            <a:ext cx="6144792" cy="2108435"/>
          </a:xfrm>
          <a:custGeom>
            <a:avLst/>
            <a:gdLst>
              <a:gd name="connsiteX0" fmla="*/ 6629400 w 6808821"/>
              <a:gd name="connsiteY0" fmla="*/ 2108435 h 2108435"/>
              <a:gd name="connsiteX1" fmla="*/ 6596743 w 6808821"/>
              <a:gd name="connsiteY1" fmla="*/ 1781864 h 2108435"/>
              <a:gd name="connsiteX2" fmla="*/ 4506686 w 6808821"/>
              <a:gd name="connsiteY2" fmla="*/ 1781864 h 2108435"/>
              <a:gd name="connsiteX3" fmla="*/ 4267200 w 6808821"/>
              <a:gd name="connsiteY3" fmla="*/ 181664 h 2108435"/>
              <a:gd name="connsiteX4" fmla="*/ 729343 w 6808821"/>
              <a:gd name="connsiteY4" fmla="*/ 51035 h 2108435"/>
              <a:gd name="connsiteX5" fmla="*/ 0 w 6808821"/>
              <a:gd name="connsiteY5" fmla="*/ 312292 h 210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8821" h="2108435">
                <a:moveTo>
                  <a:pt x="6629400" y="2108435"/>
                </a:moveTo>
                <a:cubicBezTo>
                  <a:pt x="6789964" y="1972363"/>
                  <a:pt x="6950529" y="1836292"/>
                  <a:pt x="6596743" y="1781864"/>
                </a:cubicBezTo>
                <a:cubicBezTo>
                  <a:pt x="6242957" y="1727436"/>
                  <a:pt x="4894943" y="2048564"/>
                  <a:pt x="4506686" y="1781864"/>
                </a:cubicBezTo>
                <a:cubicBezTo>
                  <a:pt x="4118429" y="1515164"/>
                  <a:pt x="4896757" y="470136"/>
                  <a:pt x="4267200" y="181664"/>
                </a:cubicBezTo>
                <a:cubicBezTo>
                  <a:pt x="3637643" y="-106808"/>
                  <a:pt x="1440543" y="29264"/>
                  <a:pt x="729343" y="51035"/>
                </a:cubicBezTo>
                <a:cubicBezTo>
                  <a:pt x="18143" y="72806"/>
                  <a:pt x="9071" y="192549"/>
                  <a:pt x="0" y="3122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as a Variable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1800" b="1" dirty="0"/>
              <a:t>//in Java.</a:t>
            </a:r>
          </a:p>
          <a:p>
            <a:pPr marL="0" indent="0"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 = 5;</a:t>
            </a:r>
          </a:p>
          <a:p>
            <a:pPr marL="0" indent="0"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 = 7;</a:t>
            </a:r>
          </a:p>
          <a:p>
            <a:pPr marL="0" indent="0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/>
              <a:t>//in SQL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</a:p>
          <a:p>
            <a:endParaRPr lang="en-US" altLang="en-US" sz="1800" i="1" dirty="0"/>
          </a:p>
          <a:p>
            <a:pPr algn="just"/>
            <a:r>
              <a:rPr lang="en-US" altLang="en-US" sz="1800" dirty="0"/>
              <a:t>A relation might play different </a:t>
            </a:r>
            <a:r>
              <a:rPr lang="en-US" altLang="en-US" sz="1800" i="1" dirty="0"/>
              <a:t>roles</a:t>
            </a:r>
            <a:r>
              <a:rPr lang="en-US" altLang="en-US" sz="1800" dirty="0"/>
              <a:t> within a query, e.g., </a:t>
            </a:r>
            <a:r>
              <a:rPr lang="en-US" altLang="en-US" sz="1800" dirty="0">
                <a:solidFill>
                  <a:srgbClr val="FF0000"/>
                </a:solidFill>
              </a:rPr>
              <a:t>employee </a:t>
            </a:r>
            <a:r>
              <a:rPr lang="en-US" altLang="en-US" sz="1800" i="1" dirty="0"/>
              <a:t>might</a:t>
            </a:r>
            <a:r>
              <a:rPr lang="en-US" altLang="en-US" sz="1800" dirty="0"/>
              <a:t> be a </a:t>
            </a:r>
            <a:r>
              <a:rPr lang="en-US" altLang="en-US" sz="1800" i="1" dirty="0"/>
              <a:t>supervisee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rgbClr val="00B050"/>
                </a:solidFill>
              </a:rPr>
              <a:t>employee</a:t>
            </a:r>
            <a:r>
              <a:rPr lang="en-US" altLang="en-US" sz="1800" dirty="0"/>
              <a:t> might be a </a:t>
            </a:r>
            <a:r>
              <a:rPr lang="en-US" altLang="en-US" sz="1800" i="1" dirty="0"/>
              <a:t>supervisor</a:t>
            </a:r>
            <a:r>
              <a:rPr lang="en-US" altLang="en-US" sz="1800" dirty="0"/>
              <a:t>…(used in recursive references…)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EMPLOYEE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EMPLOYEE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0" indent="0">
              <a:buNone/>
            </a:pP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el-GR" sz="2100" b="1" dirty="0"/>
          </a:p>
          <a:p>
            <a:pPr marL="365760" lvl="1" indent="0">
              <a:buNone/>
            </a:pPr>
            <a:endParaRPr lang="en-US" alt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52" y="195704"/>
            <a:ext cx="979523" cy="11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l-G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l-GR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.Fname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l-GR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.Lname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l-G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.Fname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l-G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.Lname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indent="0">
              <a:buNone/>
            </a:pP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	FROM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    EMPLOYEE </a:t>
            </a: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, EMPLOYEE </a:t>
            </a: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0" indent="0">
              <a:buNone/>
            </a:pP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	WHERE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l-GR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.Super_ssn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l-G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.Ssn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>
              <a:buNone/>
            </a:pPr>
            <a:endParaRPr lang="en-US" altLang="en-US" dirty="0"/>
          </a:p>
          <a:p>
            <a:pPr marL="365760" lvl="1" indent="0">
              <a:buNone/>
            </a:pPr>
            <a:endParaRPr lang="en-US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52800" y="4873823"/>
            <a:ext cx="5410200" cy="1970242"/>
            <a:chOff x="3352800" y="4873823"/>
            <a:chExt cx="5410200" cy="1970242"/>
          </a:xfrm>
        </p:grpSpPr>
        <p:pic>
          <p:nvPicPr>
            <p:cNvPr id="5" name="Picture 3" descr="fig05_06continueda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183"/>
            <a:stretch/>
          </p:blipFill>
          <p:spPr bwMode="auto">
            <a:xfrm>
              <a:off x="3352800" y="4953000"/>
              <a:ext cx="5410200" cy="189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46278" y="4873823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</a:rPr>
                <a:t>S</a:t>
              </a:r>
              <a:endParaRPr lang="el-GR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400" y="2664023"/>
            <a:ext cx="5486400" cy="1970242"/>
            <a:chOff x="152400" y="2664023"/>
            <a:chExt cx="5486400" cy="1970242"/>
          </a:xfrm>
        </p:grpSpPr>
        <p:pic>
          <p:nvPicPr>
            <p:cNvPr id="11" name="Picture 3" descr="fig05_06continueda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183"/>
            <a:stretch/>
          </p:blipFill>
          <p:spPr bwMode="auto">
            <a:xfrm>
              <a:off x="228600" y="2743200"/>
              <a:ext cx="5410200" cy="189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28490" y="266402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</a:rPr>
                <a:t>E</a:t>
              </a:r>
              <a:endParaRPr lang="el-G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2400" y="3124200"/>
              <a:ext cx="5486400" cy="152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9" name="Rectangle 8"/>
          <p:cNvSpPr/>
          <p:nvPr/>
        </p:nvSpPr>
        <p:spPr>
          <a:xfrm>
            <a:off x="4572000" y="5486400"/>
            <a:ext cx="7620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" name="Elbow Connector 5"/>
          <p:cNvCxnSpPr>
            <a:stCxn id="3" idx="3"/>
            <a:endCxn id="9" idx="0"/>
          </p:cNvCxnSpPr>
          <p:nvPr/>
        </p:nvCxnSpPr>
        <p:spPr>
          <a:xfrm flipH="1">
            <a:off x="4953000" y="3200400"/>
            <a:ext cx="685800" cy="2286000"/>
          </a:xfrm>
          <a:prstGeom prst="bentConnector4">
            <a:avLst>
              <a:gd name="adj1" fmla="val -33333"/>
              <a:gd name="adj2" fmla="val 70834"/>
            </a:avLst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7900" y="3807023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{John Smith, </a:t>
            </a:r>
            <a:r>
              <a:rPr lang="en-GB" sz="1400" dirty="0">
                <a:solidFill>
                  <a:srgbClr val="7030A0"/>
                </a:solidFill>
              </a:rPr>
              <a:t>Franklin Wong</a:t>
            </a:r>
            <a:r>
              <a:rPr lang="en-GB" sz="1400" dirty="0"/>
              <a:t>}</a:t>
            </a:r>
            <a:endParaRPr lang="el-GR" sz="1400" dirty="0"/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5867400" y="3960911"/>
            <a:ext cx="190500" cy="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52" y="195704"/>
            <a:ext cx="979523" cy="11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EF47B12-26CB-4E5C-ADF1-DE0A10C8930D}"/>
              </a:ext>
            </a:extLst>
          </p:cNvPr>
          <p:cNvSpPr txBox="1"/>
          <p:nvPr/>
        </p:nvSpPr>
        <p:spPr>
          <a:xfrm>
            <a:off x="152400" y="762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l-GR" b="1" dirty="0"/>
              <a:t>Query 3.</a:t>
            </a:r>
            <a:r>
              <a:rPr lang="en-US" altLang="el-GR" dirty="0"/>
              <a:t> For each </a:t>
            </a:r>
            <a:r>
              <a:rPr lang="en-US" altLang="el-GR" i="1" dirty="0"/>
              <a:t>employee</a:t>
            </a:r>
            <a:r>
              <a:rPr lang="en-US" altLang="el-GR" dirty="0"/>
              <a:t>, retrieve the employee’s first and last name and the first and last name of his or her </a:t>
            </a:r>
            <a:r>
              <a:rPr lang="en-US" altLang="el-GR" i="1" dirty="0"/>
              <a:t>immediate</a:t>
            </a:r>
            <a:r>
              <a:rPr lang="en-US" altLang="el-GR" dirty="0"/>
              <a:t> supervisor.</a:t>
            </a:r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55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3169"/>
          </a:xfrm>
        </p:spPr>
        <p:txBody>
          <a:bodyPr/>
          <a:lstStyle/>
          <a:p>
            <a:r>
              <a:rPr lang="en-US" altLang="en-US" dirty="0"/>
              <a:t>In-Class Activity [A1]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006741"/>
            <a:ext cx="7924800" cy="554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l-GR" sz="1800" b="1" dirty="0">
                <a:cs typeface="Arial" panose="020B0604020202020204" pitchFamily="34" charset="0"/>
              </a:rPr>
              <a:t>Query 4: </a:t>
            </a:r>
            <a:r>
              <a:rPr lang="en-US" altLang="el-GR" sz="1800" dirty="0">
                <a:cs typeface="Arial" panose="020B0604020202020204" pitchFamily="34" charset="0"/>
              </a:rPr>
              <a:t>For each </a:t>
            </a:r>
            <a:r>
              <a:rPr lang="en-US" altLang="el-GR" sz="1800" i="1" dirty="0">
                <a:cs typeface="Arial" panose="020B0604020202020204" pitchFamily="34" charset="0"/>
              </a:rPr>
              <a:t>employee</a:t>
            </a:r>
            <a:r>
              <a:rPr lang="en-US" altLang="el-GR" sz="1800" dirty="0">
                <a:cs typeface="Arial" panose="020B0604020202020204" pitchFamily="34" charset="0"/>
              </a:rPr>
              <a:t>, if their </a:t>
            </a:r>
            <a:r>
              <a:rPr lang="en-US" altLang="el-GR" sz="1800" i="1" dirty="0">
                <a:cs typeface="Arial" panose="020B0604020202020204" pitchFamily="34" charset="0"/>
              </a:rPr>
              <a:t>supervisor</a:t>
            </a:r>
            <a:r>
              <a:rPr lang="en-US" altLang="el-GR" sz="1800" dirty="0">
                <a:cs typeface="Arial" panose="020B0604020202020204" pitchFamily="34" charset="0"/>
              </a:rPr>
              <a:t> is a </a:t>
            </a:r>
            <a:r>
              <a:rPr lang="en-US" altLang="el-GR" sz="1800" i="1" dirty="0">
                <a:cs typeface="Arial" panose="020B0604020202020204" pitchFamily="34" charset="0"/>
              </a:rPr>
              <a:t>manager</a:t>
            </a:r>
            <a:r>
              <a:rPr lang="en-US" altLang="el-GR" sz="1800" dirty="0">
                <a:cs typeface="Arial" panose="020B0604020202020204" pitchFamily="34" charset="0"/>
              </a:rPr>
              <a:t> of a </a:t>
            </a:r>
            <a:r>
              <a:rPr lang="en-US" altLang="el-GR" sz="1800" i="1" dirty="0">
                <a:cs typeface="Arial" panose="020B0604020202020204" pitchFamily="34" charset="0"/>
              </a:rPr>
              <a:t>department</a:t>
            </a:r>
            <a:r>
              <a:rPr lang="en-US" altLang="el-GR" sz="1800" dirty="0">
                <a:cs typeface="Arial" panose="020B0604020202020204" pitchFamily="34" charset="0"/>
              </a:rPr>
              <a:t>, show the department name and department number.  </a:t>
            </a:r>
            <a:r>
              <a:rPr lang="en-US" altLang="el-G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>
              <a:buNone/>
            </a:pPr>
            <a:endParaRPr lang="en-US" altLang="en-US" dirty="0"/>
          </a:p>
          <a:p>
            <a:pPr marL="365760" lvl="1" indent="0">
              <a:buNone/>
            </a:pPr>
            <a:endParaRPr lang="en-US" altLang="en-US" dirty="0"/>
          </a:p>
        </p:txBody>
      </p:sp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xmlns="" id="{6704DFFD-03EF-4302-AE29-CCE78C9521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7"/>
          <a:stretch/>
        </p:blipFill>
        <p:spPr bwMode="auto">
          <a:xfrm>
            <a:off x="489857" y="2209800"/>
            <a:ext cx="4831174" cy="17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fig05_06continueda.jpg">
            <a:extLst>
              <a:ext uri="{FF2B5EF4-FFF2-40B4-BE49-F238E27FC236}">
                <a16:creationId xmlns:a16="http://schemas.microsoft.com/office/drawing/2014/main" xmlns="" id="{FC8F4287-7A5B-4862-AA1B-24FCFED4A6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6" r="38324" b="10400"/>
          <a:stretch/>
        </p:blipFill>
        <p:spPr bwMode="auto">
          <a:xfrm>
            <a:off x="5079546" y="4046431"/>
            <a:ext cx="3505200" cy="103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Image result for clock">
            <a:extLst>
              <a:ext uri="{FF2B5EF4-FFF2-40B4-BE49-F238E27FC236}">
                <a16:creationId xmlns:a16="http://schemas.microsoft.com/office/drawing/2014/main" xmlns="" id="{1B3FB33B-8E17-4A9A-9D85-E7DA160B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  <a:endParaRPr lang="el-G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Structured Query Language (SQL);</a:t>
            </a:r>
          </a:p>
          <a:p>
            <a:pPr lvl="1"/>
            <a:r>
              <a:rPr lang="en-US" sz="1800" dirty="0"/>
              <a:t>Create a database </a:t>
            </a:r>
            <a:r>
              <a:rPr lang="en-US" sz="1800" i="1" dirty="0"/>
              <a:t>schema </a:t>
            </a:r>
            <a:r>
              <a:rPr lang="en-US" sz="1800" dirty="0"/>
              <a:t>&amp;</a:t>
            </a:r>
            <a:r>
              <a:rPr lang="en-US" sz="1800" i="1" dirty="0"/>
              <a:t> relations</a:t>
            </a:r>
            <a:r>
              <a:rPr lang="en-US" sz="1800" dirty="0"/>
              <a:t> in SQL;</a:t>
            </a:r>
          </a:p>
          <a:p>
            <a:pPr lvl="1"/>
            <a:r>
              <a:rPr lang="en-US" sz="1800" dirty="0"/>
              <a:t>Assign key/integrity/referential </a:t>
            </a:r>
            <a:r>
              <a:rPr lang="en-US" sz="1800" i="1" dirty="0"/>
              <a:t>constraints</a:t>
            </a:r>
            <a:r>
              <a:rPr lang="en-US" sz="1800" dirty="0"/>
              <a:t> in SQL;</a:t>
            </a:r>
          </a:p>
          <a:p>
            <a:endParaRPr lang="en-US" sz="1800" dirty="0"/>
          </a:p>
          <a:p>
            <a:r>
              <a:rPr lang="en-US" sz="1800" b="1" dirty="0">
                <a:cs typeface="Courier New" panose="02070309020205020404" pitchFamily="49" charset="0"/>
              </a:rPr>
              <a:t>SELECT</a:t>
            </a:r>
            <a:r>
              <a:rPr lang="en-US" sz="1800" b="1" dirty="0"/>
              <a:t> clause for </a:t>
            </a:r>
            <a:r>
              <a:rPr lang="en-US" sz="1800" b="1" i="1" dirty="0"/>
              <a:t>selection </a:t>
            </a:r>
            <a:r>
              <a:rPr lang="en-US" sz="1800" b="1" dirty="0"/>
              <a:t>queries;</a:t>
            </a:r>
          </a:p>
          <a:p>
            <a:pPr lvl="1"/>
            <a:r>
              <a:rPr lang="en-US" sz="1800" i="1" dirty="0"/>
              <a:t>Multi-sets </a:t>
            </a:r>
            <a:r>
              <a:rPr lang="en-US" sz="1800" dirty="0"/>
              <a:t>and </a:t>
            </a:r>
            <a:r>
              <a:rPr lang="en-US" sz="1800" i="1" dirty="0"/>
              <a:t>Sets</a:t>
            </a:r>
            <a:r>
              <a:rPr lang="en-US" sz="1800" dirty="0"/>
              <a:t> in SQL</a:t>
            </a:r>
          </a:p>
          <a:p>
            <a:pPr lvl="1"/>
            <a:r>
              <a:rPr lang="en-US" sz="1800" dirty="0"/>
              <a:t>Dealing with NULL values</a:t>
            </a:r>
          </a:p>
          <a:p>
            <a:endParaRPr lang="en-US" sz="1800" b="1" dirty="0"/>
          </a:p>
          <a:p>
            <a:r>
              <a:rPr lang="en-US" sz="1800" b="1" dirty="0"/>
              <a:t>Nested Correlated &amp; Uncorrelated Queries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837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3213"/>
            <a:ext cx="1133475" cy="84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5" name="TextBox 4"/>
          <p:cNvSpPr txBox="1"/>
          <p:nvPr/>
        </p:nvSpPr>
        <p:spPr>
          <a:xfrm rot="20343709">
            <a:off x="4791723" y="1171803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hiller" panose="04020404031007020602" pitchFamily="82" charset="0"/>
              </a:rPr>
              <a:t>Ta Dah!</a:t>
            </a:r>
            <a:endParaRPr lang="el-G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3169"/>
          </a:xfrm>
        </p:spPr>
        <p:txBody>
          <a:bodyPr/>
          <a:lstStyle/>
          <a:p>
            <a:r>
              <a:rPr lang="en-US" altLang="en-US" dirty="0"/>
              <a:t>In-Class Activity [A1]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1006741"/>
            <a:ext cx="8229600" cy="58512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l-GR" sz="1400" b="1" dirty="0">
              <a:cs typeface="Arial" panose="020B0604020202020204" pitchFamily="34" charset="0"/>
            </a:endParaRPr>
          </a:p>
          <a:p>
            <a:endParaRPr lang="en-US" altLang="el-GR" sz="1400" b="1" dirty="0">
              <a:cs typeface="Arial" panose="020B0604020202020204" pitchFamily="34" charset="0"/>
            </a:endParaRPr>
          </a:p>
          <a:p>
            <a:endParaRPr lang="en-US" altLang="el-GR" sz="1400" b="1" dirty="0">
              <a:cs typeface="Arial" panose="020B0604020202020204" pitchFamily="34" charset="0"/>
            </a:endParaRPr>
          </a:p>
          <a:p>
            <a:r>
              <a:rPr lang="en-US" altLang="el-GR" sz="1700" b="1" dirty="0">
                <a:cs typeface="Arial" panose="020B0604020202020204" pitchFamily="34" charset="0"/>
              </a:rPr>
              <a:t>John</a:t>
            </a:r>
            <a:r>
              <a:rPr lang="en-US" altLang="el-GR" sz="1700" dirty="0">
                <a:cs typeface="Arial" panose="020B0604020202020204" pitchFamily="34" charset="0"/>
              </a:rPr>
              <a:t> is supervised by </a:t>
            </a:r>
            <a:r>
              <a:rPr lang="en-US" altLang="el-GR" sz="1700" b="1" dirty="0">
                <a:cs typeface="Arial" panose="020B0604020202020204" pitchFamily="34" charset="0"/>
              </a:rPr>
              <a:t>33344555</a:t>
            </a:r>
            <a:r>
              <a:rPr lang="en-US" altLang="el-GR" sz="1700" dirty="0">
                <a:cs typeface="Arial" panose="020B0604020202020204" pitchFamily="34" charset="0"/>
              </a:rPr>
              <a:t>, who is </a:t>
            </a:r>
            <a:r>
              <a:rPr lang="en-US" altLang="el-GR" sz="1700" b="1" dirty="0">
                <a:cs typeface="Arial" panose="020B0604020202020204" pitchFamily="34" charset="0"/>
              </a:rPr>
              <a:t>Franklin</a:t>
            </a:r>
            <a:r>
              <a:rPr lang="en-US" altLang="el-GR" sz="1700" dirty="0">
                <a:cs typeface="Arial" panose="020B0604020202020204" pitchFamily="34" charset="0"/>
              </a:rPr>
              <a:t>. Franklin is manager of department </a:t>
            </a:r>
            <a:r>
              <a:rPr lang="en-US" altLang="el-GR" sz="1700" b="1" dirty="0">
                <a:cs typeface="Arial" panose="020B0604020202020204" pitchFamily="34" charset="0"/>
              </a:rPr>
              <a:t>Research</a:t>
            </a:r>
            <a:r>
              <a:rPr lang="en-US" altLang="el-GR" sz="1700" dirty="0">
                <a:cs typeface="Arial" panose="020B0604020202020204" pitchFamily="34" charset="0"/>
              </a:rPr>
              <a:t> (No. </a:t>
            </a:r>
            <a:r>
              <a:rPr lang="en-US" altLang="el-GR" sz="1700" b="1" dirty="0">
                <a:cs typeface="Arial" panose="020B0604020202020204" pitchFamily="34" charset="0"/>
              </a:rPr>
              <a:t>5</a:t>
            </a:r>
            <a:r>
              <a:rPr lang="en-US" altLang="el-GR" sz="1700" dirty="0">
                <a:cs typeface="Arial" panose="020B0604020202020204" pitchFamily="34" charset="0"/>
              </a:rPr>
              <a:t>).</a:t>
            </a:r>
          </a:p>
          <a:p>
            <a:r>
              <a:rPr lang="en-US" altLang="el-GR" sz="1700" b="1" dirty="0">
                <a:cs typeface="Arial" panose="020B0604020202020204" pitchFamily="34" charset="0"/>
              </a:rPr>
              <a:t>Franklin</a:t>
            </a:r>
            <a:r>
              <a:rPr lang="en-US" altLang="el-GR" sz="1700" dirty="0">
                <a:cs typeface="Arial" panose="020B0604020202020204" pitchFamily="34" charset="0"/>
              </a:rPr>
              <a:t> is supervised by </a:t>
            </a:r>
            <a:r>
              <a:rPr lang="en-US" altLang="el-GR" sz="1700" b="1" dirty="0">
                <a:cs typeface="Arial" panose="020B0604020202020204" pitchFamily="34" charset="0"/>
              </a:rPr>
              <a:t>888665555</a:t>
            </a:r>
            <a:r>
              <a:rPr lang="en-US" altLang="el-GR" sz="1700" dirty="0">
                <a:cs typeface="Arial" panose="020B0604020202020204" pitchFamily="34" charset="0"/>
              </a:rPr>
              <a:t>, who is </a:t>
            </a:r>
            <a:r>
              <a:rPr lang="en-US" altLang="el-GR" sz="1700" b="1" dirty="0">
                <a:cs typeface="Arial" panose="020B0604020202020204" pitchFamily="34" charset="0"/>
              </a:rPr>
              <a:t>James</a:t>
            </a:r>
            <a:r>
              <a:rPr lang="en-US" altLang="el-GR" sz="1700" dirty="0">
                <a:cs typeface="Arial" panose="020B0604020202020204" pitchFamily="34" charset="0"/>
              </a:rPr>
              <a:t>. James is manager of </a:t>
            </a:r>
            <a:r>
              <a:rPr lang="en-US" altLang="el-GR" sz="1700" b="1" dirty="0">
                <a:cs typeface="Arial" panose="020B0604020202020204" pitchFamily="34" charset="0"/>
              </a:rPr>
              <a:t>HQ</a:t>
            </a:r>
            <a:r>
              <a:rPr lang="en-US" altLang="el-GR" sz="1700" dirty="0">
                <a:cs typeface="Arial" panose="020B0604020202020204" pitchFamily="34" charset="0"/>
              </a:rPr>
              <a:t> (No. </a:t>
            </a:r>
            <a:r>
              <a:rPr lang="en-US" altLang="el-GR" sz="1700" b="1" dirty="0">
                <a:cs typeface="Arial" panose="020B0604020202020204" pitchFamily="34" charset="0"/>
              </a:rPr>
              <a:t>1</a:t>
            </a:r>
            <a:r>
              <a:rPr lang="en-US" altLang="el-GR" sz="1700" dirty="0">
                <a:cs typeface="Arial" panose="020B0604020202020204" pitchFamily="34" charset="0"/>
              </a:rPr>
              <a:t>)</a:t>
            </a:r>
          </a:p>
          <a:p>
            <a:r>
              <a:rPr lang="en-US" altLang="el-GR" sz="1700" dirty="0"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l-GR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.Dname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l-GR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.Dnumber</a:t>
            </a:r>
            <a:endParaRPr lang="en-US" alt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    EMPLOYEE </a:t>
            </a: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, EMPLOYEE </a:t>
            </a: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l-G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marL="0" indent="0">
              <a:buNone/>
            </a:pP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l-GR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.Super_ssn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l-G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.Ssn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.Ssn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l-GR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.Mgr_Ssn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>
              <a:buNone/>
            </a:pPr>
            <a:endParaRPr lang="en-US" altLang="en-US" dirty="0"/>
          </a:p>
        </p:txBody>
      </p:sp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xmlns="" id="{6704DFFD-03EF-4302-AE29-CCE78C9521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7"/>
          <a:stretch/>
        </p:blipFill>
        <p:spPr bwMode="auto">
          <a:xfrm>
            <a:off x="248372" y="1297338"/>
            <a:ext cx="4831174" cy="17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fig05_06continueda.jpg">
            <a:extLst>
              <a:ext uri="{FF2B5EF4-FFF2-40B4-BE49-F238E27FC236}">
                <a16:creationId xmlns:a16="http://schemas.microsoft.com/office/drawing/2014/main" xmlns="" id="{FC8F4287-7A5B-4862-AA1B-24FCFED4A6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6" r="38324" b="10400"/>
          <a:stretch/>
        </p:blipFill>
        <p:spPr bwMode="auto">
          <a:xfrm>
            <a:off x="5257800" y="1251219"/>
            <a:ext cx="3505200" cy="103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20685DA-15D4-49AD-B0FE-F0312C2ED99A}"/>
              </a:ext>
            </a:extLst>
          </p:cNvPr>
          <p:cNvSpPr/>
          <p:nvPr/>
        </p:nvSpPr>
        <p:spPr>
          <a:xfrm>
            <a:off x="1459910" y="2930195"/>
            <a:ext cx="3218846" cy="300168"/>
          </a:xfrm>
          <a:custGeom>
            <a:avLst/>
            <a:gdLst>
              <a:gd name="connsiteX0" fmla="*/ 2992347 w 3218846"/>
              <a:gd name="connsiteY0" fmla="*/ 0 h 300168"/>
              <a:gd name="connsiteX1" fmla="*/ 2959690 w 3218846"/>
              <a:gd name="connsiteY1" fmla="*/ 185057 h 300168"/>
              <a:gd name="connsiteX2" fmla="*/ 379776 w 3218846"/>
              <a:gd name="connsiteY2" fmla="*/ 293914 h 300168"/>
              <a:gd name="connsiteX3" fmla="*/ 64090 w 3218846"/>
              <a:gd name="connsiteY3" fmla="*/ 0 h 30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8846" h="300168">
                <a:moveTo>
                  <a:pt x="2992347" y="0"/>
                </a:moveTo>
                <a:cubicBezTo>
                  <a:pt x="3193733" y="68035"/>
                  <a:pt x="3395119" y="136071"/>
                  <a:pt x="2959690" y="185057"/>
                </a:cubicBezTo>
                <a:cubicBezTo>
                  <a:pt x="2524261" y="234043"/>
                  <a:pt x="862376" y="324757"/>
                  <a:pt x="379776" y="293914"/>
                </a:cubicBezTo>
                <a:cubicBezTo>
                  <a:pt x="-102824" y="263071"/>
                  <a:pt x="-19367" y="131535"/>
                  <a:pt x="6409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DDC15E85-8042-43C5-A488-F0B40FC4F37E}"/>
              </a:ext>
            </a:extLst>
          </p:cNvPr>
          <p:cNvSpPr/>
          <p:nvPr/>
        </p:nvSpPr>
        <p:spPr>
          <a:xfrm>
            <a:off x="1594413" y="1143000"/>
            <a:ext cx="5579273" cy="328509"/>
          </a:xfrm>
          <a:custGeom>
            <a:avLst/>
            <a:gdLst>
              <a:gd name="connsiteX0" fmla="*/ 103758 w 5579273"/>
              <a:gd name="connsiteY0" fmla="*/ 284967 h 328509"/>
              <a:gd name="connsiteX1" fmla="*/ 212616 w 5579273"/>
              <a:gd name="connsiteY1" fmla="*/ 121681 h 328509"/>
              <a:gd name="connsiteX2" fmla="*/ 2008758 w 5579273"/>
              <a:gd name="connsiteY2" fmla="*/ 67252 h 328509"/>
              <a:gd name="connsiteX3" fmla="*/ 4719301 w 5579273"/>
              <a:gd name="connsiteY3" fmla="*/ 12824 h 328509"/>
              <a:gd name="connsiteX4" fmla="*/ 5579273 w 5579273"/>
              <a:gd name="connsiteY4" fmla="*/ 328509 h 32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9273" h="328509">
                <a:moveTo>
                  <a:pt x="103758" y="284967"/>
                </a:moveTo>
                <a:cubicBezTo>
                  <a:pt x="-563" y="221467"/>
                  <a:pt x="-104884" y="157967"/>
                  <a:pt x="212616" y="121681"/>
                </a:cubicBezTo>
                <a:cubicBezTo>
                  <a:pt x="530116" y="85395"/>
                  <a:pt x="2008758" y="67252"/>
                  <a:pt x="2008758" y="67252"/>
                </a:cubicBezTo>
                <a:cubicBezTo>
                  <a:pt x="2759872" y="49109"/>
                  <a:pt x="4124215" y="-30719"/>
                  <a:pt x="4719301" y="12824"/>
                </a:cubicBezTo>
                <a:cubicBezTo>
                  <a:pt x="5314387" y="56367"/>
                  <a:pt x="5446830" y="192438"/>
                  <a:pt x="5579273" y="32850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3" name="Picture 2" descr="Image result for clock">
            <a:extLst>
              <a:ext uri="{FF2B5EF4-FFF2-40B4-BE49-F238E27FC236}">
                <a16:creationId xmlns:a16="http://schemas.microsoft.com/office/drawing/2014/main" xmlns="" id="{07902F8C-B0C6-474A-948F-900E4E8E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If WHERE is Missing…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28600" y="1679448"/>
            <a:ext cx="8382000" cy="4873752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Missing WHERE: </a:t>
            </a:r>
            <a:r>
              <a:rPr lang="en-US" altLang="en-US" sz="1800" i="1" dirty="0"/>
              <a:t>no condition </a:t>
            </a:r>
            <a:r>
              <a:rPr lang="en-US" altLang="en-US" sz="1800" dirty="0"/>
              <a:t>on tuple selection</a:t>
            </a:r>
          </a:p>
          <a:p>
            <a:r>
              <a:rPr lang="en-US" altLang="en-US" sz="1800" dirty="0"/>
              <a:t>If FROM involves </a:t>
            </a:r>
            <a:r>
              <a:rPr lang="en-US" altLang="en-US" sz="1800" i="1" dirty="0"/>
              <a:t>two</a:t>
            </a:r>
            <a:r>
              <a:rPr lang="en-US" altLang="en-US" sz="1800" dirty="0"/>
              <a:t> or </a:t>
            </a:r>
            <a:r>
              <a:rPr lang="en-US" altLang="en-US" sz="1800" i="1" dirty="0"/>
              <a:t>more </a:t>
            </a:r>
            <a:r>
              <a:rPr lang="en-US" altLang="en-US" sz="1800" dirty="0"/>
              <a:t>relations, </a:t>
            </a:r>
            <a:r>
              <a:rPr lang="en-US" altLang="en-US" sz="1800" b="1" dirty="0">
                <a:solidFill>
                  <a:srgbClr val="FF0000"/>
                </a:solidFill>
              </a:rPr>
              <a:t>avoid</a:t>
            </a:r>
            <a:r>
              <a:rPr lang="en-US" altLang="en-US" sz="1800" dirty="0"/>
              <a:t>; </a:t>
            </a:r>
            <a:r>
              <a:rPr lang="en-US" altLang="en-US" sz="1800" i="1" dirty="0"/>
              <a:t>unreasonable</a:t>
            </a:r>
            <a:r>
              <a:rPr lang="en-US" altLang="en-US" sz="1800" dirty="0"/>
              <a:t> tuples.</a:t>
            </a:r>
          </a:p>
          <a:p>
            <a:r>
              <a:rPr lang="en-US" altLang="en-US" sz="1800" b="1" dirty="0">
                <a:solidFill>
                  <a:srgbClr val="FF0000"/>
                </a:solidFill>
              </a:rPr>
              <a:t>Why? </a:t>
            </a:r>
            <a:r>
              <a:rPr lang="en-US" altLang="en-US" sz="1800" dirty="0"/>
              <a:t>CROSS (</a:t>
            </a:r>
            <a:r>
              <a:rPr lang="en-US" altLang="en-US" sz="1800" i="1" dirty="0"/>
              <a:t>Cartesian</a:t>
            </a:r>
            <a:r>
              <a:rPr lang="en-US" altLang="en-US" sz="1800" dirty="0"/>
              <a:t>) PRODUCT: </a:t>
            </a:r>
            <a:r>
              <a:rPr lang="en-US" altLang="en-US" sz="1800" i="1" dirty="0"/>
              <a:t>all</a:t>
            </a:r>
            <a:r>
              <a:rPr lang="en-US" altLang="en-US" sz="1800" dirty="0"/>
              <a:t> possible tuple combinations!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0" indent="0">
              <a:buNone/>
            </a:pPr>
            <a:endParaRPr lang="en-US" altLang="en-US" sz="1800" b="1" dirty="0"/>
          </a:p>
          <a:p>
            <a:pPr marL="0" indent="0">
              <a:buNone/>
            </a:pPr>
            <a:r>
              <a:rPr lang="en-US" altLang="en-US" sz="1800" dirty="0"/>
              <a:t>Each </a:t>
            </a:r>
            <a:r>
              <a:rPr lang="en-US" altLang="en-US" sz="1800" i="1" dirty="0"/>
              <a:t>tuple</a:t>
            </a:r>
            <a:r>
              <a:rPr lang="en-US" altLang="en-US" sz="1800" dirty="0"/>
              <a:t> from </a:t>
            </a:r>
            <a:r>
              <a:rPr lang="en-US" altLang="en-US" sz="1800" b="1" dirty="0"/>
              <a:t>EMLOYEE</a:t>
            </a:r>
            <a:r>
              <a:rPr lang="en-US" altLang="en-US" sz="1800" dirty="0"/>
              <a:t> is </a:t>
            </a:r>
            <a:r>
              <a:rPr lang="en-US" altLang="en-US" sz="1800" i="1" dirty="0"/>
              <a:t>concatenated</a:t>
            </a:r>
            <a:r>
              <a:rPr lang="en-US" altLang="en-US" sz="1800" dirty="0"/>
              <a:t> with </a:t>
            </a:r>
            <a:r>
              <a:rPr lang="en-US" altLang="en-US" sz="1800" i="1" dirty="0"/>
              <a:t>each</a:t>
            </a:r>
            <a:r>
              <a:rPr lang="en-US" altLang="en-US" sz="1800" dirty="0"/>
              <a:t> tuple from </a:t>
            </a:r>
            <a:r>
              <a:rPr lang="en-US" altLang="en-US" sz="1800" b="1" dirty="0"/>
              <a:t>DEPARTMENT</a:t>
            </a:r>
            <a:r>
              <a:rPr lang="en-US" altLang="en-US" sz="1800" dirty="0"/>
              <a:t>…disaster, computationally heavy, and meaningless!</a:t>
            </a:r>
          </a:p>
          <a:p>
            <a:endParaRPr lang="en-US" altLang="en-US" sz="1800" dirty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34499"/>
          <a:stretch/>
        </p:blipFill>
        <p:spPr bwMode="auto">
          <a:xfrm>
            <a:off x="1219200" y="3338390"/>
            <a:ext cx="5775325" cy="115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389764" y="152400"/>
            <a:ext cx="1449436" cy="1524000"/>
            <a:chOff x="7465964" y="2438400"/>
            <a:chExt cx="1449436" cy="1524000"/>
          </a:xfrm>
        </p:grpSpPr>
        <p:pic>
          <p:nvPicPr>
            <p:cNvPr id="25602" name="Picture 2" descr="Frans Hals - Portret van René Descart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025" y="2438400"/>
              <a:ext cx="993775" cy="121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465964" y="3685401"/>
              <a:ext cx="1449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R. Cartesius;1648</a:t>
              </a:r>
              <a:endParaRPr lang="el-GR" sz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Missing WHERE is Catastrophe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4676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endParaRPr lang="en-US" alt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    EMPLOYEE, DEPARTMENT</a:t>
            </a:r>
            <a:endParaRPr lang="en-US" altLang="en-US" sz="1600" b="1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i="1" dirty="0">
                <a:solidFill>
                  <a:srgbClr val="00B050"/>
                </a:solidFill>
              </a:rPr>
              <a:t>John…Research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i="1" dirty="0">
                <a:solidFill>
                  <a:srgbClr val="FF0000"/>
                </a:solidFill>
              </a:rPr>
              <a:t>John…Administration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i="1" dirty="0">
                <a:solidFill>
                  <a:srgbClr val="FF0000"/>
                </a:solidFill>
              </a:rPr>
              <a:t>John…HQ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i="1" dirty="0">
                <a:solidFill>
                  <a:srgbClr val="00B050"/>
                </a:solidFill>
              </a:rPr>
              <a:t>Franklin…Research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i="1" dirty="0" err="1">
                <a:solidFill>
                  <a:srgbClr val="FF0000"/>
                </a:solidFill>
              </a:rPr>
              <a:t>Fraklin</a:t>
            </a:r>
            <a:r>
              <a:rPr lang="en-US" altLang="en-US" sz="1600" i="1" dirty="0">
                <a:solidFill>
                  <a:srgbClr val="FF0000"/>
                </a:solidFill>
              </a:rPr>
              <a:t>…Administration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i="1" dirty="0"/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15200" y="152400"/>
            <a:ext cx="1449436" cy="1524000"/>
            <a:chOff x="7465964" y="2438400"/>
            <a:chExt cx="1449436" cy="1524000"/>
          </a:xfrm>
        </p:grpSpPr>
        <p:pic>
          <p:nvPicPr>
            <p:cNvPr id="25602" name="Picture 2" descr="Frans Hals - Portret van René Descarte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025" y="2438400"/>
              <a:ext cx="993775" cy="121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465964" y="3685401"/>
              <a:ext cx="1449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R. Cartesius;1648</a:t>
              </a:r>
              <a:endParaRPr lang="el-GR" sz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3" descr="fig05_06continueda.jpg">
            <a:extLst>
              <a:ext uri="{FF2B5EF4-FFF2-40B4-BE49-F238E27FC236}">
                <a16:creationId xmlns:a16="http://schemas.microsoft.com/office/drawing/2014/main" xmlns="" id="{02DBD221-2E8B-4997-ABE8-A7278786B2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7"/>
          <a:stretch/>
        </p:blipFill>
        <p:spPr bwMode="auto">
          <a:xfrm>
            <a:off x="274226" y="2819400"/>
            <a:ext cx="4831174" cy="17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fig05_06continueda.jpg">
            <a:extLst>
              <a:ext uri="{FF2B5EF4-FFF2-40B4-BE49-F238E27FC236}">
                <a16:creationId xmlns:a16="http://schemas.microsoft.com/office/drawing/2014/main" xmlns="" id="{0AF84C27-6064-4984-861D-1540479A07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6" r="38324" b="10400"/>
          <a:stretch/>
        </p:blipFill>
        <p:spPr bwMode="auto">
          <a:xfrm>
            <a:off x="5233416" y="2743200"/>
            <a:ext cx="3505200" cy="103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8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the Asterisk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/>
              <a:t>If </a:t>
            </a:r>
            <a:r>
              <a:rPr lang="en-US" altLang="en-US" sz="1800" i="1" dirty="0"/>
              <a:t>bored</a:t>
            </a:r>
            <a:r>
              <a:rPr lang="en-US" altLang="en-US" sz="1800" dirty="0"/>
              <a:t> listing </a:t>
            </a:r>
            <a:r>
              <a:rPr lang="en-US" altLang="en-US" sz="1800" i="1" dirty="0"/>
              <a:t>all</a:t>
            </a:r>
            <a:r>
              <a:rPr lang="en-US" altLang="en-US" sz="1800" dirty="0"/>
              <a:t> the attributes, then </a:t>
            </a:r>
            <a:r>
              <a:rPr lang="en-US" altLang="en-US" sz="1800" i="1" dirty="0"/>
              <a:t>use</a:t>
            </a:r>
            <a:r>
              <a:rPr lang="en-US" altLang="en-US" sz="1800" dirty="0"/>
              <a:t> asterisk (*), i.e., </a:t>
            </a:r>
            <a:r>
              <a:rPr lang="en-US" altLang="en-US" sz="1800" i="1" dirty="0"/>
              <a:t>all</a:t>
            </a:r>
            <a:r>
              <a:rPr lang="en-US" altLang="en-US" sz="1800" dirty="0"/>
              <a:t> attributes are of interest </a:t>
            </a:r>
            <a:r>
              <a:rPr lang="en-US" altLang="en-US" sz="1800" dirty="0">
                <a:sym typeface="Wingdings" panose="05000000000000000000" pitchFamily="2" charset="2"/>
              </a:rPr>
              <a:t></a:t>
            </a:r>
            <a:r>
              <a:rPr lang="en-US" altLang="en-US" sz="1800" dirty="0"/>
              <a:t> </a:t>
            </a:r>
          </a:p>
          <a:p>
            <a:pPr lvl="1"/>
            <a:endParaRPr lang="en-US" altLang="en-US" sz="1800" dirty="0"/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9"/>
          <a:stretch/>
        </p:blipFill>
        <p:spPr bwMode="auto">
          <a:xfrm>
            <a:off x="1371600" y="2895600"/>
            <a:ext cx="4800600" cy="265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6172200" y="3886200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6477000" y="38100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Select</a:t>
            </a:r>
            <a:r>
              <a:rPr lang="en-GB" sz="1200" dirty="0"/>
              <a:t> all the information (employee and department) from </a:t>
            </a:r>
            <a:r>
              <a:rPr lang="en-GB" sz="1200" b="1" dirty="0"/>
              <a:t>those</a:t>
            </a:r>
            <a:r>
              <a:rPr lang="en-GB" sz="1200" dirty="0"/>
              <a:t> employees working at the department ‘Research’</a:t>
            </a:r>
            <a:endParaRPr lang="el-GR" sz="1200" dirty="0"/>
          </a:p>
        </p:txBody>
      </p:sp>
      <p:sp>
        <p:nvSpPr>
          <p:cNvPr id="11" name="Right Brace 10"/>
          <p:cNvSpPr/>
          <p:nvPr/>
        </p:nvSpPr>
        <p:spPr>
          <a:xfrm>
            <a:off x="6172200" y="2895600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6477000" y="30112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Select</a:t>
            </a:r>
            <a:r>
              <a:rPr lang="en-GB" sz="1200" dirty="0"/>
              <a:t> all the information about </a:t>
            </a:r>
            <a:r>
              <a:rPr lang="en-GB" sz="1200" b="1" dirty="0"/>
              <a:t>those</a:t>
            </a:r>
            <a:r>
              <a:rPr lang="en-GB" sz="1200" dirty="0"/>
              <a:t> employees working at the department 5</a:t>
            </a:r>
            <a:endParaRPr lang="el-GR" sz="1200" dirty="0"/>
          </a:p>
        </p:txBody>
      </p:sp>
      <p:sp>
        <p:nvSpPr>
          <p:cNvPr id="13" name="Right Brace 12"/>
          <p:cNvSpPr/>
          <p:nvPr/>
        </p:nvSpPr>
        <p:spPr>
          <a:xfrm>
            <a:off x="6172200" y="4800600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6477000" y="4800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Select</a:t>
            </a:r>
            <a:r>
              <a:rPr lang="en-GB" sz="1200" dirty="0"/>
              <a:t> all the information about employees and departments </a:t>
            </a:r>
            <a:r>
              <a:rPr lang="en-GB" sz="1200" b="1" dirty="0"/>
              <a:t>with no meaning </a:t>
            </a:r>
            <a:r>
              <a:rPr lang="en-GB" sz="1200" dirty="0">
                <a:sym typeface="Wingdings" panose="05000000000000000000" pitchFamily="2" charset="2"/>
              </a:rPr>
              <a:t></a:t>
            </a:r>
            <a:endParaRPr lang="el-GR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 descr="Image result for bored">
            <a:extLst>
              <a:ext uri="{FF2B5EF4-FFF2-40B4-BE49-F238E27FC236}">
                <a16:creationId xmlns:a16="http://schemas.microsoft.com/office/drawing/2014/main" xmlns="" id="{FA98AB59-B918-4226-8223-C4D107A9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7" y="259287"/>
            <a:ext cx="1304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en-US" dirty="0"/>
              <a:t>Tables as Multi-Sets in SQL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600" b="1" dirty="0"/>
              <a:t>Set</a:t>
            </a:r>
            <a:r>
              <a:rPr lang="en-US" altLang="en-US" sz="1600" dirty="0"/>
              <a:t>: has only unique elements, e.g., S = {a, b, c}</a:t>
            </a:r>
          </a:p>
          <a:p>
            <a:r>
              <a:rPr lang="en-US" altLang="en-US" sz="1600" b="1" dirty="0"/>
              <a:t>Multiset</a:t>
            </a:r>
            <a:r>
              <a:rPr lang="en-US" altLang="en-US" sz="1600" dirty="0"/>
              <a:t>: might have duplicates, e.g., M = {a, a, a, b, c, c}</a:t>
            </a:r>
          </a:p>
          <a:p>
            <a:r>
              <a:rPr lang="en-US" altLang="en-US" sz="1600" dirty="0"/>
              <a:t>Operators: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UNION, EXCEPT, INTERSECT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pPr marL="0" indent="0">
              <a:buNone/>
            </a:pPr>
            <a:endParaRPr lang="en-US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2372C80-71EF-4E53-B848-BD05B3C7F224}"/>
              </a:ext>
            </a:extLst>
          </p:cNvPr>
          <p:cNvGrpSpPr/>
          <p:nvPr/>
        </p:nvGrpSpPr>
        <p:grpSpPr>
          <a:xfrm>
            <a:off x="1473708" y="3794760"/>
            <a:ext cx="5917692" cy="1463041"/>
            <a:chOff x="1473708" y="3004185"/>
            <a:chExt cx="5917692" cy="1463041"/>
          </a:xfrm>
        </p:grpSpPr>
        <p:pic>
          <p:nvPicPr>
            <p:cNvPr id="4915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5" t="30937" b="36459"/>
            <a:stretch/>
          </p:blipFill>
          <p:spPr bwMode="auto">
            <a:xfrm>
              <a:off x="1473708" y="3004185"/>
              <a:ext cx="5917692" cy="59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5" t="60742"/>
            <a:stretch/>
          </p:blipFill>
          <p:spPr bwMode="auto">
            <a:xfrm>
              <a:off x="1473708" y="3749278"/>
              <a:ext cx="5917692" cy="71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6DEBBDC5-13B3-4773-818F-6F62FC834CF5}"/>
                </a:ext>
              </a:extLst>
            </p:cNvPr>
            <p:cNvSpPr/>
            <p:nvPr/>
          </p:nvSpPr>
          <p:spPr>
            <a:xfrm>
              <a:off x="2514601" y="3048000"/>
              <a:ext cx="406907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32B5254-D78A-4B37-8662-789617FA7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37027"/>
              </p:ext>
            </p:extLst>
          </p:nvPr>
        </p:nvGraphicFramePr>
        <p:xfrm>
          <a:off x="4902708" y="3733800"/>
          <a:ext cx="10408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892">
                  <a:extLst>
                    <a:ext uri="{9D8B030D-6E8A-4147-A177-3AD203B41FA5}">
                      <a16:colId xmlns:a16="http://schemas.microsoft.com/office/drawing/2014/main" xmlns="" val="76661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50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69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96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03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555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329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14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97580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933126A-8AF6-43BD-A3A7-B2CAF7E7F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46140"/>
              </p:ext>
            </p:extLst>
          </p:nvPr>
        </p:nvGraphicFramePr>
        <p:xfrm>
          <a:off x="6629400" y="3794760"/>
          <a:ext cx="10408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892">
                  <a:extLst>
                    <a:ext uri="{9D8B030D-6E8A-4147-A177-3AD203B41FA5}">
                      <a16:colId xmlns:a16="http://schemas.microsoft.com/office/drawing/2014/main" xmlns="" val="76661141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50567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6997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9626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79767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441AA88-A479-40D3-848B-284FEF9541AD}"/>
              </a:ext>
            </a:extLst>
          </p:cNvPr>
          <p:cNvSpPr txBox="1"/>
          <p:nvPr/>
        </p:nvSpPr>
        <p:spPr>
          <a:xfrm>
            <a:off x="762000" y="2865002"/>
            <a:ext cx="591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Query 5: </a:t>
            </a:r>
            <a:r>
              <a:rPr lang="en-GB" dirty="0"/>
              <a:t>Retrieve the salary of </a:t>
            </a:r>
            <a:r>
              <a:rPr lang="en-GB" i="1" dirty="0"/>
              <a:t>each</a:t>
            </a:r>
            <a:r>
              <a:rPr lang="en-GB" dirty="0"/>
              <a:t> employee, and </a:t>
            </a:r>
            <a:r>
              <a:rPr lang="en-GB" i="1" dirty="0"/>
              <a:t>all</a:t>
            </a:r>
            <a:r>
              <a:rPr lang="en-GB" dirty="0"/>
              <a:t> the distinct salaries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425DE-900D-4D96-A0F7-0E6F822EA5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Activity [A2] 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1600" dirty="0"/>
              <a:t>List </a:t>
            </a:r>
            <a:r>
              <a:rPr lang="en-US" altLang="en-US" sz="1600" i="1" dirty="0"/>
              <a:t>all</a:t>
            </a:r>
            <a:r>
              <a:rPr lang="en-US" altLang="en-US" sz="1600" dirty="0"/>
              <a:t> project numbers for projects that involve employees, whose last name is ‘Smith’, </a:t>
            </a:r>
            <a:r>
              <a:rPr lang="en-US" altLang="en-US" sz="1600" i="1" dirty="0"/>
              <a:t>either</a:t>
            </a:r>
            <a:r>
              <a:rPr lang="en-US" altLang="en-US" sz="1600" dirty="0"/>
              <a:t> as </a:t>
            </a:r>
            <a:r>
              <a:rPr lang="en-US" altLang="en-US" sz="1600" b="1" dirty="0"/>
              <a:t>workers</a:t>
            </a:r>
            <a:r>
              <a:rPr lang="en-US" altLang="en-US" sz="1600" dirty="0"/>
              <a:t> </a:t>
            </a:r>
            <a:r>
              <a:rPr lang="en-US" altLang="en-US" sz="1600" i="1" dirty="0"/>
              <a:t>or</a:t>
            </a:r>
            <a:r>
              <a:rPr lang="en-US" altLang="en-US" sz="1600" dirty="0"/>
              <a:t> as </a:t>
            </a:r>
            <a:r>
              <a:rPr lang="en-US" altLang="en-US" sz="1600" b="1" dirty="0"/>
              <a:t>managers</a:t>
            </a:r>
            <a:r>
              <a:rPr lang="en-US" altLang="en-US" sz="1600" dirty="0"/>
              <a:t> of departments controlling these projects.</a:t>
            </a:r>
          </a:p>
          <a:p>
            <a:pPr marL="0" indent="0">
              <a:buNone/>
            </a:pPr>
            <a:endParaRPr lang="en-US" altLang="en-US" sz="1600" b="1" dirty="0"/>
          </a:p>
          <a:p>
            <a:pPr marL="0" indent="0">
              <a:buNone/>
            </a:pPr>
            <a:endParaRPr lang="en-US" altLang="en-US" sz="1600" b="1" dirty="0"/>
          </a:p>
          <a:p>
            <a:pPr marL="0" indent="0">
              <a:buNone/>
            </a:pPr>
            <a:endParaRPr lang="en-US" altLang="en-US" sz="1600" b="1" dirty="0"/>
          </a:p>
          <a:p>
            <a:pPr marL="0" indent="0">
              <a:buNone/>
            </a:pPr>
            <a:r>
              <a:rPr lang="en-US" altLang="en-US" sz="1600" b="1" dirty="0"/>
              <a:t>Idea: </a:t>
            </a:r>
            <a:r>
              <a:rPr lang="en-US" altLang="en-US" sz="1600" i="1" dirty="0"/>
              <a:t>split </a:t>
            </a:r>
            <a:r>
              <a:rPr lang="en-US" altLang="en-US" sz="1600" dirty="0"/>
              <a:t>this into </a:t>
            </a:r>
            <a:r>
              <a:rPr lang="en-US" altLang="en-US" sz="1600" i="1" dirty="0"/>
              <a:t>two</a:t>
            </a:r>
            <a:r>
              <a:rPr lang="en-US" altLang="en-US" sz="1600" dirty="0"/>
              <a:t> sub-queries and then use the </a:t>
            </a:r>
            <a:r>
              <a:rPr lang="en-US" altLang="en-US" sz="1600" i="1" dirty="0"/>
              <a:t>set</a:t>
            </a:r>
            <a:r>
              <a:rPr lang="en-US" altLang="en-US" sz="1600" dirty="0"/>
              <a:t> UNION operator over the partial results. </a:t>
            </a:r>
          </a:p>
          <a:p>
            <a:pPr marL="0" indent="0">
              <a:buNone/>
            </a:pPr>
            <a:endParaRPr lang="en-US" altLang="en-US" sz="1600" b="1" dirty="0"/>
          </a:p>
        </p:txBody>
      </p:sp>
      <p:pic>
        <p:nvPicPr>
          <p:cNvPr id="1026" name="Picture 2" descr="Image result for c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096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4200" y="4267200"/>
            <a:ext cx="1447800" cy="1447800"/>
            <a:chOff x="3124200" y="4267200"/>
            <a:chExt cx="1447800" cy="1447800"/>
          </a:xfrm>
        </p:grpSpPr>
        <p:sp>
          <p:nvSpPr>
            <p:cNvPr id="2" name="Oval 1"/>
            <p:cNvSpPr/>
            <p:nvPr/>
          </p:nvSpPr>
          <p:spPr>
            <a:xfrm>
              <a:off x="3124200" y="4267200"/>
              <a:ext cx="1447800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349924" y="5067300"/>
              <a:ext cx="762275" cy="533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52800" y="4299466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Project</a:t>
              </a:r>
              <a:endParaRPr lang="el-GR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2800" y="5131713"/>
              <a:ext cx="792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</a:rPr>
                <a:t>‘Smith’</a:t>
              </a:r>
            </a:p>
            <a:p>
              <a:r>
                <a:rPr lang="en-GB" sz="1050" dirty="0">
                  <a:solidFill>
                    <a:schemeClr val="bg1"/>
                  </a:solidFill>
                </a:rPr>
                <a:t>is worker</a:t>
              </a:r>
              <a:endParaRPr lang="el-GR" sz="1050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33525" y="4724400"/>
              <a:ext cx="762275" cy="533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3800" y="4826913"/>
              <a:ext cx="7906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</a:rPr>
                <a:t>‘Smith’ is</a:t>
              </a:r>
            </a:p>
            <a:p>
              <a:r>
                <a:rPr lang="en-GB" sz="1050" dirty="0">
                  <a:solidFill>
                    <a:schemeClr val="bg1"/>
                  </a:solidFill>
                </a:rPr>
                <a:t>manager</a:t>
              </a:r>
              <a:endParaRPr lang="el-GR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2" descr="Image result for white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4317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02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Activity [A2]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/>
              <a:t>Step 1: </a:t>
            </a:r>
            <a:r>
              <a:rPr lang="en-US" altLang="en-US" sz="1800" dirty="0"/>
              <a:t>Retrieve the projects where an employee with surname ‘Smith’ is </a:t>
            </a:r>
            <a:r>
              <a:rPr lang="en-US" altLang="en-US" sz="1800" i="1" dirty="0"/>
              <a:t>working</a:t>
            </a:r>
            <a:r>
              <a:rPr lang="en-US" altLang="en-US" sz="1800" dirty="0"/>
              <a:t> on; </a:t>
            </a:r>
          </a:p>
          <a:p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Associate </a:t>
            </a:r>
            <a:r>
              <a:rPr lang="en-US" altLang="en-US" sz="1800" b="1" dirty="0"/>
              <a:t>EMLOYEE</a:t>
            </a:r>
            <a:r>
              <a:rPr lang="en-US" altLang="en-US" sz="1800" dirty="0"/>
              <a:t> with </a:t>
            </a:r>
            <a:r>
              <a:rPr lang="en-US" altLang="en-US" sz="1800" b="1" dirty="0"/>
              <a:t>PROJECT</a:t>
            </a:r>
            <a:r>
              <a:rPr lang="en-US" altLang="en-US" sz="1800" dirty="0"/>
              <a:t> via </a:t>
            </a:r>
            <a:r>
              <a:rPr lang="en-US" altLang="en-US" sz="1800" b="1" dirty="0"/>
              <a:t>WORKS_ON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4" t="67566" r="26529"/>
          <a:stretch/>
        </p:blipFill>
        <p:spPr bwMode="auto">
          <a:xfrm>
            <a:off x="1371600" y="4223656"/>
            <a:ext cx="5686141" cy="126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clock">
            <a:extLst>
              <a:ext uri="{FF2B5EF4-FFF2-40B4-BE49-F238E27FC236}">
                <a16:creationId xmlns:a16="http://schemas.microsoft.com/office/drawing/2014/main" xmlns="" id="{9C4229D5-3DB7-4191-B828-CE410116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096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9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Activity [A2]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900" b="1" dirty="0"/>
              <a:t>Step 2: </a:t>
            </a:r>
            <a:r>
              <a:rPr lang="en-US" altLang="en-US" sz="1900" dirty="0"/>
              <a:t>Retrieve the projects where an employee with surname ‘Smith’ is a </a:t>
            </a:r>
            <a:r>
              <a:rPr lang="en-US" altLang="en-US" sz="1900" i="1" dirty="0"/>
              <a:t>manager</a:t>
            </a:r>
            <a:r>
              <a:rPr lang="en-US" altLang="en-US" sz="1900" dirty="0"/>
              <a:t> of the department which controls these project(s); </a:t>
            </a:r>
          </a:p>
          <a:p>
            <a:pPr marL="0" indent="0">
              <a:buNone/>
            </a:pPr>
            <a:endParaRPr lang="en-US" altLang="en-US" sz="1900" dirty="0"/>
          </a:p>
          <a:p>
            <a:pPr marL="0" indent="0">
              <a:buNone/>
            </a:pPr>
            <a:r>
              <a:rPr lang="en-US" altLang="en-US" sz="1900" dirty="0"/>
              <a:t>Associate </a:t>
            </a:r>
            <a:r>
              <a:rPr lang="en-US" altLang="en-US" sz="1900" b="1" dirty="0"/>
              <a:t>EMLOYEE</a:t>
            </a:r>
            <a:r>
              <a:rPr lang="en-US" altLang="en-US" sz="1900" dirty="0"/>
              <a:t> with </a:t>
            </a:r>
            <a:r>
              <a:rPr lang="en-US" altLang="en-US" sz="1900" b="1" dirty="0"/>
              <a:t>DEPARTMENT</a:t>
            </a:r>
            <a:r>
              <a:rPr lang="en-US" altLang="en-US" sz="1900" dirty="0"/>
              <a:t> to get the manager, and </a:t>
            </a:r>
            <a:r>
              <a:rPr lang="en-US" altLang="en-US" sz="1900" i="1" dirty="0"/>
              <a:t>then</a:t>
            </a:r>
            <a:r>
              <a:rPr lang="en-US" altLang="en-US" sz="1900" dirty="0"/>
              <a:t> </a:t>
            </a:r>
            <a:r>
              <a:rPr lang="en-US" altLang="en-US" sz="1900" b="1" dirty="0"/>
              <a:t>DEPARTMENT</a:t>
            </a:r>
            <a:r>
              <a:rPr lang="en-US" altLang="en-US" sz="1900" dirty="0"/>
              <a:t> with </a:t>
            </a:r>
            <a:r>
              <a:rPr lang="en-US" altLang="en-US" sz="1900" b="1" dirty="0"/>
              <a:t>PROJECT</a:t>
            </a:r>
            <a:r>
              <a:rPr lang="en-US" altLang="en-US" sz="1900" dirty="0"/>
              <a:t> to get the controlled projects by this department.</a:t>
            </a:r>
          </a:p>
          <a:p>
            <a:pPr marL="0" indent="0">
              <a:buNone/>
            </a:pPr>
            <a:endParaRPr lang="en-US" altLang="en-US" sz="1900" b="1" dirty="0"/>
          </a:p>
          <a:p>
            <a:pPr marL="0" indent="0">
              <a:buNone/>
            </a:pPr>
            <a:endParaRPr lang="en-US" altLang="en-US" sz="1900" b="1" dirty="0"/>
          </a:p>
          <a:p>
            <a:pPr marL="0" indent="0">
              <a:buNone/>
            </a:pPr>
            <a:endParaRPr lang="en-US" altLang="en-US" sz="1900" b="1" dirty="0"/>
          </a:p>
          <a:p>
            <a:pPr marL="0" indent="0">
              <a:buNone/>
            </a:pPr>
            <a:endParaRPr lang="en-US" altLang="en-US" sz="19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t="26924" r="23999" b="40639"/>
          <a:stretch/>
        </p:blipFill>
        <p:spPr bwMode="auto">
          <a:xfrm>
            <a:off x="1326373" y="4495800"/>
            <a:ext cx="597674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2" descr="Image result for clock">
            <a:extLst>
              <a:ext uri="{FF2B5EF4-FFF2-40B4-BE49-F238E27FC236}">
                <a16:creationId xmlns:a16="http://schemas.microsoft.com/office/drawing/2014/main" xmlns="" id="{3C290C15-89B5-49B0-804D-A1CEC489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096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2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Activity [A2]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900" b="1" dirty="0"/>
              <a:t>Step 3: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en-US" sz="1900" dirty="0"/>
              <a:t> over the two </a:t>
            </a:r>
            <a:r>
              <a:rPr lang="en-US" altLang="en-US" sz="1900" i="1" dirty="0"/>
              <a:t>sets</a:t>
            </a:r>
            <a:r>
              <a:rPr lang="en-US" altLang="en-US" sz="1900" dirty="0"/>
              <a:t> of project numbers: </a:t>
            </a:r>
            <a:endParaRPr lang="en-US" altLang="en-US" sz="1900" b="1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26923" r="23468"/>
          <a:stretch/>
        </p:blipFill>
        <p:spPr bwMode="auto">
          <a:xfrm>
            <a:off x="1905000" y="3048000"/>
            <a:ext cx="543157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cl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096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99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Three-Valued Logic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755648"/>
            <a:ext cx="83439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/>
              <a:t>SQL is a three-valued logic: 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(1)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(0)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UNKNOWN(0.5)</a:t>
            </a:r>
          </a:p>
          <a:p>
            <a:pPr marL="0" indent="0" algn="just">
              <a:buNone/>
            </a:pPr>
            <a:r>
              <a:rPr lang="en-US" altLang="en-US" sz="1800" b="1" dirty="0"/>
              <a:t>Recall: </a:t>
            </a:r>
            <a:r>
              <a:rPr lang="en-US" altLang="en-US" sz="1800" dirty="0"/>
              <a:t>Each NULL value is </a:t>
            </a:r>
            <a:r>
              <a:rPr lang="en-US" altLang="en-US" sz="1800" i="1" dirty="0"/>
              <a:t>different</a:t>
            </a:r>
            <a:r>
              <a:rPr lang="en-US" altLang="en-US" sz="1800" dirty="0"/>
              <a:t> from any other NULL value!</a:t>
            </a:r>
          </a:p>
          <a:p>
            <a:endParaRPr lang="en-US" altLang="en-US" sz="1800" dirty="0"/>
          </a:p>
          <a:p>
            <a:pPr marL="0" indent="0">
              <a:buNone/>
            </a:pPr>
            <a:r>
              <a:rPr lang="en-US" altLang="el-GR" sz="1800" b="1" dirty="0">
                <a:solidFill>
                  <a:srgbClr val="FF0000"/>
                </a:solidFill>
              </a:rPr>
              <a:t>Principle: </a:t>
            </a:r>
            <a:r>
              <a:rPr lang="en-GB" altLang="el-GR" sz="1800" i="1" dirty="0"/>
              <a:t>Any</a:t>
            </a:r>
            <a:r>
              <a:rPr lang="en-GB" altLang="el-GR" sz="1800" dirty="0"/>
              <a:t> value compared with </a:t>
            </a:r>
            <a:r>
              <a:rPr lang="en-GB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altLang="el-GR" sz="1800" dirty="0"/>
              <a:t> evaluates to </a:t>
            </a:r>
            <a:r>
              <a:rPr lang="en-US" altLang="el-GR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</a:p>
          <a:p>
            <a:endParaRPr lang="en-US" altLang="el-GR" sz="1800" dirty="0"/>
          </a:p>
          <a:p>
            <a:pPr marL="0" indent="0">
              <a:buNone/>
            </a:pPr>
            <a:r>
              <a:rPr lang="en-US" altLang="el-GR" sz="1800" b="1" dirty="0">
                <a:solidFill>
                  <a:srgbClr val="002060"/>
                </a:solidFill>
              </a:rPr>
              <a:t>Example:</a:t>
            </a:r>
          </a:p>
          <a:p>
            <a:pPr marL="0" indent="0">
              <a:buNone/>
            </a:pPr>
            <a:endParaRPr lang="en-US" altLang="el-G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l-GR" sz="1800" dirty="0"/>
              <a:t>  Address =</a:t>
            </a:r>
            <a:r>
              <a:rPr lang="en-US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NULL </a:t>
            </a:r>
            <a:r>
              <a:rPr lang="en-US" altLang="el-GR" sz="1800" dirty="0"/>
              <a:t>…evaluates to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UNKNOWN; </a:t>
            </a:r>
            <a:endParaRPr lang="en-US" altLang="en-US" sz="1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l-GR" sz="1800" dirty="0"/>
              <a:t>  Address &lt;&gt;</a:t>
            </a:r>
            <a:r>
              <a:rPr lang="en-US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NULL </a:t>
            </a:r>
            <a:r>
              <a:rPr lang="en-US" altLang="el-GR" sz="1800" dirty="0"/>
              <a:t>…evaluates to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UNKNOWN; </a:t>
            </a:r>
            <a:endParaRPr lang="en-US" altLang="el-GR" sz="1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l-GR" sz="1800" dirty="0"/>
              <a:t> </a:t>
            </a:r>
            <a:r>
              <a:rPr lang="en-US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l-GR" sz="1800" dirty="0"/>
              <a:t> =</a:t>
            </a:r>
            <a:r>
              <a:rPr lang="en-US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NULL </a:t>
            </a:r>
            <a:r>
              <a:rPr lang="en-US" altLang="el-GR" sz="1800" dirty="0"/>
              <a:t>…evaluates to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 </a:t>
            </a:r>
          </a:p>
          <a:p>
            <a:pPr marL="0" indent="0">
              <a:buNone/>
            </a:pPr>
            <a:endParaRPr lang="en-US" altLang="el-GR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i="1" dirty="0"/>
              <a:t>Always adopt</a:t>
            </a:r>
            <a:r>
              <a:rPr lang="en-US" altLang="en-US" sz="1800" dirty="0"/>
              <a:t>: </a:t>
            </a:r>
            <a:r>
              <a:rPr lang="en-US" altLang="en-US" sz="1800" b="1" dirty="0"/>
              <a:t>IS</a:t>
            </a:r>
            <a:r>
              <a:rPr lang="en-US" altLang="en-US" sz="1800" dirty="0"/>
              <a:t> </a:t>
            </a:r>
            <a:r>
              <a:rPr lang="en-US" altLang="en-US" sz="1800" b="1" dirty="0"/>
              <a:t>NULL</a:t>
            </a:r>
            <a:r>
              <a:rPr lang="en-US" altLang="en-US" sz="1800" dirty="0"/>
              <a:t> or </a:t>
            </a:r>
            <a:r>
              <a:rPr lang="en-US" altLang="en-US" sz="1800" b="1" dirty="0"/>
              <a:t>IS NOT NULL</a:t>
            </a:r>
          </a:p>
          <a:p>
            <a:pPr marL="0" indent="0">
              <a:buNone/>
            </a:pPr>
            <a:endParaRPr lang="en-US" altLang="el-GR" sz="1800" dirty="0"/>
          </a:p>
          <a:p>
            <a:pPr marL="0" indent="0">
              <a:buNone/>
            </a:pPr>
            <a:endParaRPr lang="en-US" alt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4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2400" dirty="0"/>
              <a:t>Philosophy of the Declarative Language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l-GR" sz="1800" dirty="0"/>
              <a:t>Structured Query Language </a:t>
            </a:r>
            <a:r>
              <a:rPr lang="en-US" altLang="el-GR" sz="1800" i="1" dirty="0"/>
              <a:t>by</a:t>
            </a:r>
            <a:r>
              <a:rPr lang="en-US" altLang="el-GR" sz="1800" dirty="0"/>
              <a:t> R. Boyce (</a:t>
            </a:r>
            <a:r>
              <a:rPr lang="en-US" altLang="el-GR" sz="1800" i="1" dirty="0"/>
              <a:t>known</a:t>
            </a:r>
            <a:r>
              <a:rPr lang="en-US" altLang="el-GR" sz="1800" dirty="0"/>
              <a:t> from BCNF) in </a:t>
            </a:r>
            <a:r>
              <a:rPr lang="en-US" altLang="el-GR" sz="1800" b="1" dirty="0"/>
              <a:t>1974</a:t>
            </a:r>
            <a:r>
              <a:rPr lang="en-US" altLang="el-GR" sz="1800" dirty="0"/>
              <a:t>. </a:t>
            </a:r>
          </a:p>
          <a:p>
            <a:endParaRPr lang="en-US" altLang="el-GR" sz="1800" dirty="0"/>
          </a:p>
          <a:p>
            <a:r>
              <a:rPr lang="en-US" altLang="el-GR" sz="1800" dirty="0"/>
              <a:t>SQL is a </a:t>
            </a:r>
            <a:r>
              <a:rPr lang="en-US" altLang="el-GR" sz="1800" b="1" dirty="0">
                <a:solidFill>
                  <a:srgbClr val="7030A0"/>
                </a:solidFill>
              </a:rPr>
              <a:t>declarative</a:t>
            </a:r>
            <a:r>
              <a:rPr lang="en-US" altLang="el-GR" sz="1800" dirty="0">
                <a:solidFill>
                  <a:srgbClr val="7030A0"/>
                </a:solidFill>
              </a:rPr>
              <a:t> </a:t>
            </a:r>
            <a:r>
              <a:rPr lang="en-US" altLang="el-GR" sz="1800" dirty="0"/>
              <a:t>language, i.e., </a:t>
            </a:r>
          </a:p>
          <a:p>
            <a:pPr lvl="2"/>
            <a:r>
              <a:rPr lang="en-US" altLang="el-GR" dirty="0"/>
              <a:t>declare </a:t>
            </a:r>
            <a:r>
              <a:rPr lang="en-US" altLang="ja-JP" i="1" dirty="0"/>
              <a:t>what to do</a:t>
            </a:r>
            <a:r>
              <a:rPr lang="en-US" altLang="ja-JP" dirty="0"/>
              <a:t> rather than </a:t>
            </a:r>
            <a:r>
              <a:rPr lang="en-US" altLang="ja-JP" i="1" dirty="0"/>
              <a:t>how to do it</a:t>
            </a:r>
            <a:endParaRPr lang="en-GB" altLang="ja-JP" i="1" dirty="0"/>
          </a:p>
          <a:p>
            <a:pPr lvl="2"/>
            <a:r>
              <a:rPr lang="en-GB" altLang="ja-JP" dirty="0"/>
              <a:t>different from procedural languages, e.g., Java, C, C++.</a:t>
            </a:r>
            <a:endParaRPr lang="en-US" altLang="ja-JP" dirty="0"/>
          </a:p>
          <a:p>
            <a:endParaRPr lang="en-US" altLang="el-GR" sz="1800" dirty="0"/>
          </a:p>
          <a:p>
            <a:r>
              <a:rPr lang="en-US" altLang="el-GR" sz="1800" dirty="0"/>
              <a:t>First </a:t>
            </a:r>
            <a:r>
              <a:rPr lang="en-US" altLang="el-GR" sz="1800" i="1" dirty="0"/>
              <a:t>official</a:t>
            </a:r>
            <a:r>
              <a:rPr lang="en-US" altLang="el-GR" sz="1800" dirty="0"/>
              <a:t> </a:t>
            </a:r>
            <a:r>
              <a:rPr lang="en-US" altLang="el-GR" sz="1800" i="1" dirty="0"/>
              <a:t>standard</a:t>
            </a:r>
            <a:r>
              <a:rPr lang="en-US" altLang="el-GR" sz="1800" dirty="0"/>
              <a:t>: </a:t>
            </a:r>
            <a:r>
              <a:rPr lang="en-US" altLang="el-GR" sz="1800" b="1" dirty="0">
                <a:solidFill>
                  <a:srgbClr val="7030A0"/>
                </a:solidFill>
              </a:rPr>
              <a:t>SQL-92</a:t>
            </a:r>
            <a:endParaRPr lang="en-US" altLang="el-GR" sz="1800" dirty="0"/>
          </a:p>
          <a:p>
            <a:r>
              <a:rPr lang="en-US" altLang="el-GR" sz="1800" dirty="0"/>
              <a:t>Latest release: </a:t>
            </a:r>
            <a:r>
              <a:rPr lang="en-US" altLang="el-GR" sz="1800" b="1" dirty="0">
                <a:solidFill>
                  <a:srgbClr val="7030A0"/>
                </a:solidFill>
              </a:rPr>
              <a:t>SQL:2016</a:t>
            </a:r>
            <a:r>
              <a:rPr lang="en-US" altLang="el-GR" sz="1800" dirty="0"/>
              <a:t>…</a:t>
            </a:r>
          </a:p>
          <a:p>
            <a:r>
              <a:rPr lang="en-US" altLang="el-GR" sz="1800" b="1" dirty="0">
                <a:solidFill>
                  <a:srgbClr val="FF0000"/>
                </a:solidFill>
              </a:rPr>
              <a:t>Advice: </a:t>
            </a:r>
            <a:r>
              <a:rPr lang="en-US" altLang="el-GR" sz="1800" i="1" dirty="0"/>
              <a:t>follow</a:t>
            </a:r>
            <a:r>
              <a:rPr lang="en-US" altLang="el-GR" sz="1800" dirty="0"/>
              <a:t> standard SQL to be compliant with </a:t>
            </a:r>
            <a:r>
              <a:rPr lang="en-US" altLang="el-GR" sz="1800" i="1" dirty="0"/>
              <a:t>most</a:t>
            </a:r>
            <a:r>
              <a:rPr lang="en-US" altLang="el-GR" sz="1800" dirty="0"/>
              <a:t> of the Database Systems </a:t>
            </a:r>
            <a:r>
              <a:rPr lang="en-US" altLang="el-GR" sz="1800" dirty="0">
                <a:sym typeface="Wingdings" panose="05000000000000000000" pitchFamily="2" charset="2"/>
              </a:rPr>
              <a:t></a:t>
            </a:r>
            <a:endParaRPr lang="en-US" altLang="el-GR" sz="1800" dirty="0"/>
          </a:p>
          <a:p>
            <a:pPr marL="0" indent="0">
              <a:buNone/>
            </a:pPr>
            <a:endParaRPr lang="en-US" altLang="el-GR" sz="1800" b="1" dirty="0"/>
          </a:p>
          <a:p>
            <a:endParaRPr lang="en-GB" altLang="el-GR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2188" y="457200"/>
          <a:ext cx="5256212" cy="177800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8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18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0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96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AND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  <a:endParaRPr lang="en-US" sz="1600" b="0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  <a:endParaRPr lang="en-US" sz="1600" b="0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UNKNOWN</a:t>
                      </a:r>
                      <a:endParaRPr lang="en-US" sz="1600" b="0" dirty="0"/>
                    </a:p>
                  </a:txBody>
                  <a:tcPr marL="91434" marR="91434" marT="45681" marB="4568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653">
                <a:tc>
                  <a:txBody>
                    <a:bodyPr/>
                    <a:lstStyle/>
                    <a:p>
                      <a:r>
                        <a:rPr lang="en-US" sz="1600" b="1" dirty="0"/>
                        <a:t>TRUE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  <a:endParaRPr lang="en-US" sz="1600" b="1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UNKNOWN</a:t>
                      </a:r>
                    </a:p>
                  </a:txBody>
                  <a:tcPr marL="91434" marR="91434" marT="45681" marB="4568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653">
                <a:tc>
                  <a:txBody>
                    <a:bodyPr/>
                    <a:lstStyle/>
                    <a:p>
                      <a:r>
                        <a:rPr lang="en-US" sz="1600" b="1" dirty="0"/>
                        <a:t>FALSE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FALSE</a:t>
                      </a:r>
                    </a:p>
                  </a:txBody>
                  <a:tcPr marL="91434" marR="91434" marT="45681" marB="4568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042">
                <a:tc>
                  <a:txBody>
                    <a:bodyPr/>
                    <a:lstStyle/>
                    <a:p>
                      <a:r>
                        <a:rPr lang="en-US" sz="1600" b="1" dirty="0"/>
                        <a:t>UNKNOWN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UNKNOWN</a:t>
                      </a:r>
                    </a:p>
                    <a:p>
                      <a:endParaRPr lang="en-US" sz="1600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UNKNOWN</a:t>
                      </a:r>
                    </a:p>
                  </a:txBody>
                  <a:tcPr marL="91434" marR="91434" marT="45681" marB="4568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2188" y="2473325"/>
          <a:ext cx="5256211" cy="177800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8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7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0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0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96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  <a:endParaRPr lang="en-US" sz="1600" b="0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  <a:endParaRPr lang="en-US" sz="1600" b="0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UNKNOWN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4" marR="91434" marT="45681" marB="4568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653">
                <a:tc>
                  <a:txBody>
                    <a:bodyPr/>
                    <a:lstStyle/>
                    <a:p>
                      <a:r>
                        <a:rPr lang="en-US" sz="1600" b="1" dirty="0"/>
                        <a:t>TRUE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  <a:endParaRPr lang="en-US" sz="1600" b="1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  <a:endParaRPr lang="en-US" sz="1600" b="1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TRUE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4" marR="91434" marT="45681" marB="4568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653">
                <a:tc>
                  <a:txBody>
                    <a:bodyPr/>
                    <a:lstStyle/>
                    <a:p>
                      <a:r>
                        <a:rPr lang="en-US" sz="1600" b="1" dirty="0"/>
                        <a:t>FALSE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  <a:endParaRPr lang="en-US" sz="1600" b="1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UNKNOWN</a:t>
                      </a:r>
                    </a:p>
                  </a:txBody>
                  <a:tcPr marL="91434" marR="91434" marT="45681" marB="4568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042">
                <a:tc>
                  <a:txBody>
                    <a:bodyPr/>
                    <a:lstStyle/>
                    <a:p>
                      <a:r>
                        <a:rPr lang="en-US" sz="1600" b="1" dirty="0"/>
                        <a:t>UNKNOWN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TRUE</a:t>
                      </a:r>
                    </a:p>
                    <a:p>
                      <a:endParaRPr lang="en-US" sz="1600" b="1" dirty="0"/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UNKNOWN</a:t>
                      </a:r>
                    </a:p>
                  </a:txBody>
                  <a:tcPr marL="91434" marR="91434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UNKNOWN</a:t>
                      </a:r>
                    </a:p>
                  </a:txBody>
                  <a:tcPr marL="91434" marR="91434" marT="45681" marB="4568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2188" y="4410075"/>
          <a:ext cx="3122612" cy="165258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31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0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736">
                <a:tc>
                  <a:txBody>
                    <a:bodyPr/>
                    <a:lstStyle/>
                    <a:p>
                      <a:r>
                        <a:rPr lang="en-US" sz="1600" b="1" dirty="0"/>
                        <a:t>TRUE</a:t>
                      </a: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736">
                <a:tc>
                  <a:txBody>
                    <a:bodyPr/>
                    <a:lstStyle/>
                    <a:p>
                      <a:r>
                        <a:rPr lang="en-US" sz="1600" b="1" dirty="0"/>
                        <a:t>FALSE</a:t>
                      </a: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  <a:endParaRPr lang="en-US" sz="1600" b="1" dirty="0"/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379">
                <a:tc>
                  <a:txBody>
                    <a:bodyPr/>
                    <a:lstStyle/>
                    <a:p>
                      <a:r>
                        <a:rPr lang="en-US" sz="1600" b="1" dirty="0"/>
                        <a:t>UNKNOWN</a:t>
                      </a: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UNKNOWN</a:t>
                      </a:r>
                    </a:p>
                    <a:p>
                      <a:endParaRPr lang="en-US" sz="1600" dirty="0"/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7D84EF-9544-450A-9C52-D58494AA3942}"/>
              </a:ext>
            </a:extLst>
          </p:cNvPr>
          <p:cNvSpPr txBox="1"/>
          <p:nvPr/>
        </p:nvSpPr>
        <p:spPr>
          <a:xfrm>
            <a:off x="6781800" y="4572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B53CC2-ADFB-43DE-8F9E-7365D7B2A4ED}"/>
              </a:ext>
            </a:extLst>
          </p:cNvPr>
          <p:cNvSpPr txBox="1"/>
          <p:nvPr/>
        </p:nvSpPr>
        <p:spPr>
          <a:xfrm>
            <a:off x="6753084" y="24384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23FD53-B51A-423C-9634-363C8BBCD067}"/>
              </a:ext>
            </a:extLst>
          </p:cNvPr>
          <p:cNvSpPr txBox="1"/>
          <p:nvPr/>
        </p:nvSpPr>
        <p:spPr>
          <a:xfrm>
            <a:off x="6781800" y="4419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1-</a:t>
            </a:r>
            <a:r>
              <a:rPr lang="en-GB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3320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Involving NULL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1800" b="1" dirty="0"/>
          </a:p>
          <a:p>
            <a:endParaRPr lang="en-US" altLang="en-US" sz="1800" b="1" dirty="0"/>
          </a:p>
          <a:p>
            <a:endParaRPr lang="en-US" altLang="en-US" sz="1800" b="1" dirty="0"/>
          </a:p>
          <a:p>
            <a:endParaRPr lang="en-US" altLang="en-US" sz="1800" b="1" dirty="0"/>
          </a:p>
          <a:p>
            <a:endParaRPr lang="en-US" altLang="en-US" sz="1800" b="1" dirty="0"/>
          </a:p>
          <a:p>
            <a:endParaRPr lang="en-US" altLang="en-US" sz="1800" b="1" dirty="0"/>
          </a:p>
          <a:p>
            <a:endParaRPr lang="en-US" altLang="en-US" sz="1800" b="1" dirty="0"/>
          </a:p>
          <a:p>
            <a:endParaRPr lang="en-US" altLang="en-US" sz="1800" b="1" dirty="0"/>
          </a:p>
          <a:p>
            <a:endParaRPr lang="en-US" altLang="en-US" sz="1800" b="1" dirty="0"/>
          </a:p>
          <a:p>
            <a:pPr marL="0" indent="0">
              <a:buNone/>
            </a:pPr>
            <a:endParaRPr lang="en-US" altLang="en-US" sz="1800" b="1" dirty="0"/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SELECT 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FROM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WHERE 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Super_ssn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endParaRPr lang="en-US" altLang="en-US" sz="18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24306"/>
          <a:stretch/>
        </p:blipFill>
        <p:spPr bwMode="auto">
          <a:xfrm>
            <a:off x="1219200" y="3313594"/>
            <a:ext cx="7520940" cy="118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2D175A3-8293-42E5-8405-08DD357132B3}"/>
              </a:ext>
            </a:extLst>
          </p:cNvPr>
          <p:cNvGrpSpPr/>
          <p:nvPr/>
        </p:nvGrpSpPr>
        <p:grpSpPr>
          <a:xfrm>
            <a:off x="4572000" y="5181600"/>
            <a:ext cx="3126406" cy="1151930"/>
            <a:chOff x="4572000" y="5181600"/>
            <a:chExt cx="3126406" cy="1151930"/>
          </a:xfrm>
        </p:grpSpPr>
        <p:sp>
          <p:nvSpPr>
            <p:cNvPr id="2" name="Right Brace 1"/>
            <p:cNvSpPr/>
            <p:nvPr/>
          </p:nvSpPr>
          <p:spPr>
            <a:xfrm>
              <a:off x="4572000" y="5181600"/>
              <a:ext cx="3048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6800" y="5410200"/>
              <a:ext cx="28216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it produces </a:t>
              </a:r>
              <a:r>
                <a:rPr lang="en-GB" i="1" dirty="0"/>
                <a:t>no</a:t>
              </a:r>
              <a:r>
                <a:rPr lang="en-GB" dirty="0"/>
                <a:t> tuples!</a:t>
              </a:r>
            </a:p>
            <a:p>
              <a:r>
                <a:rPr lang="en-GB" dirty="0"/>
                <a:t>Hence, </a:t>
              </a:r>
              <a:r>
                <a:rPr lang="en-GB" i="1" dirty="0"/>
                <a:t>wrong</a:t>
              </a:r>
              <a:r>
                <a:rPr lang="en-GB" dirty="0"/>
                <a:t> reasoning!</a:t>
              </a:r>
            </a:p>
            <a:p>
              <a:r>
                <a:rPr lang="en-GB" b="1" dirty="0">
                  <a:solidFill>
                    <a:srgbClr val="FF0000"/>
                  </a:solidFill>
                </a:rPr>
                <a:t>Why?</a:t>
              </a:r>
              <a:endParaRPr lang="el-GR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AutoShape 2" descr="Image result for ques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8" name="AutoShape 4" descr="Image result for ques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9" name="AutoShape 6" descr="Image result for ques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2" name="Picture 8" descr="http://springfieldhba.com/wp-content/uploads/2015/04/QuestionMarkGuyS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0337"/>
            <a:ext cx="906463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1920DF-C50E-4581-9C0E-EBC79EC3E6A7}"/>
              </a:ext>
            </a:extLst>
          </p:cNvPr>
          <p:cNvSpPr txBox="1"/>
          <p:nvPr/>
        </p:nvSpPr>
        <p:spPr>
          <a:xfrm>
            <a:off x="369393" y="2043340"/>
            <a:ext cx="778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Query 6: </a:t>
            </a:r>
            <a:r>
              <a:rPr lang="en-GB" dirty="0"/>
              <a:t>Retrieve the first and last names of </a:t>
            </a:r>
            <a:r>
              <a:rPr lang="en-GB" i="1" dirty="0"/>
              <a:t>all</a:t>
            </a:r>
            <a:r>
              <a:rPr lang="en-GB" dirty="0"/>
              <a:t> employees who do not have supervisors.</a:t>
            </a:r>
          </a:p>
        </p:txBody>
      </p:sp>
    </p:spTree>
    <p:extLst>
      <p:ext uri="{BB962C8B-B14F-4D97-AF65-F5344CB8AC3E}">
        <p14:creationId xmlns:p14="http://schemas.microsoft.com/office/powerpoint/2010/main" val="187977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Activity [A3]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077201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Recruitment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 INT NOT NULL,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 VARCHAR(10),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RecruiterID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KEY(ID),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RecruiterID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REFERENCES Recruitment(ID)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Task 1: </a:t>
            </a:r>
            <a:r>
              <a:rPr lang="en-GB" sz="1800" dirty="0"/>
              <a:t>List </a:t>
            </a:r>
            <a:r>
              <a:rPr lang="en-GB" sz="1800" i="1" dirty="0"/>
              <a:t>all</a:t>
            </a:r>
            <a:r>
              <a:rPr lang="en-GB" sz="1800" dirty="0"/>
              <a:t> the names of the employees.</a:t>
            </a: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Task 2:</a:t>
            </a:r>
            <a:r>
              <a:rPr lang="en-GB" sz="1800" dirty="0"/>
              <a:t> List the names of the employees who are </a:t>
            </a:r>
            <a:r>
              <a:rPr lang="en-GB" sz="1800" i="1" dirty="0"/>
              <a:t>not</a:t>
            </a:r>
            <a:r>
              <a:rPr lang="en-GB" sz="1800" dirty="0"/>
              <a:t> recruited by employee with ID = 2.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Which is the problem here?</a:t>
            </a:r>
          </a:p>
          <a:p>
            <a:pPr marL="0" indent="0">
              <a:buNone/>
            </a:pPr>
            <a:endParaRPr lang="el-G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2" descr="Image result for c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6035"/>
            <a:ext cx="846855" cy="84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41207"/>
              </p:ext>
            </p:extLst>
          </p:nvPr>
        </p:nvGraphicFramePr>
        <p:xfrm>
          <a:off x="4572000" y="1646240"/>
          <a:ext cx="3962401" cy="323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1508">
                <a:tc>
                  <a:txBody>
                    <a:bodyPr/>
                    <a:lstStyle/>
                    <a:p>
                      <a:r>
                        <a:rPr lang="en-GB" sz="1800" u="none" dirty="0"/>
                        <a:t>ID</a:t>
                      </a:r>
                      <a:endParaRPr lang="el-GR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Name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RecruiterID</a:t>
                      </a:r>
                      <a:endParaRPr lang="el-G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Chris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NULL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Philip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Stella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NULL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John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Teresa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Iona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96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434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In-Class Activity [A3]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4724399" cy="525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  <a:cs typeface="Courier New" panose="02070309020205020404" pitchFamily="49" charset="0"/>
              </a:rPr>
              <a:t>{Chris, Philip, Stella, John, Teresa, Iona}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RecruiterID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Recruitment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RecruiterID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&lt;&gt; 2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  <a:cs typeface="Courier New" panose="02070309020205020404" pitchFamily="49" charset="0"/>
              </a:rPr>
              <a:t>{Philip, Teresa, Iona}</a:t>
            </a:r>
          </a:p>
          <a:p>
            <a:pPr marL="0" indent="0">
              <a:buNone/>
            </a:pPr>
            <a:endParaRPr lang="en-GB" sz="1800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  <a:cs typeface="Courier New" panose="02070309020205020404" pitchFamily="49" charset="0"/>
              </a:rPr>
              <a:t>We </a:t>
            </a:r>
            <a:r>
              <a:rPr lang="en-GB" sz="1800" i="1" dirty="0">
                <a:solidFill>
                  <a:srgbClr val="002060"/>
                </a:solidFill>
                <a:cs typeface="Courier New" panose="02070309020205020404" pitchFamily="49" charset="0"/>
              </a:rPr>
              <a:t>imply</a:t>
            </a:r>
            <a:r>
              <a:rPr lang="en-GB" sz="1800" dirty="0">
                <a:solidFill>
                  <a:srgbClr val="002060"/>
                </a:solidFill>
                <a:cs typeface="Courier New" panose="02070309020205020404" pitchFamily="49" charset="0"/>
              </a:rPr>
              <a:t>…{Chris, Stella, John} are recruited by Philip.  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RecruiterID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Recruitment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RecruiterID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RecruiterID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&lt;&gt; 2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  <a:cs typeface="Courier New" panose="02070309020205020404" pitchFamily="49" charset="0"/>
              </a:rPr>
              <a:t>{Chris, Philip, Stella, Teresa, Iona}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2" descr="Image result for c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291" y="46036"/>
            <a:ext cx="868364" cy="86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627FF3E5-C783-4D38-AD47-5EF04280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0852"/>
              </p:ext>
            </p:extLst>
          </p:nvPr>
        </p:nvGraphicFramePr>
        <p:xfrm>
          <a:off x="4724400" y="1646244"/>
          <a:ext cx="3962401" cy="323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1508">
                <a:tc>
                  <a:txBody>
                    <a:bodyPr/>
                    <a:lstStyle/>
                    <a:p>
                      <a:r>
                        <a:rPr lang="en-GB" sz="1800" u="none" dirty="0"/>
                        <a:t>ID</a:t>
                      </a:r>
                      <a:endParaRPr lang="el-GR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Name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RecruiterID</a:t>
                      </a:r>
                      <a:endParaRPr lang="el-G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Chris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NULL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Philip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Stella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NULL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John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Teresa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508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Iona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en-US" dirty="0"/>
              <a:t>Nested (Inner) Query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05731"/>
            <a:ext cx="8281416" cy="5168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i="1" dirty="0"/>
              <a:t>Nested query </a:t>
            </a:r>
            <a:r>
              <a:rPr lang="en-US" altLang="en-US" sz="1800" dirty="0"/>
              <a:t>is a query </a:t>
            </a:r>
            <a:r>
              <a:rPr lang="en-US" altLang="en-US" sz="1800" i="1" dirty="0"/>
              <a:t>within</a:t>
            </a:r>
            <a:r>
              <a:rPr lang="en-US" altLang="en-US" sz="1800" dirty="0"/>
              <a:t> another (</a:t>
            </a:r>
            <a:r>
              <a:rPr lang="en-US" altLang="en-US" sz="1800" i="1" dirty="0"/>
              <a:t>outer</a:t>
            </a:r>
            <a:r>
              <a:rPr lang="en-US" altLang="en-US" sz="1800" dirty="0"/>
              <a:t>) query; </a:t>
            </a:r>
          </a:p>
          <a:p>
            <a:r>
              <a:rPr lang="en-US" altLang="en-US" sz="1800" dirty="0"/>
              <a:t>SELECT-FROM-WHERE block </a:t>
            </a:r>
            <a:r>
              <a:rPr lang="en-US" altLang="en-US" sz="1800" i="1" dirty="0"/>
              <a:t>within</a:t>
            </a:r>
            <a:r>
              <a:rPr lang="en-US" altLang="en-US" sz="1800" dirty="0"/>
              <a:t> another outer WHERE clause.</a:t>
            </a:r>
          </a:p>
          <a:p>
            <a:r>
              <a:rPr lang="en-US" altLang="en-US" sz="1800" dirty="0"/>
              <a:t>Nested query’s </a:t>
            </a:r>
            <a:r>
              <a:rPr lang="en-US" altLang="en-US" sz="1800" i="1" dirty="0">
                <a:solidFill>
                  <a:srgbClr val="FF0000"/>
                </a:solidFill>
              </a:rPr>
              <a:t>output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00B050"/>
                </a:solidFill>
              </a:rPr>
              <a:t>input</a:t>
            </a:r>
            <a:r>
              <a:rPr lang="en-US" altLang="en-US" sz="1800" dirty="0"/>
              <a:t> to outer’s WHERE via: </a:t>
            </a:r>
            <a:r>
              <a:rPr lang="en-US" altLang="en-US" sz="1800" b="1" dirty="0"/>
              <a:t>IN</a:t>
            </a:r>
            <a:r>
              <a:rPr lang="en-US" altLang="en-US" sz="1800" dirty="0"/>
              <a:t>, </a:t>
            </a:r>
            <a:r>
              <a:rPr lang="en-US" altLang="en-US" sz="1800" b="1" dirty="0"/>
              <a:t>ALL</a:t>
            </a:r>
            <a:r>
              <a:rPr lang="en-US" altLang="en-US" sz="1800" dirty="0"/>
              <a:t>, </a:t>
            </a:r>
            <a:r>
              <a:rPr lang="en-US" altLang="en-US" sz="1800" b="1" dirty="0"/>
              <a:t>EXISTS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Nested Uncorrelated Query</a:t>
            </a:r>
            <a:r>
              <a:rPr lang="en-US" altLang="en-US" sz="1800" dirty="0"/>
              <a:t>: </a:t>
            </a:r>
            <a:r>
              <a:rPr lang="en-US" altLang="en-US" sz="1800" i="1" dirty="0"/>
              <a:t>first</a:t>
            </a:r>
            <a:r>
              <a:rPr lang="en-US" altLang="en-US" sz="1800" dirty="0"/>
              <a:t> execute the nested query, and </a:t>
            </a:r>
            <a:r>
              <a:rPr lang="en-US" altLang="en-US" sz="1800" i="1" dirty="0"/>
              <a:t>then</a:t>
            </a:r>
            <a:r>
              <a:rPr lang="en-US" altLang="en-US" sz="1800" dirty="0"/>
              <a:t> execute the outer query using inner’s output. 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Correlated Query</a:t>
            </a:r>
            <a:r>
              <a:rPr lang="en-US" altLang="en-US" sz="1800" dirty="0"/>
              <a:t>: for </a:t>
            </a:r>
            <a:r>
              <a:rPr lang="en-US" altLang="en-US" sz="1800" i="1" dirty="0"/>
              <a:t>each</a:t>
            </a:r>
            <a:r>
              <a:rPr lang="en-US" altLang="en-US" sz="1800" dirty="0"/>
              <a:t> tuple of the outer query, we execute the nested query.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E993FB5-7876-4D73-A221-2AFE994D724E}"/>
              </a:ext>
            </a:extLst>
          </p:cNvPr>
          <p:cNvGrpSpPr/>
          <p:nvPr/>
        </p:nvGrpSpPr>
        <p:grpSpPr>
          <a:xfrm>
            <a:off x="2991559" y="4876800"/>
            <a:ext cx="5713618" cy="1781818"/>
            <a:chOff x="1948375" y="4692134"/>
            <a:chExt cx="5713618" cy="17818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AAD31B3-DEF9-4DB4-B8F6-1ED7C885140E}"/>
                </a:ext>
              </a:extLst>
            </p:cNvPr>
            <p:cNvSpPr/>
            <p:nvPr/>
          </p:nvSpPr>
          <p:spPr>
            <a:xfrm>
              <a:off x="1981200" y="4876800"/>
              <a:ext cx="2590800" cy="159715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56A9624-968E-4440-8F4A-405717FE6A9B}"/>
                </a:ext>
              </a:extLst>
            </p:cNvPr>
            <p:cNvSpPr/>
            <p:nvPr/>
          </p:nvSpPr>
          <p:spPr>
            <a:xfrm>
              <a:off x="2895600" y="5371455"/>
              <a:ext cx="1524000" cy="89230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nested</a:t>
              </a:r>
            </a:p>
            <a:p>
              <a:pPr algn="ctr"/>
              <a:r>
                <a:rPr lang="en-GB" b="1" dirty="0"/>
                <a:t>SQL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xmlns="" id="{C6D83B88-5A4A-4A9B-9152-706B54CEEBA8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 flipH="1" flipV="1">
              <a:off x="3276600" y="4876800"/>
              <a:ext cx="1143000" cy="940806"/>
            </a:xfrm>
            <a:prstGeom prst="curvedConnector4">
              <a:avLst>
                <a:gd name="adj1" fmla="val -33333"/>
                <a:gd name="adj2" fmla="val 14224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A320FE0-4E06-48C0-9EF8-1BF7C8A3981A}"/>
                </a:ext>
              </a:extLst>
            </p:cNvPr>
            <p:cNvSpPr txBox="1"/>
            <p:nvPr/>
          </p:nvSpPr>
          <p:spPr>
            <a:xfrm>
              <a:off x="1948375" y="48768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Outer SQL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9CBB049-C31A-4BE3-979B-76236BB5A8FA}"/>
                </a:ext>
              </a:extLst>
            </p:cNvPr>
            <p:cNvSpPr txBox="1"/>
            <p:nvPr/>
          </p:nvSpPr>
          <p:spPr>
            <a:xfrm>
              <a:off x="4827563" y="4692134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WHERE </a:t>
              </a:r>
              <a:r>
                <a:rPr lang="en-GB" i="1" dirty="0"/>
                <a:t>&lt;comparison&gt;</a:t>
              </a:r>
              <a:r>
                <a:rPr lang="en-GB" b="1" dirty="0"/>
                <a:t> </a:t>
              </a:r>
            </a:p>
          </p:txBody>
        </p:sp>
      </p:grpSp>
      <p:pic>
        <p:nvPicPr>
          <p:cNvPr id="1026" name="Picture 2" descr="Image result for nested bear">
            <a:extLst>
              <a:ext uri="{FF2B5EF4-FFF2-40B4-BE49-F238E27FC236}">
                <a16:creationId xmlns:a16="http://schemas.microsoft.com/office/drawing/2014/main" xmlns="" id="{E53765B5-8F76-4EA1-ACF4-57406C56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190" y="59305"/>
            <a:ext cx="1246426" cy="12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Nested Uncorrelated Query: Operator </a:t>
            </a:r>
            <a:r>
              <a:rPr lang="en-US" altLang="en-US" sz="2400" b="1" dirty="0"/>
              <a:t>IN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95400"/>
                <a:ext cx="8077200" cy="51785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1800" b="1" dirty="0"/>
                  <a:t>IN</a:t>
                </a:r>
                <a:r>
                  <a:rPr lang="en-US" altLang="en-US" sz="1800" dirty="0"/>
                  <a:t>: checks whether a value belongs to the inner’s output </a:t>
                </a:r>
                <a:r>
                  <a:rPr lang="en-US" altLang="en-US" sz="1800" i="1" dirty="0"/>
                  <a:t>set</a:t>
                </a:r>
                <a:r>
                  <a:rPr lang="en-US" altLang="en-US" sz="1800" dirty="0"/>
                  <a:t> (or </a:t>
                </a:r>
                <a:r>
                  <a:rPr lang="en-US" altLang="en-US" sz="1800" i="1" dirty="0"/>
                  <a:t>multiset</a:t>
                </a:r>
                <a:r>
                  <a:rPr lang="en-US" altLang="en-US" sz="1800" dirty="0"/>
                  <a:t>), i.e., </a:t>
                </a:r>
                <a14:m>
                  <m:oMath xmlns:m="http://schemas.openxmlformats.org/officeDocument/2006/math">
                    <m:r>
                      <a:rPr lang="en-GB" alt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en-US" sz="18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GB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GB" alt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sz="1800" i="1" dirty="0"/>
              </a:p>
              <a:p>
                <a:pPr marL="0" indent="0">
                  <a:buNone/>
                </a:pPr>
                <a:r>
                  <a:rPr lang="en-US" altLang="en-US" sz="1800" b="1" dirty="0"/>
                  <a:t>Query 7</a:t>
                </a:r>
                <a:r>
                  <a:rPr lang="en-US" altLang="en-US" sz="1800" dirty="0"/>
                  <a:t>: Show the SSN of those employees who work in the projects with number: either 1, or 2, or 3.</a:t>
                </a:r>
              </a:p>
              <a:p>
                <a:pPr marL="0" indent="0">
                  <a:buNone/>
                </a:pPr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  <a:p>
                <a:pPr marL="0" indent="0">
                  <a:buNone/>
                </a:pPr>
                <a:r>
                  <a:rPr lang="en-GB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en-GB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alt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Essn</a:t>
                </a:r>
                <a:endParaRPr lang="en-GB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en-GB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WORKS_ON</a:t>
                </a:r>
              </a:p>
              <a:p>
                <a:pPr marL="0" indent="0">
                  <a:buNone/>
                </a:pPr>
                <a:r>
                  <a:rPr lang="en-GB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GB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PNO </a:t>
                </a:r>
                <a:r>
                  <a:rPr lang="en-GB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en-GB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(1, 2, 3);</a:t>
                </a:r>
              </a:p>
              <a:p>
                <a:pPr marL="0" indent="0">
                  <a:buNone/>
                </a:pPr>
                <a:endParaRPr lang="en-GB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if PNO = 1 then PNO </a:t>
                </a:r>
                <a:r>
                  <a:rPr lang="en-GB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en-GB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(1, 2, 3) evaluates to </a:t>
                </a:r>
                <a:r>
                  <a:rPr lang="en-GB" altLang="en-US" sz="16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  <a:p>
                <a:r>
                  <a:rPr lang="en-GB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if PNO = 4 then PNO </a:t>
                </a:r>
                <a:r>
                  <a:rPr lang="en-GB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en-GB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(1, 2, 3) evaluates to </a:t>
                </a:r>
                <a:r>
                  <a:rPr lang="en-GB" alt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  <a:p>
                <a:endParaRPr lang="en-GB" alt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1600" dirty="0"/>
              </a:p>
              <a:p>
                <a:endParaRPr lang="en-US" altLang="en-US" sz="1600" i="1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8077200" cy="5178552"/>
              </a:xfrm>
              <a:blipFill>
                <a:blip r:embed="rId2"/>
                <a:stretch>
                  <a:fillRect l="-604" t="-707" r="-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white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28600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DE790A6-AA82-4E20-98EE-C585C3C63F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4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Nested Uncorrelated Query: Operator </a:t>
            </a:r>
            <a:r>
              <a:rPr lang="en-US" altLang="en-US" sz="2400" b="1" dirty="0"/>
              <a:t>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77200" cy="540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/>
              <a:t>Query 8</a:t>
            </a:r>
            <a:r>
              <a:rPr lang="en-US" altLang="en-US" sz="1800" dirty="0"/>
              <a:t>: Show the names of those employees who work in the department ‘Research’.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FNAME</a:t>
            </a:r>
          </a:p>
          <a:p>
            <a:pPr marL="0" indent="0">
              <a:buNone/>
            </a:pP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EMPLOYEE</a:t>
            </a:r>
          </a:p>
          <a:p>
            <a:pPr marL="0" indent="0">
              <a:buNone/>
            </a:pP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DNO 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GB" alt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DNUMBER </a:t>
            </a:r>
          </a:p>
          <a:p>
            <a:pPr marL="0" indent="0">
              <a:buNone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alt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DEPARTMENT</a:t>
            </a:r>
          </a:p>
          <a:p>
            <a:pPr marL="0" indent="0">
              <a:buNone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alt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DNAME = ‘Research’);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FNAME</a:t>
            </a:r>
          </a:p>
          <a:p>
            <a:pPr marL="0" indent="0">
              <a:buNone/>
            </a:pP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EMPLOYEE</a:t>
            </a:r>
          </a:p>
          <a:p>
            <a:pPr marL="0" indent="0">
              <a:buNone/>
            </a:pP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DNO 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GB" alt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marL="0" indent="0">
              <a:buNone/>
            </a:pPr>
            <a:endParaRPr lang="en-US" altLang="en-US" sz="1600" dirty="0"/>
          </a:p>
          <a:p>
            <a:endParaRPr lang="en-US" altLang="en-US" sz="1600" i="1" dirty="0"/>
          </a:p>
          <a:p>
            <a:endParaRPr lang="en-GB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A126949-4E7F-4341-BE3F-0BCB32B8AAC3}"/>
              </a:ext>
            </a:extLst>
          </p:cNvPr>
          <p:cNvGrpSpPr/>
          <p:nvPr/>
        </p:nvGrpSpPr>
        <p:grpSpPr>
          <a:xfrm>
            <a:off x="1981200" y="3395210"/>
            <a:ext cx="5602104" cy="1481590"/>
            <a:chOff x="1981200" y="3852410"/>
            <a:chExt cx="5054530" cy="14815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051BA800-D649-445A-91F3-C6363D8D627A}"/>
                </a:ext>
              </a:extLst>
            </p:cNvPr>
            <p:cNvSpPr/>
            <p:nvPr/>
          </p:nvSpPr>
          <p:spPr>
            <a:xfrm>
              <a:off x="1981200" y="3886200"/>
              <a:ext cx="3733800" cy="1447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33F688A9-9070-490C-8CB9-743AC5E867C8}"/>
                </a:ext>
              </a:extLst>
            </p:cNvPr>
            <p:cNvSpPr txBox="1"/>
            <p:nvPr/>
          </p:nvSpPr>
          <p:spPr>
            <a:xfrm>
              <a:off x="5505236" y="3852410"/>
              <a:ext cx="1530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Evaluates to</a:t>
              </a:r>
              <a:r>
                <a:rPr lang="en-GB" dirty="0"/>
                <a:t> </a:t>
              </a:r>
              <a:r>
                <a:rPr lang="en-GB" b="1" dirty="0">
                  <a:solidFill>
                    <a:srgbClr val="00B050"/>
                  </a:solidFill>
                </a:rPr>
                <a:t>5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9380CF-EF8D-4E21-87C4-83DF67BF98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6661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Nested Uncorrelated Query: Operator </a:t>
            </a:r>
            <a:r>
              <a:rPr lang="en-US" altLang="en-US" sz="2400" b="1" dirty="0"/>
              <a:t>ALL</a:t>
            </a:r>
            <a:endParaRPr lang="en-US" altLang="en-US" sz="2400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/>
              <a:t>ALL</a:t>
            </a:r>
            <a:r>
              <a:rPr lang="en-US" altLang="en-US" sz="1800" dirty="0"/>
              <a:t>: compares a value with </a:t>
            </a:r>
            <a:r>
              <a:rPr lang="en-US" altLang="en-US" sz="1800" i="1" dirty="0"/>
              <a:t>all</a:t>
            </a:r>
            <a:r>
              <a:rPr lang="en-US" altLang="en-US" sz="1800" dirty="0"/>
              <a:t> the values from the inner’s output </a:t>
            </a:r>
            <a:r>
              <a:rPr lang="en-US" altLang="en-US" sz="1800" i="1" dirty="0"/>
              <a:t>set.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b="1" dirty="0"/>
              <a:t>Query 9</a:t>
            </a:r>
            <a:r>
              <a:rPr lang="en-US" altLang="en-US" sz="1800" dirty="0"/>
              <a:t>: Show the last and first names of those employees whose salary is </a:t>
            </a:r>
            <a:r>
              <a:rPr lang="en-US" altLang="en-US" sz="1800" i="1" dirty="0"/>
              <a:t>greater</a:t>
            </a:r>
            <a:r>
              <a:rPr lang="en-US" altLang="en-US" sz="1800" dirty="0"/>
              <a:t> than the salaries of </a:t>
            </a:r>
            <a:r>
              <a:rPr lang="en-US" altLang="en-US" sz="1800" i="1" dirty="0"/>
              <a:t>all</a:t>
            </a:r>
            <a:r>
              <a:rPr lang="en-US" altLang="en-US" sz="1800" dirty="0"/>
              <a:t> employees in Department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B7C4AA2F-1E7C-461E-9E1C-A59509EC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5094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xmlns="" id="{EF1B8E04-8F20-41C8-9565-459EF07CBA4F}"/>
              </a:ext>
            </a:extLst>
          </p:cNvPr>
          <p:cNvSpPr/>
          <p:nvPr/>
        </p:nvSpPr>
        <p:spPr>
          <a:xfrm>
            <a:off x="5486400" y="4800600"/>
            <a:ext cx="3810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759B67-669A-4780-BE32-EC6739D43740}"/>
              </a:ext>
            </a:extLst>
          </p:cNvPr>
          <p:cNvSpPr txBox="1"/>
          <p:nvPr/>
        </p:nvSpPr>
        <p:spPr>
          <a:xfrm>
            <a:off x="5943600" y="4900136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First, find </a:t>
            </a:r>
            <a:r>
              <a:rPr lang="en-GB" sz="1400" i="1" dirty="0"/>
              <a:t>all</a:t>
            </a:r>
            <a:r>
              <a:rPr lang="en-GB" sz="1400" dirty="0"/>
              <a:t> salaries from employees in Department 5;</a:t>
            </a:r>
            <a:endParaRPr lang="el-GR" sz="1400" dirty="0"/>
          </a:p>
        </p:txBody>
      </p:sp>
      <p:pic>
        <p:nvPicPr>
          <p:cNvPr id="8" name="Picture 2" descr="Image result for white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28600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Nested Correlated Query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/>
              <a:t>For  </a:t>
            </a:r>
            <a:r>
              <a:rPr lang="en-US" altLang="en-US" sz="1800" b="1" dirty="0">
                <a:solidFill>
                  <a:schemeClr val="tx2"/>
                </a:solidFill>
              </a:rPr>
              <a:t>each</a:t>
            </a:r>
            <a:r>
              <a:rPr lang="en-US" altLang="en-US" sz="1800" dirty="0"/>
              <a:t> </a:t>
            </a:r>
            <a:r>
              <a:rPr lang="en-US" altLang="en-US" sz="1800" i="1" dirty="0"/>
              <a:t>tuple</a:t>
            </a:r>
            <a:r>
              <a:rPr lang="en-US" altLang="en-US" sz="1800" dirty="0"/>
              <a:t> of the </a:t>
            </a:r>
            <a:r>
              <a:rPr lang="en-US" altLang="en-US" sz="1800" i="1" dirty="0"/>
              <a:t>outer</a:t>
            </a:r>
            <a:r>
              <a:rPr lang="en-US" altLang="en-US" sz="1800" dirty="0"/>
              <a:t> query, we execute the inner query! </a:t>
            </a:r>
          </a:p>
          <a:p>
            <a:pPr marL="0" indent="0">
              <a:buNone/>
            </a:pPr>
            <a:r>
              <a:rPr lang="en-US" altLang="en-US" sz="1800" dirty="0"/>
              <a:t>Relation as a variable: </a:t>
            </a:r>
            <a:r>
              <a:rPr lang="en-US" altLang="en-US" sz="1800" b="1" dirty="0"/>
              <a:t>global scope </a:t>
            </a:r>
            <a:r>
              <a:rPr lang="en-US" altLang="en-US" sz="1800" dirty="0"/>
              <a:t>(</a:t>
            </a:r>
            <a:r>
              <a:rPr lang="en-US" altLang="en-US" sz="1800" i="1" dirty="0"/>
              <a:t>outer</a:t>
            </a:r>
            <a:r>
              <a:rPr lang="en-US" altLang="en-US" sz="1800" dirty="0"/>
              <a:t>) and </a:t>
            </a:r>
            <a:r>
              <a:rPr lang="en-US" altLang="en-US" sz="1800" b="1" dirty="0"/>
              <a:t>local scope </a:t>
            </a:r>
            <a:r>
              <a:rPr lang="en-US" altLang="en-US" sz="1800" dirty="0"/>
              <a:t>(</a:t>
            </a:r>
            <a:r>
              <a:rPr lang="en-US" altLang="en-US" sz="1800" i="1" dirty="0"/>
              <a:t>inner</a:t>
            </a:r>
            <a:r>
              <a:rPr lang="en-US" altLang="en-US" sz="1800" dirty="0"/>
              <a:t>).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b="1" dirty="0"/>
              <a:t>Query 10</a:t>
            </a:r>
            <a:r>
              <a:rPr lang="en-US" altLang="en-US" sz="1800" dirty="0"/>
              <a:t>: Retrieve the name of </a:t>
            </a:r>
            <a:r>
              <a:rPr lang="en-US" altLang="en-US" sz="1800" i="1" dirty="0"/>
              <a:t>each</a:t>
            </a:r>
            <a:r>
              <a:rPr lang="en-US" altLang="en-US" sz="1800" dirty="0"/>
              <a:t> employee who has a dependent with the same first name and is the same gender as that employee.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t="30705"/>
          <a:stretch/>
        </p:blipFill>
        <p:spPr bwMode="auto">
          <a:xfrm>
            <a:off x="304800" y="4621086"/>
            <a:ext cx="6553200" cy="158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29400" y="5330222"/>
            <a:ext cx="2133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 each </a:t>
            </a:r>
            <a:r>
              <a:rPr lang="en-GB" sz="1400" i="1" dirty="0"/>
              <a:t>outer</a:t>
            </a:r>
            <a:r>
              <a:rPr lang="en-GB" sz="1400" dirty="0"/>
              <a:t> employee E, retrieve the dependents D and check!</a:t>
            </a:r>
            <a:endParaRPr lang="el-GR" sz="1400" dirty="0"/>
          </a:p>
        </p:txBody>
      </p:sp>
      <p:sp>
        <p:nvSpPr>
          <p:cNvPr id="6" name="Right Brace 5"/>
          <p:cNvSpPr/>
          <p:nvPr/>
        </p:nvSpPr>
        <p:spPr>
          <a:xfrm>
            <a:off x="6248400" y="5154486"/>
            <a:ext cx="381000" cy="11701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95600" y="4448252"/>
            <a:ext cx="2819400" cy="1190548"/>
            <a:chOff x="2819400" y="4448252"/>
            <a:chExt cx="2819400" cy="1190548"/>
          </a:xfrm>
        </p:grpSpPr>
        <p:sp>
          <p:nvSpPr>
            <p:cNvPr id="3" name="Oval 2"/>
            <p:cNvSpPr/>
            <p:nvPr/>
          </p:nvSpPr>
          <p:spPr>
            <a:xfrm>
              <a:off x="2819400" y="4876800"/>
              <a:ext cx="381000" cy="304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5334000"/>
              <a:ext cx="381000" cy="3048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" name="Freeform 3"/>
            <p:cNvSpPr/>
            <p:nvPr/>
          </p:nvSpPr>
          <p:spPr>
            <a:xfrm>
              <a:off x="3079630" y="4448252"/>
              <a:ext cx="2484408" cy="891499"/>
            </a:xfrm>
            <a:custGeom>
              <a:avLst/>
              <a:gdLst>
                <a:gd name="connsiteX0" fmla="*/ 0 w 2484408"/>
                <a:gd name="connsiteY0" fmla="*/ 425673 h 891499"/>
                <a:gd name="connsiteX1" fmla="*/ 1397479 w 2484408"/>
                <a:gd name="connsiteY1" fmla="*/ 11605 h 891499"/>
                <a:gd name="connsiteX2" fmla="*/ 2165230 w 2484408"/>
                <a:gd name="connsiteY2" fmla="*/ 184133 h 891499"/>
                <a:gd name="connsiteX3" fmla="*/ 2484408 w 2484408"/>
                <a:gd name="connsiteY3" fmla="*/ 891499 h 89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4408" h="891499">
                  <a:moveTo>
                    <a:pt x="0" y="425673"/>
                  </a:moveTo>
                  <a:cubicBezTo>
                    <a:pt x="518303" y="238767"/>
                    <a:pt x="1036607" y="51862"/>
                    <a:pt x="1397479" y="11605"/>
                  </a:cubicBezTo>
                  <a:cubicBezTo>
                    <a:pt x="1758351" y="-28652"/>
                    <a:pt x="1984075" y="37484"/>
                    <a:pt x="2165230" y="184133"/>
                  </a:cubicBezTo>
                  <a:cubicBezTo>
                    <a:pt x="2346385" y="330782"/>
                    <a:pt x="2415396" y="611140"/>
                    <a:pt x="2484408" y="891499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046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Nested Correlated Query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/>
              <a:t>Lemma 1: </a:t>
            </a:r>
            <a:r>
              <a:rPr lang="en-US" altLang="en-US" sz="1800" dirty="0"/>
              <a:t>Correlated queries using </a:t>
            </a:r>
            <a:r>
              <a:rPr lang="en-US" altLang="en-US" sz="1800" b="1" dirty="0"/>
              <a:t>IN</a:t>
            </a:r>
            <a:r>
              <a:rPr lang="en-US" altLang="en-US" sz="1800" dirty="0"/>
              <a:t> can be collapsed into one </a:t>
            </a:r>
            <a:r>
              <a:rPr lang="en-US" altLang="en-US" sz="1800" i="1" dirty="0"/>
              <a:t>single</a:t>
            </a:r>
            <a:r>
              <a:rPr lang="en-US" altLang="en-US" sz="1800" dirty="0"/>
              <a:t> block.</a:t>
            </a:r>
          </a:p>
          <a:p>
            <a:pPr marL="0" indent="0">
              <a:buNone/>
            </a:pPr>
            <a:endParaRPr lang="en-US" altLang="el-GR" sz="1600" dirty="0"/>
          </a:p>
          <a:p>
            <a:pPr marL="0" indent="0">
              <a:buNone/>
            </a:pPr>
            <a:r>
              <a:rPr lang="en-US" altLang="en-US" sz="1800" b="1" dirty="0"/>
              <a:t>Query 11</a:t>
            </a:r>
            <a:r>
              <a:rPr lang="en-US" altLang="en-US" sz="1800" dirty="0"/>
              <a:t>: Retrieve the name of </a:t>
            </a:r>
            <a:r>
              <a:rPr lang="en-US" altLang="en-US" sz="1800" i="1" dirty="0"/>
              <a:t>each</a:t>
            </a:r>
            <a:r>
              <a:rPr lang="en-US" altLang="en-US" sz="1800" dirty="0"/>
              <a:t> employee who has a dependent with the same first name and is the same gender as that employee.</a:t>
            </a:r>
          </a:p>
          <a:p>
            <a:pPr marL="0" indent="0">
              <a:buNone/>
            </a:pPr>
            <a:endParaRPr lang="en-US" altLang="el-GR" sz="1800" dirty="0"/>
          </a:p>
          <a:p>
            <a:pPr marL="0" indent="0">
              <a:buNone/>
            </a:pPr>
            <a:endParaRPr lang="en-US" altLang="el-GR" sz="1800" dirty="0"/>
          </a:p>
          <a:p>
            <a:pPr marL="0" indent="0">
              <a:buNone/>
            </a:pP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el-GR" sz="1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800" dirty="0" err="1">
                <a:latin typeface="Arial" panose="020B0604020202020204" pitchFamily="34" charset="0"/>
                <a:cs typeface="Arial" panose="020B0604020202020204" pitchFamily="34" charset="0"/>
              </a:rPr>
              <a:t>.Fname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l-GR" sz="1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800" dirty="0" err="1">
                <a:latin typeface="Arial" panose="020B0604020202020204" pitchFamily="34" charset="0"/>
                <a:cs typeface="Arial" panose="020B0604020202020204" pitchFamily="34" charset="0"/>
              </a:rPr>
              <a:t>.Lname</a:t>
            </a:r>
            <a:endParaRPr lang="en-US" altLang="el-G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	 EMPLOYEE </a:t>
            </a: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, DEPENDENT </a:t>
            </a: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marL="0" indent="0">
              <a:buNone/>
            </a:pP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el-GR" sz="1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800" dirty="0" err="1">
                <a:latin typeface="Arial" panose="020B0604020202020204" pitchFamily="34" charset="0"/>
                <a:cs typeface="Arial" panose="020B0604020202020204" pitchFamily="34" charset="0"/>
              </a:rPr>
              <a:t>.Ssn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l-GR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l-GR" sz="1800" dirty="0" err="1">
                <a:latin typeface="Arial" panose="020B0604020202020204" pitchFamily="34" charset="0"/>
                <a:cs typeface="Arial" panose="020B0604020202020204" pitchFamily="34" charset="0"/>
              </a:rPr>
              <a:t>.Essn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AND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l-GR" sz="1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800" dirty="0" err="1">
                <a:latin typeface="Arial" panose="020B0604020202020204" pitchFamily="34" charset="0"/>
                <a:cs typeface="Arial" panose="020B0604020202020204" pitchFamily="34" charset="0"/>
              </a:rPr>
              <a:t>.Sex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l-GR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l-GR" sz="1800" dirty="0" err="1">
                <a:latin typeface="Arial" panose="020B0604020202020204" pitchFamily="34" charset="0"/>
                <a:cs typeface="Arial" panose="020B0604020202020204" pitchFamily="34" charset="0"/>
              </a:rPr>
              <a:t>.Sex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AND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l-GR" sz="1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l-GR" sz="1800" dirty="0" err="1">
                <a:latin typeface="Arial" panose="020B0604020202020204" pitchFamily="34" charset="0"/>
                <a:cs typeface="Arial" panose="020B0604020202020204" pitchFamily="34" charset="0"/>
              </a:rPr>
              <a:t>.Fname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l-GR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l-GR" sz="1800" dirty="0" err="1">
                <a:latin typeface="Arial" panose="020B0604020202020204" pitchFamily="34" charset="0"/>
                <a:cs typeface="Arial" panose="020B0604020202020204" pitchFamily="34" charset="0"/>
              </a:rPr>
              <a:t>.Dependent_name</a:t>
            </a:r>
            <a:r>
              <a:rPr lang="en-US" altLang="el-G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8" descr="http://springfieldhba.com/wp-content/uploads/2015/04/QuestionMarkGuyS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0337"/>
            <a:ext cx="906463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SQL: Database Schema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Statement: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SCHEMA</a:t>
            </a:r>
          </a:p>
          <a:p>
            <a:pPr marL="365760" lvl="1" indent="0">
              <a:buNone/>
            </a:pPr>
            <a:endParaRPr lang="en-US" altLang="en-US" sz="2000" dirty="0"/>
          </a:p>
          <a:p>
            <a:pPr marL="36576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 </a:t>
            </a:r>
            <a:r>
              <a:rPr lang="en-US" altLang="en-US" sz="2000" dirty="0"/>
              <a:t>Company;</a:t>
            </a:r>
          </a:p>
          <a:p>
            <a:pPr marL="365760" lvl="1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Each statement in SQL </a:t>
            </a:r>
            <a:r>
              <a:rPr lang="en-US" altLang="en-US" sz="2000" i="1" dirty="0"/>
              <a:t>ends</a:t>
            </a:r>
            <a:r>
              <a:rPr lang="en-US" altLang="en-US" sz="2000" dirty="0"/>
              <a:t> with a semicolon ‘;’</a:t>
            </a:r>
          </a:p>
          <a:p>
            <a:pPr marL="365760" lvl="1" indent="0">
              <a:buNone/>
            </a:pP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Image result for paper">
            <a:extLst>
              <a:ext uri="{FF2B5EF4-FFF2-40B4-BE49-F238E27FC236}">
                <a16:creationId xmlns:a16="http://schemas.microsoft.com/office/drawing/2014/main" xmlns="" id="{99BEC561-A30E-4BF6-BE4E-B7F5E415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64" y="137319"/>
            <a:ext cx="131673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5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715962"/>
          </a:xfrm>
        </p:spPr>
        <p:txBody>
          <a:bodyPr/>
          <a:lstStyle/>
          <a:p>
            <a:r>
              <a:rPr lang="en-US" altLang="en-US" sz="2800" dirty="0"/>
              <a:t>Nested Correlated Query: Exists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7916"/>
                <a:ext cx="8001000" cy="5791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1800" b="1" dirty="0"/>
                  <a:t>EXISTS:</a:t>
                </a:r>
                <a:r>
                  <a:rPr lang="en-US" altLang="en-US" sz="1800" dirty="0"/>
                  <a:t> checks </a:t>
                </a:r>
                <a:r>
                  <a:rPr lang="en-US" altLang="en-US" sz="1800" i="1" dirty="0"/>
                  <a:t>whether</a:t>
                </a:r>
                <a:r>
                  <a:rPr lang="en-US" altLang="en-US" sz="1800" dirty="0"/>
                  <a:t> the inner’s output is </a:t>
                </a:r>
                <a:r>
                  <a:rPr lang="en-US" altLang="en-US" sz="1800" i="1" dirty="0"/>
                  <a:t>empty</a:t>
                </a:r>
                <a:r>
                  <a:rPr lang="en-US" altLang="en-US" sz="1800" dirty="0"/>
                  <a:t> set or </a:t>
                </a:r>
                <a:r>
                  <a:rPr lang="en-US" altLang="en-US" sz="1800" i="1" dirty="0"/>
                  <a:t>not</a:t>
                </a:r>
                <a:r>
                  <a:rPr lang="en-US" altLang="en-US" sz="1800" dirty="0"/>
                  <a:t>, and returns FALSE or TRUE, respectively, e.g., </a:t>
                </a:r>
                <a14:m>
                  <m:oMath xmlns:m="http://schemas.openxmlformats.org/officeDocument/2006/math">
                    <m:r>
                      <a:rPr lang="en-GB" alt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altLang="en-US" sz="1800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r>
                  <a:rPr lang="en-US" altLang="en-US" sz="1800" dirty="0"/>
                  <a:t> or</a:t>
                </a:r>
                <a14:m>
                  <m:oMath xmlns:m="http://schemas.openxmlformats.org/officeDocument/2006/math">
                    <m:r>
                      <a:rPr lang="en-GB" alt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1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{}</m:t>
                    </m:r>
                  </m:oMath>
                </a14:m>
                <a:endParaRPr lang="en-US" altLang="en-US" sz="1800" dirty="0"/>
              </a:p>
              <a:p>
                <a:pPr marL="0" indent="0">
                  <a:buNone/>
                </a:pPr>
                <a:r>
                  <a:rPr lang="en-US" altLang="en-US" sz="1800" b="1" dirty="0"/>
                  <a:t>Opposite</a:t>
                </a:r>
                <a:r>
                  <a:rPr lang="en-US" altLang="en-US" sz="1800" dirty="0"/>
                  <a:t>: NOT EXISTS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.Fname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altLang="en-US" sz="18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.Lname</a:t>
                </a: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FROM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EMPLOYEE AS </a:t>
                </a: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EXISTS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FROM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DEPARTMENT AS </a:t>
                </a: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.DNO = </a:t>
                </a: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.DNUMBER)</a:t>
                </a:r>
                <a:endPara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US" altLang="en-US" sz="1800" dirty="0"/>
              </a:p>
              <a:p>
                <a:pPr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dirty="0"/>
                  <a:t>Checks if a </a:t>
                </a:r>
                <a:r>
                  <a:rPr lang="en-US" altLang="en-US" sz="1800" i="1" dirty="0"/>
                  <a:t>given</a:t>
                </a:r>
                <a:r>
                  <a:rPr lang="en-US" altLang="en-US" sz="1800" dirty="0"/>
                  <a:t> employee is working at </a:t>
                </a:r>
                <a:r>
                  <a:rPr lang="en-US" altLang="en-US" sz="1800" i="1" dirty="0"/>
                  <a:t>some</a:t>
                </a:r>
                <a:r>
                  <a:rPr lang="en-US" altLang="en-US" sz="1800" dirty="0"/>
                  <a:t> department.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endParaRPr lang="en-US" altLang="en-US" sz="1800" dirty="0"/>
              </a:p>
              <a:p>
                <a:pPr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dirty="0">
                    <a:solidFill>
                      <a:srgbClr val="FF0000"/>
                    </a:solidFill>
                  </a:rPr>
                  <a:t>Reason about </a:t>
                </a:r>
                <a:r>
                  <a:rPr lang="en-US" alt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.DNO </a:t>
                </a:r>
                <a:r>
                  <a:rPr lang="en-US" altLang="en-US" sz="1800" dirty="0"/>
                  <a:t>being 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NULL</a:t>
                </a:r>
                <a:r>
                  <a:rPr lang="en-US" altLang="en-US" sz="1800" dirty="0"/>
                  <a:t>.</a:t>
                </a:r>
                <a:endPara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7916"/>
                <a:ext cx="8001000" cy="5791200"/>
              </a:xfrm>
              <a:blipFill>
                <a:blip r:embed="rId2"/>
                <a:stretch>
                  <a:fillRect l="-609" t="-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098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884"/>
            <a:ext cx="941716" cy="9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79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715962"/>
          </a:xfrm>
        </p:spPr>
        <p:txBody>
          <a:bodyPr/>
          <a:lstStyle/>
          <a:p>
            <a:r>
              <a:rPr lang="en-US" altLang="en-US" sz="2800" dirty="0"/>
              <a:t>Nested Correlated Query: Exists</a:t>
            </a:r>
            <a:endParaRPr lang="en-US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017916"/>
            <a:ext cx="8001000" cy="57912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.Lname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EMPLOYEE AS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DEPARTMENT AS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WHERE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.DNO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.DNUMBER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.DNAME = ‘Research’)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Describe this…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098" name="Picture 2" descr="Image result for ques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884"/>
            <a:ext cx="941716" cy="9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151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en-US" sz="2800" dirty="0"/>
              <a:t>In-Class Quiz</a:t>
            </a:r>
            <a:endParaRPr lang="en-US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10016" cy="543751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EMPLOYEE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DEPENDENT AS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SSN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Essn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EXISTS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DEPARTMENT AS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SSN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.Mgr_SSN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800" dirty="0"/>
              <a:t>Checks if a </a:t>
            </a:r>
            <a:r>
              <a:rPr lang="en-US" altLang="en-US" sz="1800" i="1" dirty="0"/>
              <a:t>given</a:t>
            </a:r>
            <a:r>
              <a:rPr lang="en-US" altLang="en-US" sz="1800" dirty="0"/>
              <a:t> employee: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/>
              <a:t>has at least a dependent </a:t>
            </a:r>
            <a:r>
              <a:rPr lang="en-US" altLang="en-US" sz="1800" b="1" dirty="0"/>
              <a:t>and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/>
              <a:t>manages a department, i.e., there </a:t>
            </a:r>
            <a:r>
              <a:rPr lang="en-US" altLang="en-US" sz="1800" i="1" dirty="0"/>
              <a:t>exists</a:t>
            </a:r>
            <a:r>
              <a:rPr lang="en-US" altLang="en-US" sz="1800" dirty="0"/>
              <a:t> a department, which is managed by that employee.</a:t>
            </a:r>
            <a:r>
              <a:rPr lang="en-US" altLang="en-US" sz="1800" dirty="0">
                <a:cs typeface="Arial" charset="0"/>
              </a:rPr>
              <a:t>                                         </a:t>
            </a:r>
          </a:p>
          <a:p>
            <a:pPr marL="0" indent="0">
              <a:buNone/>
            </a:pP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098" name="Picture 2" descr="Image result for ques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884"/>
            <a:ext cx="941716" cy="9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3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altLang="en-US" sz="2800" dirty="0"/>
              <a:t>In-Class Activity [A4]</a:t>
            </a:r>
            <a:endParaRPr lang="en-US" altLang="en-US" b="1" dirty="0">
              <a:solidFill>
                <a:srgbClr val="00B050"/>
              </a:solidFill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STUDENT </a:t>
            </a:r>
            <a:r>
              <a:rPr lang="en-US" sz="1800" dirty="0"/>
              <a:t>(Name, </a:t>
            </a:r>
            <a:r>
              <a:rPr lang="en-US" sz="1800" u="sng" dirty="0" err="1"/>
              <a:t>StudentID</a:t>
            </a:r>
            <a:r>
              <a:rPr lang="en-US" sz="1800" dirty="0"/>
              <a:t>, Class) </a:t>
            </a:r>
          </a:p>
          <a:p>
            <a:pPr marL="0" indent="0">
              <a:buNone/>
            </a:pPr>
            <a:r>
              <a:rPr lang="en-US" sz="1800" b="1" dirty="0"/>
              <a:t>COURSE </a:t>
            </a:r>
            <a:r>
              <a:rPr lang="en-US" sz="1800" dirty="0"/>
              <a:t>(Name, </a:t>
            </a:r>
            <a:r>
              <a:rPr lang="en-US" sz="1800" u="sng" dirty="0" err="1"/>
              <a:t>CourseID</a:t>
            </a:r>
            <a:r>
              <a:rPr lang="en-US" sz="1800" dirty="0"/>
              <a:t>, Credits, School)</a:t>
            </a:r>
          </a:p>
          <a:p>
            <a:pPr marL="0" indent="0">
              <a:buNone/>
            </a:pPr>
            <a:r>
              <a:rPr lang="en-US" sz="1800" b="1" dirty="0"/>
              <a:t>GRADES </a:t>
            </a:r>
            <a:r>
              <a:rPr lang="en-US" sz="1800" dirty="0"/>
              <a:t>(</a:t>
            </a:r>
            <a:r>
              <a:rPr lang="en-US" sz="1800" u="sng" dirty="0" err="1"/>
              <a:t>StudentID</a:t>
            </a:r>
            <a:r>
              <a:rPr lang="en-US" sz="1800" u="sng" dirty="0"/>
              <a:t>, </a:t>
            </a:r>
            <a:r>
              <a:rPr lang="en-US" sz="1800" u="sng" dirty="0" err="1"/>
              <a:t>CourseID</a:t>
            </a:r>
            <a:r>
              <a:rPr lang="en-US" sz="1800" dirty="0"/>
              <a:t>, Grade)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 </a:t>
            </a:r>
          </a:p>
          <a:p>
            <a:pPr marL="0" indent="0">
              <a:buNone/>
            </a:pPr>
            <a:r>
              <a:rPr lang="en-GB" sz="1800" dirty="0"/>
              <a:t>/*Grade: {‘A’, ‘B’, ‘C’, ‘D’, ‘E’}*/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Task: </a:t>
            </a:r>
            <a:r>
              <a:rPr lang="en-GB" sz="1800" dirty="0"/>
              <a:t>Retrieve the names of </a:t>
            </a:r>
            <a:r>
              <a:rPr lang="en-GB" sz="1800" i="1" dirty="0"/>
              <a:t>all</a:t>
            </a:r>
            <a:r>
              <a:rPr lang="en-GB" sz="1800" dirty="0"/>
              <a:t> students who have a Grade of ‘A’ in </a:t>
            </a:r>
            <a:r>
              <a:rPr lang="en-GB" sz="1800" i="1" dirty="0"/>
              <a:t>all</a:t>
            </a:r>
            <a:r>
              <a:rPr lang="en-GB" sz="1800" dirty="0"/>
              <a:t> of their courses.</a:t>
            </a: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2" descr="Image result for c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156" y="186420"/>
            <a:ext cx="832644" cy="8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white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6700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750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altLang="en-US" sz="2800" dirty="0"/>
              <a:t>In-Class Activity [A4]</a:t>
            </a:r>
            <a:endParaRPr lang="en-US" altLang="en-US" b="1" dirty="0">
              <a:solidFill>
                <a:srgbClr val="00B050"/>
              </a:solidFill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STUDENT </a:t>
            </a:r>
            <a:r>
              <a:rPr lang="en-US" sz="1600" dirty="0"/>
              <a:t>(Name, </a:t>
            </a:r>
            <a:r>
              <a:rPr lang="en-US" sz="1600" u="sng" dirty="0" err="1"/>
              <a:t>StudentID</a:t>
            </a:r>
            <a:r>
              <a:rPr lang="en-US" sz="1600" dirty="0"/>
              <a:t>, Class) </a:t>
            </a:r>
          </a:p>
          <a:p>
            <a:pPr marL="0" indent="0">
              <a:buNone/>
            </a:pPr>
            <a:r>
              <a:rPr lang="en-US" sz="1600" b="1" dirty="0"/>
              <a:t>COURSE </a:t>
            </a:r>
            <a:r>
              <a:rPr lang="en-US" sz="1600" dirty="0"/>
              <a:t>(Name, </a:t>
            </a:r>
            <a:r>
              <a:rPr lang="en-US" sz="1600" u="sng" dirty="0" err="1"/>
              <a:t>CourseID</a:t>
            </a:r>
            <a:r>
              <a:rPr lang="en-US" sz="1600" dirty="0"/>
              <a:t>, Credits, School)</a:t>
            </a:r>
          </a:p>
          <a:p>
            <a:pPr marL="0" indent="0">
              <a:buNone/>
            </a:pPr>
            <a:r>
              <a:rPr lang="en-US" sz="1600" b="1" dirty="0"/>
              <a:t>GRADES </a:t>
            </a:r>
            <a:r>
              <a:rPr lang="en-US" sz="1600" dirty="0"/>
              <a:t>(</a:t>
            </a:r>
            <a:r>
              <a:rPr lang="en-US" sz="1600" u="sng" dirty="0" err="1"/>
              <a:t>StudentID</a:t>
            </a:r>
            <a:r>
              <a:rPr lang="en-US" sz="1600" u="sng" dirty="0"/>
              <a:t>, </a:t>
            </a:r>
            <a:r>
              <a:rPr lang="en-US" sz="1600" u="sng" dirty="0" err="1"/>
              <a:t>CourseID</a:t>
            </a:r>
            <a:r>
              <a:rPr lang="en-US" sz="1600" dirty="0"/>
              <a:t>, Grade)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 </a:t>
            </a:r>
          </a:p>
          <a:p>
            <a:pPr marL="0" indent="0">
              <a:buNone/>
            </a:pPr>
            <a:r>
              <a:rPr lang="en-GB" sz="1600" dirty="0"/>
              <a:t>/*Grade:</a:t>
            </a:r>
            <a:r>
              <a:rPr lang="en-GB" sz="1400" dirty="0"/>
              <a:t>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{‘A’, ‘B’, ‘C’, ‘D’, ‘E’}</a:t>
            </a:r>
            <a:r>
              <a:rPr lang="en-GB" sz="1600" dirty="0"/>
              <a:t>*/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	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GB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 NOT EXISTS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(SELECT *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WHERE </a:t>
            </a:r>
            <a:r>
              <a:rPr lang="en-GB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.StudentID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.StudentID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AND NOT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.Grade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‘A’)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2" descr="Image result for c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499" y="211293"/>
            <a:ext cx="832644" cy="8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67BA42-AF99-4D4A-9F0B-72C62D332BE9}"/>
              </a:ext>
            </a:extLst>
          </p:cNvPr>
          <p:cNvSpPr txBox="1"/>
          <p:nvPr/>
        </p:nvSpPr>
        <p:spPr>
          <a:xfrm>
            <a:off x="6629400" y="3976840"/>
            <a:ext cx="180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does </a:t>
            </a:r>
            <a:r>
              <a:rPr lang="en-GB" i="1" dirty="0"/>
              <a:t>not</a:t>
            </a:r>
            <a:r>
              <a:rPr lang="en-GB" dirty="0"/>
              <a:t> exist a grade which is </a:t>
            </a:r>
            <a:r>
              <a:rPr lang="en-GB" i="1" dirty="0"/>
              <a:t>not</a:t>
            </a:r>
            <a:r>
              <a:rPr lang="en-GB" dirty="0"/>
              <a:t> ‘A’, i.e., </a:t>
            </a:r>
            <a:r>
              <a:rPr lang="en-GB" i="1" dirty="0"/>
              <a:t>all </a:t>
            </a:r>
            <a:r>
              <a:rPr lang="en-GB" dirty="0"/>
              <a:t>grades are ‘A’</a:t>
            </a:r>
          </a:p>
        </p:txBody>
      </p:sp>
    </p:spTree>
    <p:extLst>
      <p:ext uri="{BB962C8B-B14F-4D97-AF65-F5344CB8AC3E}">
        <p14:creationId xmlns:p14="http://schemas.microsoft.com/office/powerpoint/2010/main" val="1310972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In-Class QUIZ [What We Get]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NULL 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EXISTS (SELECT * FROM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WHERE NULL IS NULL);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/>
              <a:t>Fact: </a:t>
            </a:r>
            <a:r>
              <a:rPr lang="en-GB" sz="1800" dirty="0"/>
              <a:t>SQL, in evaluating EXISTS, </a:t>
            </a:r>
            <a:r>
              <a:rPr lang="en-GB" sz="1800" i="1" dirty="0"/>
              <a:t>simply</a:t>
            </a:r>
            <a:r>
              <a:rPr lang="en-GB" sz="1800" dirty="0"/>
              <a:t> </a:t>
            </a:r>
            <a:r>
              <a:rPr lang="en-GB" sz="1800" i="1" dirty="0"/>
              <a:t>counts</a:t>
            </a:r>
            <a:r>
              <a:rPr lang="en-GB" sz="1800" dirty="0"/>
              <a:t> rows and </a:t>
            </a:r>
            <a:r>
              <a:rPr lang="en-GB" sz="1800" i="1" dirty="0"/>
              <a:t>ignores</a:t>
            </a:r>
            <a:r>
              <a:rPr lang="en-GB" sz="1800" dirty="0"/>
              <a:t> the value(s) in the subquery—even if they are NULL!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074" name="Picture 2" descr="Image result for qui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143000" cy="74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8B9FD0-770B-4693-B25F-3AE2024A5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0"/>
            <a:ext cx="1252537" cy="11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In-Class QUIZ [What We Get]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EXISTS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IS NULL OR NULL)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NOT EXISTS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IS NOT NULL OR NULL)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2" descr="Image result for qui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143000" cy="74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9F94C-C2D0-4A87-97D3-7720A4C54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0"/>
            <a:ext cx="1252537" cy="11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SQL: Create Table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81416" cy="4873752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i="1" dirty="0"/>
              <a:t>new</a:t>
            </a:r>
            <a:r>
              <a:rPr lang="en-US" sz="1800" dirty="0"/>
              <a:t> relation (</a:t>
            </a:r>
            <a:r>
              <a:rPr lang="en-US" sz="1800" i="1" dirty="0"/>
              <a:t>table</a:t>
            </a:r>
            <a:r>
              <a:rPr lang="en-US" sz="1800" dirty="0"/>
              <a:t> is SQL): </a:t>
            </a:r>
          </a:p>
          <a:p>
            <a:pPr lvl="1"/>
            <a:r>
              <a:rPr lang="en-US" sz="1800" dirty="0"/>
              <a:t>Specify the </a:t>
            </a:r>
            <a:r>
              <a:rPr lang="en-US" sz="1800" i="1" dirty="0"/>
              <a:t>name</a:t>
            </a:r>
            <a:r>
              <a:rPr lang="en-US" sz="1800" dirty="0"/>
              <a:t> of the relation</a:t>
            </a:r>
          </a:p>
          <a:p>
            <a:pPr lvl="1"/>
            <a:r>
              <a:rPr lang="en-US" sz="1800" dirty="0"/>
              <a:t>Specify </a:t>
            </a:r>
            <a:r>
              <a:rPr lang="en-US" sz="1800" i="1" dirty="0"/>
              <a:t>attributes</a:t>
            </a:r>
            <a:r>
              <a:rPr lang="en-US" sz="1800" dirty="0"/>
              <a:t>, their </a:t>
            </a:r>
            <a:r>
              <a:rPr lang="en-US" sz="1800" i="1" dirty="0"/>
              <a:t>types</a:t>
            </a:r>
            <a:r>
              <a:rPr lang="en-US" sz="1800" dirty="0"/>
              <a:t> (domain), </a:t>
            </a:r>
            <a:r>
              <a:rPr lang="en-US" sz="1800" i="1" dirty="0"/>
              <a:t>constraints</a:t>
            </a:r>
          </a:p>
          <a:p>
            <a:endParaRPr lang="en-US" sz="1800" dirty="0"/>
          </a:p>
          <a:p>
            <a:pPr marL="36576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 </a:t>
            </a:r>
            <a:r>
              <a:rPr lang="en-US" altLang="en-US" sz="1800" b="1" dirty="0"/>
              <a:t>Company</a:t>
            </a:r>
            <a:r>
              <a:rPr lang="en-US" altLang="en-US" sz="1800" dirty="0"/>
              <a:t>;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800" b="1" dirty="0"/>
              <a:t>EMPLOYEE ...;</a:t>
            </a:r>
          </a:p>
          <a:p>
            <a:pPr marL="365760" lvl="1" indent="0">
              <a:buNone/>
            </a:pPr>
            <a:endParaRPr lang="en-US" sz="1800" b="1" dirty="0"/>
          </a:p>
          <a:p>
            <a:pPr marL="365760" lvl="1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paper">
            <a:extLst>
              <a:ext uri="{FF2B5EF4-FFF2-40B4-BE49-F238E27FC236}">
                <a16:creationId xmlns:a16="http://schemas.microsoft.com/office/drawing/2014/main" xmlns="" id="{278ECA2A-6CCC-4D38-8906-E504BEF3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64" y="137319"/>
            <a:ext cx="131673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SQL: Attributes &amp; Domains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altLang="en-US" sz="1600" b="1" dirty="0"/>
              <a:t>Numeric data types </a:t>
            </a:r>
          </a:p>
          <a:p>
            <a:pPr lvl="2"/>
            <a:r>
              <a:rPr lang="en-US" altLang="en-US" sz="1600" dirty="0"/>
              <a:t>Integer numbers: </a:t>
            </a:r>
            <a:r>
              <a:rPr lang="en-US" altLang="en-US" sz="1600" b="1" dirty="0">
                <a:solidFill>
                  <a:srgbClr val="002060"/>
                </a:solidFill>
              </a:rPr>
              <a:t>INT</a:t>
            </a:r>
            <a:endParaRPr lang="en-US" altLang="en-US" sz="1600" dirty="0"/>
          </a:p>
          <a:p>
            <a:pPr lvl="2"/>
            <a:r>
              <a:rPr lang="en-US" altLang="en-US" sz="1600" dirty="0"/>
              <a:t>Floating-point (real) numbers: </a:t>
            </a:r>
            <a:r>
              <a:rPr lang="en-US" altLang="en-US" sz="1600" b="1" dirty="0">
                <a:solidFill>
                  <a:srgbClr val="002060"/>
                </a:solidFill>
              </a:rPr>
              <a:t>REAL</a:t>
            </a:r>
            <a:r>
              <a:rPr lang="en-US" altLang="en-US" sz="1600" dirty="0"/>
              <a:t> or </a:t>
            </a:r>
            <a:r>
              <a:rPr lang="en-US" altLang="en-US" sz="1600" b="1" dirty="0">
                <a:solidFill>
                  <a:srgbClr val="002060"/>
                </a:solidFill>
              </a:rPr>
              <a:t>DECIMAL(</a:t>
            </a:r>
            <a:r>
              <a:rPr lang="en-US" altLang="en-US" sz="1600" b="1" i="1" dirty="0">
                <a:solidFill>
                  <a:srgbClr val="002060"/>
                </a:solidFill>
              </a:rPr>
              <a:t>n</a:t>
            </a:r>
            <a:r>
              <a:rPr lang="en-US" altLang="en-US" sz="1600" b="1" dirty="0">
                <a:solidFill>
                  <a:srgbClr val="002060"/>
                </a:solidFill>
              </a:rPr>
              <a:t>, </a:t>
            </a:r>
            <a:r>
              <a:rPr lang="en-US" altLang="en-US" sz="1600" b="1" i="1" dirty="0">
                <a:solidFill>
                  <a:srgbClr val="002060"/>
                </a:solidFill>
              </a:rPr>
              <a:t>m</a:t>
            </a:r>
            <a:r>
              <a:rPr lang="en-US" altLang="en-US" sz="1600" b="1" dirty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en-GB" sz="1600" dirty="0"/>
              <a:t>DECIMAL(</a:t>
            </a:r>
            <a:r>
              <a:rPr lang="en-GB" sz="1600" dirty="0">
                <a:solidFill>
                  <a:srgbClr val="FF0000"/>
                </a:solidFill>
              </a:rPr>
              <a:t>3</a:t>
            </a:r>
            <a:r>
              <a:rPr lang="en-GB" sz="1600" dirty="0"/>
              <a:t>,</a:t>
            </a:r>
            <a:r>
              <a:rPr lang="en-GB" sz="1600" dirty="0">
                <a:solidFill>
                  <a:srgbClr val="00B050"/>
                </a:solidFill>
              </a:rPr>
              <a:t>2</a:t>
            </a:r>
            <a:r>
              <a:rPr lang="en-GB" sz="1600" dirty="0"/>
              <a:t>) has 3 digits; 2 digits after the decimal ‘.’ e.g., </a:t>
            </a:r>
            <a:r>
              <a:rPr lang="en-GB" sz="1600" dirty="0">
                <a:solidFill>
                  <a:srgbClr val="FF0000"/>
                </a:solidFill>
              </a:rPr>
              <a:t>9</a:t>
            </a:r>
            <a:r>
              <a:rPr lang="en-GB" sz="1600" dirty="0"/>
              <a:t>.</a:t>
            </a:r>
            <a:r>
              <a:rPr lang="en-GB" sz="1600" dirty="0">
                <a:solidFill>
                  <a:srgbClr val="00B050"/>
                </a:solidFill>
              </a:rPr>
              <a:t>99</a:t>
            </a:r>
            <a:endParaRPr lang="el-GR" sz="1600" dirty="0">
              <a:solidFill>
                <a:srgbClr val="00B050"/>
              </a:solidFill>
            </a:endParaRPr>
          </a:p>
          <a:p>
            <a:pPr lvl="2"/>
            <a:endParaRPr lang="en-US" altLang="en-US" sz="1600" b="1" dirty="0">
              <a:solidFill>
                <a:srgbClr val="002060"/>
              </a:solidFill>
            </a:endParaRPr>
          </a:p>
          <a:p>
            <a:pPr lvl="1"/>
            <a:endParaRPr lang="en-US" altLang="en-US" sz="1600" dirty="0"/>
          </a:p>
          <a:p>
            <a:r>
              <a:rPr lang="en-US" altLang="en-US" sz="1600" b="1" dirty="0"/>
              <a:t>Character/String data types </a:t>
            </a:r>
          </a:p>
          <a:p>
            <a:pPr lvl="2"/>
            <a:r>
              <a:rPr lang="en-US" altLang="en-US" sz="1600" dirty="0"/>
              <a:t>Fixed length: </a:t>
            </a:r>
            <a:r>
              <a:rPr lang="en-US" altLang="en-US" sz="1600" b="1" dirty="0">
                <a:solidFill>
                  <a:srgbClr val="002060"/>
                </a:solidFill>
              </a:rPr>
              <a:t>CHAR(</a:t>
            </a:r>
            <a:r>
              <a:rPr lang="en-US" altLang="en-US" sz="1600" b="1" i="1" dirty="0">
                <a:solidFill>
                  <a:srgbClr val="002060"/>
                </a:solidFill>
              </a:rPr>
              <a:t>n</a:t>
            </a:r>
            <a:r>
              <a:rPr lang="en-US" altLang="en-US" sz="1600" b="1" dirty="0">
                <a:solidFill>
                  <a:srgbClr val="002060"/>
                </a:solidFill>
              </a:rPr>
              <a:t>)</a:t>
            </a:r>
          </a:p>
          <a:p>
            <a:pPr lvl="3"/>
            <a:r>
              <a:rPr lang="en-US" altLang="en-US" sz="1600" dirty="0"/>
              <a:t>i.e., exactly </a:t>
            </a:r>
            <a:r>
              <a:rPr lang="en-US" altLang="en-US" sz="1600" i="1" dirty="0"/>
              <a:t>n </a:t>
            </a:r>
            <a:r>
              <a:rPr lang="en-US" altLang="en-US" sz="1600" dirty="0"/>
              <a:t>characters</a:t>
            </a:r>
          </a:p>
          <a:p>
            <a:pPr lvl="3"/>
            <a:r>
              <a:rPr lang="en-US" altLang="en-US" sz="1600" dirty="0"/>
              <a:t>e.g., CHAR(</a:t>
            </a:r>
            <a:r>
              <a:rPr lang="en-US" altLang="en-US" sz="1600" dirty="0">
                <a:solidFill>
                  <a:srgbClr val="FF0000"/>
                </a:solidFill>
              </a:rPr>
              <a:t>5</a:t>
            </a:r>
            <a:r>
              <a:rPr lang="en-US" altLang="en-US" sz="1600" dirty="0"/>
              <a:t>) has exactly </a:t>
            </a:r>
            <a:r>
              <a:rPr lang="en-US" altLang="en-US" sz="1600" dirty="0">
                <a:solidFill>
                  <a:srgbClr val="FF0000"/>
                </a:solidFill>
              </a:rPr>
              <a:t>5</a:t>
            </a:r>
            <a:r>
              <a:rPr lang="en-US" altLang="en-US" sz="1600" dirty="0"/>
              <a:t> characters like ‘Chris’ </a:t>
            </a:r>
          </a:p>
          <a:p>
            <a:pPr lvl="2"/>
            <a:endParaRPr lang="en-US" altLang="en-US" sz="1600" i="1" dirty="0"/>
          </a:p>
          <a:p>
            <a:pPr lvl="2"/>
            <a:r>
              <a:rPr lang="en-US" altLang="en-US" sz="1600" i="1" dirty="0"/>
              <a:t>Variable </a:t>
            </a:r>
            <a:r>
              <a:rPr lang="en-US" altLang="en-US" sz="1600" dirty="0"/>
              <a:t>length: </a:t>
            </a:r>
            <a:r>
              <a:rPr lang="en-US" altLang="en-US" sz="1600" b="1" dirty="0">
                <a:solidFill>
                  <a:srgbClr val="002060"/>
                </a:solidFill>
              </a:rPr>
              <a:t>VARCHAR(</a:t>
            </a:r>
            <a:r>
              <a:rPr lang="en-US" altLang="en-US" sz="1600" b="1" i="1" dirty="0">
                <a:solidFill>
                  <a:srgbClr val="002060"/>
                </a:solidFill>
              </a:rPr>
              <a:t>n</a:t>
            </a:r>
            <a:r>
              <a:rPr lang="en-US" altLang="en-US" sz="1600" b="1" dirty="0">
                <a:solidFill>
                  <a:srgbClr val="002060"/>
                </a:solidFill>
              </a:rPr>
              <a:t>)</a:t>
            </a:r>
          </a:p>
          <a:p>
            <a:pPr lvl="3"/>
            <a:r>
              <a:rPr lang="en-US" altLang="en-US" sz="1600" dirty="0"/>
              <a:t>i.e., from 0 to </a:t>
            </a:r>
            <a:r>
              <a:rPr lang="en-US" altLang="en-US" sz="1600" i="1" dirty="0"/>
              <a:t>n </a:t>
            </a:r>
            <a:r>
              <a:rPr lang="en-US" altLang="en-US" sz="1600" dirty="0"/>
              <a:t>characters</a:t>
            </a:r>
          </a:p>
          <a:p>
            <a:pPr lvl="3"/>
            <a:r>
              <a:rPr lang="en-US" altLang="en-US" sz="1600" dirty="0"/>
              <a:t>e.g., VARCHAR(</a:t>
            </a:r>
            <a:r>
              <a:rPr lang="en-US" altLang="en-US" sz="1600" dirty="0">
                <a:solidFill>
                  <a:srgbClr val="FF0000"/>
                </a:solidFill>
              </a:rPr>
              <a:t>5</a:t>
            </a:r>
            <a:r>
              <a:rPr lang="en-US" altLang="en-US" sz="1600" dirty="0"/>
              <a:t>) has up to </a:t>
            </a:r>
            <a:r>
              <a:rPr lang="en-US" altLang="en-US" sz="1600" dirty="0">
                <a:solidFill>
                  <a:srgbClr val="FF0000"/>
                </a:solidFill>
              </a:rPr>
              <a:t>5</a:t>
            </a:r>
            <a:r>
              <a:rPr lang="en-US" altLang="en-US" sz="1600" dirty="0"/>
              <a:t> characters like ‘C’, or, ‘Ch’, or ‘Chris’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SQL: Attributes &amp; Domains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600" b="1" dirty="0"/>
              <a:t>Bit-string data types (</a:t>
            </a:r>
            <a:r>
              <a:rPr lang="en-US" altLang="en-US" sz="1600" b="1" i="1" dirty="0"/>
              <a:t>sequence</a:t>
            </a:r>
            <a:r>
              <a:rPr lang="en-US" altLang="en-US" sz="1600" b="1" dirty="0"/>
              <a:t> of bits: e.g., 0101100)</a:t>
            </a:r>
          </a:p>
          <a:p>
            <a:pPr lvl="2"/>
            <a:r>
              <a:rPr lang="en-US" altLang="en-US" sz="1600" i="1" dirty="0"/>
              <a:t>Fixed</a:t>
            </a:r>
            <a:r>
              <a:rPr lang="en-US" altLang="en-US" sz="1600" dirty="0"/>
              <a:t> length: </a:t>
            </a:r>
            <a:r>
              <a:rPr lang="en-US" altLang="en-US" sz="1600" b="1" dirty="0">
                <a:solidFill>
                  <a:srgbClr val="002060"/>
                </a:solidFill>
              </a:rPr>
              <a:t>BIT(</a:t>
            </a:r>
            <a:r>
              <a:rPr lang="en-US" altLang="en-US" sz="1600" b="1" i="1" dirty="0">
                <a:solidFill>
                  <a:srgbClr val="002060"/>
                </a:solidFill>
              </a:rPr>
              <a:t>n</a:t>
            </a:r>
            <a:r>
              <a:rPr lang="en-US" altLang="en-US" sz="1600" b="1" dirty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en-US" altLang="en-US" sz="1600" i="1" dirty="0"/>
              <a:t>Varying</a:t>
            </a:r>
            <a:r>
              <a:rPr lang="en-US" altLang="en-US" sz="1600" dirty="0"/>
              <a:t> length: </a:t>
            </a:r>
            <a:r>
              <a:rPr lang="en-US" altLang="en-US" sz="1600" b="1" dirty="0">
                <a:solidFill>
                  <a:srgbClr val="002060"/>
                </a:solidFill>
              </a:rPr>
              <a:t>BIT VARYING(</a:t>
            </a:r>
            <a:r>
              <a:rPr lang="en-US" altLang="en-US" sz="1600" b="1" i="1" dirty="0">
                <a:solidFill>
                  <a:srgbClr val="002060"/>
                </a:solidFill>
              </a:rPr>
              <a:t>n</a:t>
            </a:r>
            <a:r>
              <a:rPr lang="en-US" altLang="en-US" sz="1600" b="1" dirty="0">
                <a:solidFill>
                  <a:srgbClr val="002060"/>
                </a:solidFill>
              </a:rPr>
              <a:t>)</a:t>
            </a:r>
          </a:p>
          <a:p>
            <a:pPr lvl="1"/>
            <a:endParaRPr lang="en-US" altLang="en-US" sz="1600" dirty="0"/>
          </a:p>
          <a:p>
            <a:r>
              <a:rPr lang="en-US" altLang="en-US" sz="1600" b="1" dirty="0"/>
              <a:t>Boolean data type </a:t>
            </a:r>
          </a:p>
          <a:p>
            <a:pPr lvl="2"/>
            <a:r>
              <a:rPr lang="en-US" altLang="en-US" sz="1600" dirty="0"/>
              <a:t>Values of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dirty="0"/>
              <a:t> or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/>
              <a:t> or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SQL </a:t>
            </a:r>
            <a:r>
              <a:rPr lang="en-US" altLang="en-US" sz="1600" dirty="0"/>
              <a:t>is a 3-valued </a:t>
            </a:r>
            <a:r>
              <a:rPr lang="en-US" altLang="en-US" sz="1600" i="1" dirty="0"/>
              <a:t>logic</a:t>
            </a:r>
            <a:r>
              <a:rPr lang="en-US" altLang="en-US" sz="1600" dirty="0"/>
              <a:t>…(</a:t>
            </a:r>
            <a:r>
              <a:rPr lang="en-US" altLang="en-US" sz="1600" i="1" dirty="0"/>
              <a:t>yes</a:t>
            </a:r>
            <a:r>
              <a:rPr lang="en-US" altLang="en-US" sz="1600" dirty="0"/>
              <a:t>, </a:t>
            </a:r>
            <a:r>
              <a:rPr lang="en-US" altLang="en-US" sz="1600" i="1" dirty="0"/>
              <a:t>no</a:t>
            </a:r>
            <a:r>
              <a:rPr lang="en-US" altLang="en-US" sz="1600" dirty="0"/>
              <a:t>, and </a:t>
            </a:r>
            <a:r>
              <a:rPr lang="en-US" altLang="en-US" sz="1600" i="1" dirty="0"/>
              <a:t>maybe</a:t>
            </a:r>
            <a:r>
              <a:rPr lang="en-US" altLang="en-US" sz="1600" dirty="0"/>
              <a:t>)</a:t>
            </a:r>
          </a:p>
          <a:p>
            <a:pPr lvl="1"/>
            <a:endParaRPr lang="en-US" altLang="en-US" sz="1600" dirty="0"/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1600" b="1" dirty="0"/>
              <a:t>data type </a:t>
            </a:r>
          </a:p>
          <a:p>
            <a:pPr lvl="2"/>
            <a:r>
              <a:rPr lang="en-US" altLang="en-US" sz="1600" i="1" dirty="0"/>
              <a:t>Ten</a:t>
            </a:r>
            <a:r>
              <a:rPr lang="en-US" altLang="en-US" sz="1600" dirty="0"/>
              <a:t> positions for YEAR, MONTH, and DAY in the form</a:t>
            </a:r>
          </a:p>
          <a:p>
            <a:pPr marL="731520" lvl="2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YYYY-MM-DD</a:t>
            </a: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1600" b="1" dirty="0"/>
              <a:t>More, </a:t>
            </a:r>
            <a:r>
              <a:rPr lang="en-US" altLang="en-US" sz="1600" dirty="0"/>
              <a:t>like</a:t>
            </a:r>
            <a:r>
              <a:rPr lang="en-US" altLang="en-US" sz="1600" b="1" dirty="0"/>
              <a:t> TIMESTAMP, DATE INTERVALS, …</a:t>
            </a:r>
          </a:p>
          <a:p>
            <a:pPr marL="731520" lvl="2" indent="0">
              <a:buNone/>
            </a:pPr>
            <a:r>
              <a:rPr lang="en-US" altLang="en-US" sz="1600" b="1" dirty="0"/>
              <a:t>Visit</a:t>
            </a:r>
            <a:r>
              <a:rPr lang="en-US" altLang="en-US" sz="1600" dirty="0"/>
              <a:t>: https://www.postgresql.org/docs/9.5/static/datatype.html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SQL: CREATE TABLE </a:t>
            </a:r>
          </a:p>
        </p:txBody>
      </p:sp>
      <p:pic>
        <p:nvPicPr>
          <p:cNvPr id="4" name="Picture 2" descr="fig06_01continue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59436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/>
          <p:cNvSpPr/>
          <p:nvPr/>
        </p:nvSpPr>
        <p:spPr>
          <a:xfrm>
            <a:off x="1295400" y="1981200"/>
            <a:ext cx="2286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 rot="16200000">
            <a:off x="486204" y="27109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attributes</a:t>
            </a:r>
            <a:endParaRPr lang="el-GR" i="1" dirty="0"/>
          </a:p>
        </p:txBody>
      </p:sp>
      <p:sp>
        <p:nvSpPr>
          <p:cNvPr id="7" name="Right Brace 6"/>
          <p:cNvSpPr/>
          <p:nvPr/>
        </p:nvSpPr>
        <p:spPr>
          <a:xfrm>
            <a:off x="5181600" y="1981200"/>
            <a:ext cx="1524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 rot="5400000">
            <a:off x="4770762" y="262063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domain (type)</a:t>
            </a:r>
            <a:endParaRPr lang="el-GR" i="1" dirty="0"/>
          </a:p>
        </p:txBody>
      </p:sp>
      <p:sp>
        <p:nvSpPr>
          <p:cNvPr id="9" name="Right Brace 8"/>
          <p:cNvSpPr/>
          <p:nvPr/>
        </p:nvSpPr>
        <p:spPr>
          <a:xfrm>
            <a:off x="7239000" y="1981200"/>
            <a:ext cx="1524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 rot="5400000">
            <a:off x="6893026" y="262063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constraints</a:t>
            </a:r>
            <a:endParaRPr lang="el-GR" i="1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733800"/>
            <a:ext cx="1524000" cy="2778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676400" y="5257800"/>
            <a:ext cx="4103132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494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SQL: Value Constraints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4873752"/>
          </a:xfrm>
        </p:spPr>
        <p:txBody>
          <a:bodyPr>
            <a:normAutofit/>
          </a:bodyPr>
          <a:lstStyle/>
          <a:p>
            <a:r>
              <a:rPr lang="en-US" altLang="en-US" sz="1600" i="1" dirty="0"/>
              <a:t>Default</a:t>
            </a:r>
            <a:r>
              <a:rPr lang="en-US" altLang="en-US" sz="1600" dirty="0"/>
              <a:t> value of an attribute</a:t>
            </a:r>
          </a:p>
          <a:p>
            <a:pPr lvl="1"/>
            <a:r>
              <a:rPr lang="en-US" altLang="en-US" sz="1600" b="1" dirty="0"/>
              <a:t>DEFAULT</a:t>
            </a:r>
            <a:r>
              <a:rPr lang="en-US" altLang="en-US" sz="1600" dirty="0"/>
              <a:t> {value}</a:t>
            </a:r>
          </a:p>
          <a:p>
            <a:pPr lvl="1"/>
            <a:r>
              <a:rPr lang="en-US" altLang="en-US" sz="1600" b="1" dirty="0"/>
              <a:t>NULL</a:t>
            </a:r>
            <a:r>
              <a:rPr lang="en-US" altLang="en-US" sz="1600" dirty="0"/>
              <a:t> is not permitted for a attribute (</a:t>
            </a:r>
            <a:r>
              <a:rPr lang="en-US" altLang="en-US" sz="1600" b="1" dirty="0"/>
              <a:t>NOT NULL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e.g., </a:t>
            </a:r>
            <a:r>
              <a:rPr lang="en-US" altLang="en-US" sz="1600" dirty="0">
                <a:solidFill>
                  <a:srgbClr val="0070C0"/>
                </a:solidFill>
              </a:rPr>
              <a:t>DNO </a:t>
            </a:r>
            <a:r>
              <a:rPr lang="en-US" altLang="en-US" sz="1600" b="1" dirty="0">
                <a:solidFill>
                  <a:srgbClr val="0070C0"/>
                </a:solidFill>
              </a:rPr>
              <a:t>INT NOT NULL DEFAULT 1;</a:t>
            </a:r>
          </a:p>
          <a:p>
            <a:pPr lvl="1"/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b="1" dirty="0"/>
              <a:t>CHECK</a:t>
            </a:r>
            <a:r>
              <a:rPr lang="en-US" altLang="en-US" sz="1600" dirty="0"/>
              <a:t> clause (</a:t>
            </a:r>
            <a:r>
              <a:rPr lang="en-US" altLang="en-US" sz="1600" i="1" dirty="0"/>
              <a:t>range</a:t>
            </a:r>
            <a:r>
              <a:rPr lang="en-US" altLang="en-US" sz="1600" dirty="0"/>
              <a:t> </a:t>
            </a:r>
            <a:r>
              <a:rPr lang="en-US" altLang="en-US" sz="1600" i="1" dirty="0"/>
              <a:t>domain</a:t>
            </a:r>
            <a:r>
              <a:rPr lang="en-US" altLang="en-US" sz="1600" dirty="0"/>
              <a:t> constraint)</a:t>
            </a:r>
          </a:p>
          <a:p>
            <a:pPr lvl="1"/>
            <a:r>
              <a:rPr lang="en-US" altLang="en-US" sz="1600" dirty="0"/>
              <a:t>e.g., </a:t>
            </a:r>
            <a:r>
              <a:rPr lang="en-US" altLang="en-US" sz="1600" dirty="0" err="1">
                <a:solidFill>
                  <a:srgbClr val="0070C0"/>
                </a:solidFill>
              </a:rPr>
              <a:t>Dnumber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</a:rPr>
              <a:t>INT NOT NULL CHECK</a:t>
            </a:r>
            <a:r>
              <a:rPr lang="en-US" altLang="en-US" sz="1600" dirty="0">
                <a:solidFill>
                  <a:srgbClr val="0070C0"/>
                </a:solidFill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</a:rPr>
              <a:t>Dnumber</a:t>
            </a:r>
            <a:r>
              <a:rPr lang="en-US" altLang="en-US" sz="1600" dirty="0">
                <a:solidFill>
                  <a:srgbClr val="0070C0"/>
                </a:solidFill>
              </a:rPr>
              <a:t> &gt; 0 </a:t>
            </a:r>
            <a:r>
              <a:rPr lang="en-US" altLang="en-US" sz="1600" b="1" dirty="0">
                <a:solidFill>
                  <a:srgbClr val="0070C0"/>
                </a:solidFill>
              </a:rPr>
              <a:t>AND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</a:rPr>
              <a:t>Dnumber</a:t>
            </a:r>
            <a:r>
              <a:rPr lang="en-US" altLang="en-US" sz="1600" dirty="0">
                <a:solidFill>
                  <a:srgbClr val="0070C0"/>
                </a:solidFill>
              </a:rPr>
              <a:t> &lt; 21);</a:t>
            </a:r>
          </a:p>
          <a:p>
            <a:pPr lvl="1"/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5308</TotalTime>
  <Words>2363</Words>
  <Application>Microsoft Office PowerPoint</Application>
  <PresentationFormat>On-screen Show (4:3)</PresentationFormat>
  <Paragraphs>606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Oriel</vt:lpstr>
      <vt:lpstr>SQL</vt:lpstr>
      <vt:lpstr>Roadmap</vt:lpstr>
      <vt:lpstr>Philosophy of the Declarative Language</vt:lpstr>
      <vt:lpstr>SQL: Database Schema</vt:lpstr>
      <vt:lpstr>SQL: Create Table</vt:lpstr>
      <vt:lpstr>SQL: Attributes &amp; Domains</vt:lpstr>
      <vt:lpstr>SQL: Attributes &amp; Domains</vt:lpstr>
      <vt:lpstr>PowerPoint Presentation</vt:lpstr>
      <vt:lpstr>SQL: Value Constraints</vt:lpstr>
      <vt:lpstr>SQL: Key Constraints</vt:lpstr>
      <vt:lpstr>SQL: Referential Constraints</vt:lpstr>
      <vt:lpstr>In-Class Quiz</vt:lpstr>
      <vt:lpstr>SELECT-FROM-WHERE</vt:lpstr>
      <vt:lpstr>SELECT-FROM-WHERE</vt:lpstr>
      <vt:lpstr>SELECT-FROM-WHERE: Join &amp; Select</vt:lpstr>
      <vt:lpstr>PowerPoint Presentation</vt:lpstr>
      <vt:lpstr>Table as a Variable</vt:lpstr>
      <vt:lpstr>PowerPoint Presentation</vt:lpstr>
      <vt:lpstr>In-Class Activity [A1]</vt:lpstr>
      <vt:lpstr>In-Class Activity [A1]</vt:lpstr>
      <vt:lpstr>If WHERE is Missing…</vt:lpstr>
      <vt:lpstr>Missing WHERE is Catastrophe</vt:lpstr>
      <vt:lpstr>Use of the Asterisk</vt:lpstr>
      <vt:lpstr>Tables as Multi-Sets in SQL</vt:lpstr>
      <vt:lpstr>In-Class Activity [A2] </vt:lpstr>
      <vt:lpstr>In-Class Activity [A2]</vt:lpstr>
      <vt:lpstr>In-Class Activity [A2]</vt:lpstr>
      <vt:lpstr>In-Class Activity [A2]</vt:lpstr>
      <vt:lpstr>Three-Valued Logic</vt:lpstr>
      <vt:lpstr>PowerPoint Presentation</vt:lpstr>
      <vt:lpstr>Comparison Involving NULL</vt:lpstr>
      <vt:lpstr>In-Class Activity [A3]</vt:lpstr>
      <vt:lpstr>In-Class Activity [A3]</vt:lpstr>
      <vt:lpstr>Nested (Inner) Query</vt:lpstr>
      <vt:lpstr>Nested Uncorrelated Query: Operator IN</vt:lpstr>
      <vt:lpstr>Nested Uncorrelated Query: Operator IN</vt:lpstr>
      <vt:lpstr>Nested Uncorrelated Query: Operator ALL</vt:lpstr>
      <vt:lpstr>Nested Correlated Query</vt:lpstr>
      <vt:lpstr>Nested Correlated Query</vt:lpstr>
      <vt:lpstr>Nested Correlated Query: Exists</vt:lpstr>
      <vt:lpstr>Nested Correlated Query: Exists</vt:lpstr>
      <vt:lpstr>In-Class Quiz</vt:lpstr>
      <vt:lpstr>In-Class Activity [A4]</vt:lpstr>
      <vt:lpstr>In-Class Activity [A4]</vt:lpstr>
      <vt:lpstr>In-Class QUIZ [What We Get]</vt:lpstr>
      <vt:lpstr>In-Class QUIZ [What We Get]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Structures</dc:title>
  <dc:creator>Christos Anagnostopoulos</dc:creator>
  <cp:lastModifiedBy>Mireilla Bikanga</cp:lastModifiedBy>
  <cp:revision>1151</cp:revision>
  <cp:lastPrinted>2018-01-25T12:08:18Z</cp:lastPrinted>
  <dcterms:created xsi:type="dcterms:W3CDTF">2006-08-16T00:00:00Z</dcterms:created>
  <dcterms:modified xsi:type="dcterms:W3CDTF">2019-09-26T08:29:39Z</dcterms:modified>
</cp:coreProperties>
</file>