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75" r:id="rId6"/>
    <p:sldId id="276" r:id="rId7"/>
    <p:sldId id="277" r:id="rId8"/>
    <p:sldId id="260" r:id="rId9"/>
    <p:sldId id="262" r:id="rId10"/>
    <p:sldId id="278" r:id="rId11"/>
    <p:sldId id="261" r:id="rId12"/>
    <p:sldId id="263" r:id="rId13"/>
    <p:sldId id="264" r:id="rId14"/>
    <p:sldId id="279" r:id="rId15"/>
    <p:sldId id="265" r:id="rId16"/>
    <p:sldId id="266" r:id="rId17"/>
    <p:sldId id="267" r:id="rId18"/>
    <p:sldId id="268" r:id="rId19"/>
    <p:sldId id="269" r:id="rId20"/>
    <p:sldId id="270" r:id="rId21"/>
    <p:sldId id="271" r:id="rId22"/>
    <p:sldId id="272" r:id="rId23"/>
    <p:sldId id="273" r:id="rId24"/>
    <p:sldId id="274" r:id="rId25"/>
    <p:sldId id="280" r:id="rId26"/>
    <p:sldId id="281" r:id="rId27"/>
    <p:sldId id="282" r:id="rId28"/>
    <p:sldId id="283" r:id="rId29"/>
    <p:sldId id="290" r:id="rId30"/>
    <p:sldId id="292" r:id="rId31"/>
    <p:sldId id="284" r:id="rId32"/>
    <p:sldId id="285" r:id="rId33"/>
    <p:sldId id="286" r:id="rId34"/>
    <p:sldId id="287" r:id="rId35"/>
    <p:sldId id="288" r:id="rId36"/>
    <p:sldId id="28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500"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3D48336-D191-42B2-8439-BE137ABDAD3B}"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273247-72CD-4FF5-8E3F-2FF5BA090932}" type="slidenum">
              <a:rPr lang="en-GB" smtClean="0"/>
              <a:t>‹#›</a:t>
            </a:fld>
            <a:endParaRPr lang="en-GB"/>
          </a:p>
        </p:txBody>
      </p:sp>
    </p:spTree>
    <p:extLst>
      <p:ext uri="{BB962C8B-B14F-4D97-AF65-F5344CB8AC3E}">
        <p14:creationId xmlns:p14="http://schemas.microsoft.com/office/powerpoint/2010/main" val="3992472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3D48336-D191-42B2-8439-BE137ABDAD3B}"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273247-72CD-4FF5-8E3F-2FF5BA090932}" type="slidenum">
              <a:rPr lang="en-GB" smtClean="0"/>
              <a:t>‹#›</a:t>
            </a:fld>
            <a:endParaRPr lang="en-GB"/>
          </a:p>
        </p:txBody>
      </p:sp>
    </p:spTree>
    <p:extLst>
      <p:ext uri="{BB962C8B-B14F-4D97-AF65-F5344CB8AC3E}">
        <p14:creationId xmlns:p14="http://schemas.microsoft.com/office/powerpoint/2010/main" val="314797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3D48336-D191-42B2-8439-BE137ABDAD3B}"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273247-72CD-4FF5-8E3F-2FF5BA090932}" type="slidenum">
              <a:rPr lang="en-GB" smtClean="0"/>
              <a:t>‹#›</a:t>
            </a:fld>
            <a:endParaRPr lang="en-GB"/>
          </a:p>
        </p:txBody>
      </p:sp>
    </p:spTree>
    <p:extLst>
      <p:ext uri="{BB962C8B-B14F-4D97-AF65-F5344CB8AC3E}">
        <p14:creationId xmlns:p14="http://schemas.microsoft.com/office/powerpoint/2010/main" val="120820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3D48336-D191-42B2-8439-BE137ABDAD3B}"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273247-72CD-4FF5-8E3F-2FF5BA090932}" type="slidenum">
              <a:rPr lang="en-GB" smtClean="0"/>
              <a:t>‹#›</a:t>
            </a:fld>
            <a:endParaRPr lang="en-GB"/>
          </a:p>
        </p:txBody>
      </p:sp>
    </p:spTree>
    <p:extLst>
      <p:ext uri="{BB962C8B-B14F-4D97-AF65-F5344CB8AC3E}">
        <p14:creationId xmlns:p14="http://schemas.microsoft.com/office/powerpoint/2010/main" val="424105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D48336-D191-42B2-8439-BE137ABDAD3B}" type="datetimeFigureOut">
              <a:rPr lang="en-GB" smtClean="0"/>
              <a:t>09/10/2019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3273247-72CD-4FF5-8E3F-2FF5BA090932}" type="slidenum">
              <a:rPr lang="en-GB" smtClean="0"/>
              <a:t>‹#›</a:t>
            </a:fld>
            <a:endParaRPr lang="en-GB"/>
          </a:p>
        </p:txBody>
      </p:sp>
    </p:spTree>
    <p:extLst>
      <p:ext uri="{BB962C8B-B14F-4D97-AF65-F5344CB8AC3E}">
        <p14:creationId xmlns:p14="http://schemas.microsoft.com/office/powerpoint/2010/main" val="265407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3D48336-D191-42B2-8439-BE137ABDAD3B}" type="datetimeFigureOut">
              <a:rPr lang="en-GB" smtClean="0"/>
              <a:t>09/10/2019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273247-72CD-4FF5-8E3F-2FF5BA090932}" type="slidenum">
              <a:rPr lang="en-GB" smtClean="0"/>
              <a:t>‹#›</a:t>
            </a:fld>
            <a:endParaRPr lang="en-GB"/>
          </a:p>
        </p:txBody>
      </p:sp>
    </p:spTree>
    <p:extLst>
      <p:ext uri="{BB962C8B-B14F-4D97-AF65-F5344CB8AC3E}">
        <p14:creationId xmlns:p14="http://schemas.microsoft.com/office/powerpoint/2010/main" val="273174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3D48336-D191-42B2-8439-BE137ABDAD3B}" type="datetimeFigureOut">
              <a:rPr lang="en-GB" smtClean="0"/>
              <a:t>09/10/2019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3273247-72CD-4FF5-8E3F-2FF5BA090932}" type="slidenum">
              <a:rPr lang="en-GB" smtClean="0"/>
              <a:t>‹#›</a:t>
            </a:fld>
            <a:endParaRPr lang="en-GB"/>
          </a:p>
        </p:txBody>
      </p:sp>
    </p:spTree>
    <p:extLst>
      <p:ext uri="{BB962C8B-B14F-4D97-AF65-F5344CB8AC3E}">
        <p14:creationId xmlns:p14="http://schemas.microsoft.com/office/powerpoint/2010/main" val="366923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3D48336-D191-42B2-8439-BE137ABDAD3B}" type="datetimeFigureOut">
              <a:rPr lang="en-GB" smtClean="0"/>
              <a:t>09/10/2019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3273247-72CD-4FF5-8E3F-2FF5BA090932}" type="slidenum">
              <a:rPr lang="en-GB" smtClean="0"/>
              <a:t>‹#›</a:t>
            </a:fld>
            <a:endParaRPr lang="en-GB"/>
          </a:p>
        </p:txBody>
      </p:sp>
    </p:spTree>
    <p:extLst>
      <p:ext uri="{BB962C8B-B14F-4D97-AF65-F5344CB8AC3E}">
        <p14:creationId xmlns:p14="http://schemas.microsoft.com/office/powerpoint/2010/main" val="2579485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D48336-D191-42B2-8439-BE137ABDAD3B}" type="datetimeFigureOut">
              <a:rPr lang="en-GB" smtClean="0"/>
              <a:t>09/10/2019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3273247-72CD-4FF5-8E3F-2FF5BA090932}" type="slidenum">
              <a:rPr lang="en-GB" smtClean="0"/>
              <a:t>‹#›</a:t>
            </a:fld>
            <a:endParaRPr lang="en-GB"/>
          </a:p>
        </p:txBody>
      </p:sp>
    </p:spTree>
    <p:extLst>
      <p:ext uri="{BB962C8B-B14F-4D97-AF65-F5344CB8AC3E}">
        <p14:creationId xmlns:p14="http://schemas.microsoft.com/office/powerpoint/2010/main" val="385805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D48336-D191-42B2-8439-BE137ABDAD3B}" type="datetimeFigureOut">
              <a:rPr lang="en-GB" smtClean="0"/>
              <a:t>09/10/2019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273247-72CD-4FF5-8E3F-2FF5BA090932}" type="slidenum">
              <a:rPr lang="en-GB" smtClean="0"/>
              <a:t>‹#›</a:t>
            </a:fld>
            <a:endParaRPr lang="en-GB"/>
          </a:p>
        </p:txBody>
      </p:sp>
    </p:spTree>
    <p:extLst>
      <p:ext uri="{BB962C8B-B14F-4D97-AF65-F5344CB8AC3E}">
        <p14:creationId xmlns:p14="http://schemas.microsoft.com/office/powerpoint/2010/main" val="25357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D48336-D191-42B2-8439-BE137ABDAD3B}" type="datetimeFigureOut">
              <a:rPr lang="en-GB" smtClean="0"/>
              <a:t>09/10/2019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3273247-72CD-4FF5-8E3F-2FF5BA090932}" type="slidenum">
              <a:rPr lang="en-GB" smtClean="0"/>
              <a:t>‹#›</a:t>
            </a:fld>
            <a:endParaRPr lang="en-GB"/>
          </a:p>
        </p:txBody>
      </p:sp>
    </p:spTree>
    <p:extLst>
      <p:ext uri="{BB962C8B-B14F-4D97-AF65-F5344CB8AC3E}">
        <p14:creationId xmlns:p14="http://schemas.microsoft.com/office/powerpoint/2010/main" val="385091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48336-D191-42B2-8439-BE137ABDAD3B}" type="datetimeFigureOut">
              <a:rPr lang="en-GB" smtClean="0"/>
              <a:t>09/10/2019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73247-72CD-4FF5-8E3F-2FF5BA090932}" type="slidenum">
              <a:rPr lang="en-GB" smtClean="0"/>
              <a:t>‹#›</a:t>
            </a:fld>
            <a:endParaRPr lang="en-GB"/>
          </a:p>
        </p:txBody>
      </p:sp>
    </p:spTree>
    <p:extLst>
      <p:ext uri="{BB962C8B-B14F-4D97-AF65-F5344CB8AC3E}">
        <p14:creationId xmlns:p14="http://schemas.microsoft.com/office/powerpoint/2010/main" val="4125566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Data Visualisation with Matplotlib</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682488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576064"/>
          </a:xfrm>
        </p:spPr>
        <p:txBody>
          <a:bodyPr>
            <a:normAutofit fontScale="90000"/>
          </a:bodyPr>
          <a:lstStyle/>
          <a:p>
            <a:r>
              <a:rPr lang="en-GB" dirty="0" smtClean="0"/>
              <a:t>Adding a Legend</a:t>
            </a:r>
            <a:endParaRPr lang="en-GB" dirty="0"/>
          </a:p>
        </p:txBody>
      </p:sp>
      <p:sp>
        <p:nvSpPr>
          <p:cNvPr id="3" name="Content Placeholder 2"/>
          <p:cNvSpPr>
            <a:spLocks noGrp="1"/>
          </p:cNvSpPr>
          <p:nvPr>
            <p:ph idx="1"/>
          </p:nvPr>
        </p:nvSpPr>
        <p:spPr>
          <a:xfrm>
            <a:off x="35496" y="692696"/>
            <a:ext cx="5256584" cy="2592288"/>
          </a:xfrm>
        </p:spPr>
        <p:txBody>
          <a:bodyPr>
            <a:normAutofit fontScale="62500" lnSpcReduction="20000"/>
          </a:bodyPr>
          <a:lstStyle/>
          <a:p>
            <a:r>
              <a:rPr lang="en-GB" dirty="0" smtClean="0"/>
              <a:t>A legend is added in the upper-right corner by default.</a:t>
            </a:r>
          </a:p>
          <a:p>
            <a:pPr marL="0" indent="0">
              <a:buNone/>
            </a:pPr>
            <a:endParaRPr lang="en-GB" dirty="0" smtClean="0"/>
          </a:p>
          <a:p>
            <a:r>
              <a:rPr lang="en-GB" dirty="0" smtClean="0"/>
              <a:t>You can use the </a:t>
            </a:r>
            <a:r>
              <a:rPr lang="en-GB" dirty="0" err="1" smtClean="0">
                <a:solidFill>
                  <a:srgbClr val="FF0000"/>
                </a:solidFill>
                <a:latin typeface="Courier New" panose="02070309020205020404" pitchFamily="49" charset="0"/>
                <a:cs typeface="Courier New" panose="02070309020205020404" pitchFamily="49" charset="0"/>
              </a:rPr>
              <a:t>loc</a:t>
            </a:r>
            <a:r>
              <a:rPr lang="en-GB" dirty="0" smtClean="0"/>
              <a:t> keyword to change this behaviour. This can be achieved by assigning numbers from 0 to 10 to the </a:t>
            </a:r>
            <a:r>
              <a:rPr lang="en-GB" dirty="0" err="1" smtClean="0">
                <a:solidFill>
                  <a:srgbClr val="FF0000"/>
                </a:solidFill>
                <a:latin typeface="Courier New" panose="02070309020205020404" pitchFamily="49" charset="0"/>
                <a:cs typeface="Courier New" panose="02070309020205020404" pitchFamily="49" charset="0"/>
              </a:rPr>
              <a:t>loc</a:t>
            </a:r>
            <a:r>
              <a:rPr lang="en-GB" dirty="0" smtClean="0"/>
              <a:t> kwarg. Each number characterises one of the corner of the chart and the default value is 1, the upper-right corner.</a:t>
            </a:r>
            <a:endParaRPr lang="en-GB"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0770" y="3140968"/>
            <a:ext cx="438150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12160" y="1700808"/>
            <a:ext cx="2808312" cy="1200329"/>
          </a:xfrm>
          <a:prstGeom prst="rect">
            <a:avLst/>
          </a:prstGeom>
          <a:noFill/>
          <a:ln>
            <a:solidFill>
              <a:srgbClr val="FF0000"/>
            </a:solidFill>
            <a:prstDash val="lgDash"/>
          </a:ln>
        </p:spPr>
        <p:txBody>
          <a:bodyPr wrap="square" rtlCol="0">
            <a:spAutoFit/>
          </a:bodyPr>
          <a:lstStyle/>
          <a:p>
            <a:r>
              <a:rPr lang="en-GB" dirty="0" smtClean="0">
                <a:latin typeface="Courier New" panose="02070309020205020404" pitchFamily="49" charset="0"/>
                <a:cs typeface="Courier New" panose="02070309020205020404" pitchFamily="49" charset="0"/>
              </a:rPr>
              <a:t>In this example, the </a:t>
            </a:r>
            <a:r>
              <a:rPr lang="en-GB" i="1" dirty="0" err="1" smtClean="0">
                <a:latin typeface="Courier New" panose="02070309020205020404" pitchFamily="49" charset="0"/>
                <a:cs typeface="Courier New" panose="02070309020205020404" pitchFamily="49" charset="0"/>
              </a:rPr>
              <a:t>loc</a:t>
            </a:r>
            <a:r>
              <a:rPr lang="en-GB" i="1" dirty="0" smtClean="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kwargs was set to 2, which is upper-left</a:t>
            </a:r>
            <a:endParaRPr lang="en-GB"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a:off x="5580112" y="2901137"/>
            <a:ext cx="648072" cy="3838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080386"/>
            <a:ext cx="309562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0242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98" y="0"/>
            <a:ext cx="8229600" cy="476672"/>
          </a:xfrm>
        </p:spPr>
        <p:txBody>
          <a:bodyPr>
            <a:normAutofit fontScale="90000"/>
          </a:bodyPr>
          <a:lstStyle/>
          <a:p>
            <a:r>
              <a:rPr lang="en-GB" dirty="0" smtClean="0"/>
              <a:t>Saving charts as Image</a:t>
            </a:r>
            <a:endParaRPr lang="en-GB"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753624"/>
            <a:ext cx="6191250" cy="612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3279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482"/>
            <a:ext cx="8229600" cy="346050"/>
          </a:xfrm>
        </p:spPr>
        <p:txBody>
          <a:bodyPr>
            <a:normAutofit fontScale="90000"/>
          </a:bodyPr>
          <a:lstStyle/>
          <a:p>
            <a:r>
              <a:rPr lang="en-GB" dirty="0" smtClean="0"/>
              <a:t>Handling Date Values</a:t>
            </a:r>
            <a:endParaRPr lang="en-GB"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76672"/>
            <a:ext cx="6657975" cy="6381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3500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6264696" cy="490066"/>
          </a:xfrm>
        </p:spPr>
        <p:txBody>
          <a:bodyPr>
            <a:normAutofit fontScale="90000"/>
          </a:bodyPr>
          <a:lstStyle/>
          <a:p>
            <a:r>
              <a:rPr lang="en-GB" dirty="0" smtClean="0"/>
              <a:t>Line Charts</a:t>
            </a:r>
            <a:endParaRPr lang="en-GB" dirty="0"/>
          </a:p>
        </p:txBody>
      </p:sp>
      <p:sp>
        <p:nvSpPr>
          <p:cNvPr id="3" name="Content Placeholder 2"/>
          <p:cNvSpPr>
            <a:spLocks noGrp="1"/>
          </p:cNvSpPr>
          <p:nvPr>
            <p:ph idx="1"/>
          </p:nvPr>
        </p:nvSpPr>
        <p:spPr>
          <a:xfrm>
            <a:off x="0" y="620688"/>
            <a:ext cx="5292080" cy="2376264"/>
          </a:xfrm>
        </p:spPr>
        <p:txBody>
          <a:bodyPr>
            <a:normAutofit fontScale="62500" lnSpcReduction="20000"/>
          </a:bodyPr>
          <a:lstStyle/>
          <a:p>
            <a:r>
              <a:rPr lang="en-GB" dirty="0" smtClean="0"/>
              <a:t>The simplest chart</a:t>
            </a:r>
          </a:p>
          <a:p>
            <a:r>
              <a:rPr lang="en-GB" dirty="0" smtClean="0"/>
              <a:t>Linear chart is a sequence of data points connected by a line.</a:t>
            </a:r>
          </a:p>
          <a:p>
            <a:r>
              <a:rPr lang="en-GB" dirty="0" smtClean="0"/>
              <a:t>Each point consists of a pair values</a:t>
            </a:r>
            <a:r>
              <a:rPr lang="en-GB" dirty="0" smtClean="0">
                <a:latin typeface="Courier New" panose="02070309020205020404" pitchFamily="49" charset="0"/>
                <a:cs typeface="Courier New" panose="02070309020205020404" pitchFamily="49" charset="0"/>
              </a:rPr>
              <a:t>(</a:t>
            </a:r>
            <a:r>
              <a:rPr lang="en-GB" dirty="0" err="1" smtClean="0">
                <a:latin typeface="Courier New" panose="02070309020205020404" pitchFamily="49" charset="0"/>
                <a:cs typeface="Courier New" panose="02070309020205020404" pitchFamily="49" charset="0"/>
              </a:rPr>
              <a:t>x,y</a:t>
            </a:r>
            <a:r>
              <a:rPr lang="en-GB" dirty="0" smtClean="0"/>
              <a:t>)</a:t>
            </a:r>
          </a:p>
          <a:p>
            <a:r>
              <a:rPr lang="en-GB" dirty="0" smtClean="0"/>
              <a:t>You can use the </a:t>
            </a:r>
            <a:r>
              <a:rPr lang="en-GB" dirty="0" err="1" smtClean="0"/>
              <a:t>color</a:t>
            </a:r>
            <a:r>
              <a:rPr lang="en-GB" dirty="0" smtClean="0"/>
              <a:t> and </a:t>
            </a:r>
            <a:r>
              <a:rPr lang="en-GB" dirty="0" err="1" smtClean="0"/>
              <a:t>linestyle</a:t>
            </a:r>
            <a:r>
              <a:rPr lang="en-GB" dirty="0" smtClean="0"/>
              <a:t> kwargs to define the stroke.</a:t>
            </a:r>
          </a:p>
          <a:p>
            <a:r>
              <a:rPr lang="en-GB" dirty="0" smtClean="0"/>
              <a:t>The table below presents the different colour codes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7" y="3212976"/>
            <a:ext cx="3054211" cy="3488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16632"/>
            <a:ext cx="3531118" cy="298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3284984"/>
            <a:ext cx="3315094" cy="3495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96" y="3284984"/>
            <a:ext cx="22098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0014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384"/>
            <a:ext cx="8229600" cy="1143000"/>
          </a:xfrm>
        </p:spPr>
        <p:txBody>
          <a:bodyPr/>
          <a:lstStyle/>
          <a:p>
            <a:r>
              <a:rPr lang="en-GB" dirty="0" smtClean="0"/>
              <a:t>Line charts with </a:t>
            </a:r>
            <a:r>
              <a:rPr lang="en-GB" dirty="0" err="1"/>
              <a:t>D</a:t>
            </a:r>
            <a:r>
              <a:rPr lang="en-GB" dirty="0" err="1" smtClean="0"/>
              <a:t>ataframe</a:t>
            </a:r>
            <a:endParaRPr lang="en-GB" dirty="0"/>
          </a:p>
        </p:txBody>
      </p:sp>
      <p:sp>
        <p:nvSpPr>
          <p:cNvPr id="3" name="Content Placeholder 2"/>
          <p:cNvSpPr>
            <a:spLocks noGrp="1"/>
          </p:cNvSpPr>
          <p:nvPr>
            <p:ph idx="1"/>
          </p:nvPr>
        </p:nvSpPr>
        <p:spPr>
          <a:xfrm>
            <a:off x="457200" y="1600200"/>
            <a:ext cx="3034680" cy="4525963"/>
          </a:xfrm>
        </p:spPr>
        <p:txBody>
          <a:bodyPr>
            <a:normAutofit fontScale="77500" lnSpcReduction="20000"/>
          </a:bodyPr>
          <a:lstStyle/>
          <a:p>
            <a:r>
              <a:rPr lang="en-GB" dirty="0" smtClean="0"/>
              <a:t>The visualisation of the data in a </a:t>
            </a:r>
            <a:r>
              <a:rPr lang="en-GB" dirty="0" err="1" smtClean="0"/>
              <a:t>dataframe</a:t>
            </a:r>
            <a:r>
              <a:rPr lang="en-GB" dirty="0" smtClean="0"/>
              <a:t> as a linear chart is very easy.</a:t>
            </a:r>
          </a:p>
          <a:p>
            <a:pPr marL="0" indent="0">
              <a:buNone/>
            </a:pPr>
            <a:endParaRPr lang="en-GB" dirty="0" smtClean="0"/>
          </a:p>
          <a:p>
            <a:r>
              <a:rPr lang="en-GB" dirty="0" smtClean="0"/>
              <a:t>Pass </a:t>
            </a:r>
            <a:r>
              <a:rPr lang="en-GB" dirty="0"/>
              <a:t>the </a:t>
            </a:r>
            <a:r>
              <a:rPr lang="en-GB" dirty="0" err="1"/>
              <a:t>dataframe</a:t>
            </a:r>
            <a:r>
              <a:rPr lang="en-GB" dirty="0"/>
              <a:t> as an argument to the plot() function to obtain a </a:t>
            </a:r>
            <a:r>
              <a:rPr lang="en-GB" dirty="0" err="1"/>
              <a:t>multiseries</a:t>
            </a:r>
            <a:r>
              <a:rPr lang="en-GB" dirty="0"/>
              <a:t> linear chart</a:t>
            </a:r>
          </a:p>
          <a:p>
            <a:endParaRPr lang="en-GB"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340768"/>
            <a:ext cx="3779912"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670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404664"/>
          </a:xfrm>
        </p:spPr>
        <p:txBody>
          <a:bodyPr>
            <a:normAutofit fontScale="90000"/>
          </a:bodyPr>
          <a:lstStyle/>
          <a:p>
            <a:r>
              <a:rPr lang="en-GB" dirty="0" smtClean="0"/>
              <a:t>Histograms</a:t>
            </a:r>
            <a:endParaRPr lang="en-GB" dirty="0"/>
          </a:p>
        </p:txBody>
      </p:sp>
      <p:sp>
        <p:nvSpPr>
          <p:cNvPr id="3" name="Content Placeholder 2"/>
          <p:cNvSpPr>
            <a:spLocks noGrp="1"/>
          </p:cNvSpPr>
          <p:nvPr>
            <p:ph idx="1"/>
          </p:nvPr>
        </p:nvSpPr>
        <p:spPr>
          <a:xfrm>
            <a:off x="467544" y="764705"/>
            <a:ext cx="8229600" cy="2520280"/>
          </a:xfrm>
        </p:spPr>
        <p:txBody>
          <a:bodyPr>
            <a:normAutofit fontScale="70000" lnSpcReduction="20000"/>
          </a:bodyPr>
          <a:lstStyle/>
          <a:p>
            <a:r>
              <a:rPr lang="en-GB" dirty="0" smtClean="0"/>
              <a:t>A histogram consists of adjacent rectangles erected on the </a:t>
            </a:r>
            <a:r>
              <a:rPr lang="en-GB" dirty="0" smtClean="0">
                <a:latin typeface="Courier New" panose="02070309020205020404" pitchFamily="49" charset="0"/>
                <a:cs typeface="Courier New" panose="02070309020205020404" pitchFamily="49" charset="0"/>
              </a:rPr>
              <a:t>x-axis</a:t>
            </a:r>
            <a:r>
              <a:rPr lang="en-GB" dirty="0" smtClean="0"/>
              <a:t>, split into discrete intervals called </a:t>
            </a:r>
            <a:r>
              <a:rPr lang="en-GB" dirty="0" smtClean="0">
                <a:solidFill>
                  <a:srgbClr val="FF0000"/>
                </a:solidFill>
                <a:latin typeface="Courier New" panose="02070309020205020404" pitchFamily="49" charset="0"/>
                <a:cs typeface="Courier New" panose="02070309020205020404" pitchFamily="49" charset="0"/>
              </a:rPr>
              <a:t>bins</a:t>
            </a:r>
            <a:r>
              <a:rPr lang="en-GB" dirty="0" smtClean="0"/>
              <a:t>. X-axis is used to reference numerical values.</a:t>
            </a:r>
          </a:p>
          <a:p>
            <a:r>
              <a:rPr lang="en-GB" dirty="0" smtClean="0">
                <a:cs typeface="Courier New" panose="02070309020205020404" pitchFamily="49" charset="0"/>
              </a:rPr>
              <a:t>The </a:t>
            </a:r>
            <a:r>
              <a:rPr lang="en-GB" i="1" dirty="0" err="1" smtClean="0">
                <a:solidFill>
                  <a:srgbClr val="FF0000"/>
                </a:solidFill>
                <a:latin typeface="Courier New" panose="02070309020205020404" pitchFamily="49" charset="0"/>
                <a:cs typeface="Courier New" panose="02070309020205020404" pitchFamily="49" charset="0"/>
              </a:rPr>
              <a:t>hist</a:t>
            </a:r>
            <a:r>
              <a:rPr lang="en-GB" i="1" dirty="0" smtClean="0">
                <a:solidFill>
                  <a:srgbClr val="FF0000"/>
                </a:solidFill>
                <a:latin typeface="Courier New" panose="02070309020205020404" pitchFamily="49" charset="0"/>
                <a:cs typeface="Courier New" panose="02070309020205020404" pitchFamily="49" charset="0"/>
              </a:rPr>
              <a:t>()</a:t>
            </a:r>
            <a:r>
              <a:rPr lang="en-GB" dirty="0" smtClean="0">
                <a:cs typeface="Courier New" panose="02070309020205020404" pitchFamily="49" charset="0"/>
              </a:rPr>
              <a:t>function allows you to represent a histogram</a:t>
            </a:r>
            <a:r>
              <a:rPr lang="en-GB" i="1" dirty="0">
                <a:latin typeface="Courier New" panose="02070309020205020404" pitchFamily="49" charset="0"/>
                <a:cs typeface="Courier New" panose="02070309020205020404" pitchFamily="49" charset="0"/>
              </a:rPr>
              <a:t>.</a:t>
            </a:r>
            <a:endParaRPr lang="en-GB" i="1" dirty="0" smtClean="0">
              <a:solidFill>
                <a:srgbClr val="FF0000"/>
              </a:solidFill>
              <a:latin typeface="Courier New" panose="02070309020205020404" pitchFamily="49" charset="0"/>
              <a:cs typeface="Courier New" panose="02070309020205020404" pitchFamily="49" charset="0"/>
            </a:endParaRPr>
          </a:p>
          <a:p>
            <a:pPr marL="0" indent="0">
              <a:buNone/>
            </a:pPr>
            <a:endParaRPr lang="en-GB" i="1" dirty="0" smtClean="0">
              <a:solidFill>
                <a:srgbClr val="FF0000"/>
              </a:solidFill>
              <a:latin typeface="Courier New" panose="02070309020205020404" pitchFamily="49" charset="0"/>
              <a:cs typeface="Courier New" panose="02070309020205020404" pitchFamily="49" charset="0"/>
            </a:endParaRPr>
          </a:p>
          <a:p>
            <a:r>
              <a:rPr lang="en-GB" b="1" dirty="0" smtClean="0">
                <a:cs typeface="Courier New" panose="02070309020205020404" pitchFamily="49" charset="0"/>
              </a:rPr>
              <a:t>Practical example: </a:t>
            </a:r>
            <a:r>
              <a:rPr lang="en-GB" dirty="0" smtClean="0">
                <a:cs typeface="Courier New" panose="02070309020205020404" pitchFamily="49" charset="0"/>
              </a:rPr>
              <a:t>Let’s generate a population of 100 random values from 0 to 100 using </a:t>
            </a:r>
            <a:r>
              <a:rPr lang="en-GB" dirty="0" err="1" smtClean="0">
                <a:latin typeface="Courier New" panose="02070309020205020404" pitchFamily="49" charset="0"/>
                <a:cs typeface="Courier New" panose="02070309020205020404" pitchFamily="49" charset="0"/>
              </a:rPr>
              <a:t>random.randint</a:t>
            </a:r>
            <a:r>
              <a:rPr lang="en-GB" dirty="0" smtClean="0">
                <a:latin typeface="Courier New" panose="02070309020205020404" pitchFamily="49" charset="0"/>
                <a:cs typeface="Courier New" panose="02070309020205020404" pitchFamily="49" charset="0"/>
              </a:rPr>
              <a:t>() </a:t>
            </a:r>
            <a:r>
              <a:rPr lang="en-GB" dirty="0" smtClean="0">
                <a:cs typeface="Courier New" panose="02070309020205020404" pitchFamily="49" charset="0"/>
              </a:rPr>
              <a:t>function as seen below. </a:t>
            </a:r>
          </a:p>
          <a:p>
            <a:endParaRPr lang="en-GB" dirty="0" smtClean="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924" y="3573016"/>
            <a:ext cx="666750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702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229600" cy="360040"/>
          </a:xfrm>
        </p:spPr>
        <p:txBody>
          <a:bodyPr>
            <a:normAutofit fontScale="90000"/>
          </a:bodyPr>
          <a:lstStyle/>
          <a:p>
            <a:r>
              <a:rPr lang="en-GB" dirty="0" smtClean="0"/>
              <a:t>Histograms</a:t>
            </a:r>
            <a:endParaRPr lang="en-GB" dirty="0"/>
          </a:p>
        </p:txBody>
      </p:sp>
      <p:sp>
        <p:nvSpPr>
          <p:cNvPr id="3" name="Content Placeholder 2"/>
          <p:cNvSpPr>
            <a:spLocks noGrp="1"/>
          </p:cNvSpPr>
          <p:nvPr>
            <p:ph idx="1"/>
          </p:nvPr>
        </p:nvSpPr>
        <p:spPr>
          <a:xfrm>
            <a:off x="395536" y="404664"/>
            <a:ext cx="8229600" cy="1872208"/>
          </a:xfrm>
        </p:spPr>
        <p:txBody>
          <a:bodyPr>
            <a:normAutofit fontScale="77500" lnSpcReduction="20000"/>
          </a:bodyPr>
          <a:lstStyle/>
          <a:p>
            <a:r>
              <a:rPr lang="en-GB" dirty="0" smtClean="0"/>
              <a:t>Now we will create the histogram of these samples by passing as an argument the </a:t>
            </a:r>
            <a:r>
              <a:rPr lang="en-GB" dirty="0" err="1" smtClean="0">
                <a:latin typeface="Courier New" panose="02070309020205020404" pitchFamily="49" charset="0"/>
                <a:cs typeface="Courier New" panose="02070309020205020404" pitchFamily="49" charset="0"/>
              </a:rPr>
              <a:t>hist</a:t>
            </a:r>
            <a:r>
              <a:rPr lang="en-GB" dirty="0" smtClean="0">
                <a:latin typeface="Courier New" panose="02070309020205020404" pitchFamily="49" charset="0"/>
                <a:cs typeface="Courier New" panose="02070309020205020404" pitchFamily="49" charset="0"/>
              </a:rPr>
              <a:t>() </a:t>
            </a:r>
            <a:r>
              <a:rPr lang="en-GB" dirty="0" smtClean="0"/>
              <a:t>function.</a:t>
            </a:r>
          </a:p>
          <a:p>
            <a:r>
              <a:rPr lang="en-GB" dirty="0" smtClean="0"/>
              <a:t>We want to divide the occurrences in 20 bins (if not specified, the default value is 10 bins)</a:t>
            </a:r>
          </a:p>
          <a:p>
            <a:r>
              <a:rPr lang="en-GB" dirty="0" smtClean="0"/>
              <a:t>To do that, we have to use the kwarg </a:t>
            </a:r>
            <a:r>
              <a:rPr lang="en-GB" dirty="0" smtClean="0">
                <a:solidFill>
                  <a:srgbClr val="FF0000"/>
                </a:solidFill>
                <a:latin typeface="Courier New" panose="02070309020205020404" pitchFamily="49" charset="0"/>
                <a:cs typeface="Courier New" panose="02070309020205020404" pitchFamily="49" charset="0"/>
              </a:rPr>
              <a:t>bin</a:t>
            </a:r>
            <a:r>
              <a:rPr lang="en-GB" dirty="0" smtClean="0"/>
              <a:t>.</a:t>
            </a:r>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29" y="2708920"/>
            <a:ext cx="42481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31640" y="5913468"/>
            <a:ext cx="3168352" cy="738664"/>
          </a:xfrm>
          <a:prstGeom prst="rect">
            <a:avLst/>
          </a:prstGeom>
          <a:noFill/>
        </p:spPr>
        <p:txBody>
          <a:bodyPr wrap="square" rtlCol="0">
            <a:spAutoFit/>
          </a:bodyPr>
          <a:lstStyle/>
          <a:p>
            <a:r>
              <a:rPr lang="en-GB" sz="1400" dirty="0" smtClean="0">
                <a:latin typeface="Courier New" panose="02070309020205020404" pitchFamily="49" charset="0"/>
                <a:cs typeface="Courier New" panose="02070309020205020404" pitchFamily="49" charset="0"/>
              </a:rPr>
              <a:t>The histogram shows the number of occurrences in each bin</a:t>
            </a:r>
            <a:endParaRPr lang="en-GB" sz="1400" dirty="0">
              <a:latin typeface="Courier New" panose="02070309020205020404" pitchFamily="49" charset="0"/>
              <a:cs typeface="Courier New" panose="02070309020205020404" pitchFamily="49" charset="0"/>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8266" y="3249171"/>
            <a:ext cx="3710894" cy="2664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372200" y="2701905"/>
            <a:ext cx="2124744" cy="307777"/>
          </a:xfrm>
          <a:prstGeom prst="rect">
            <a:avLst/>
          </a:prstGeom>
          <a:noFill/>
        </p:spPr>
        <p:txBody>
          <a:bodyPr wrap="square" rtlCol="0">
            <a:spAutoFit/>
          </a:bodyPr>
          <a:lstStyle/>
          <a:p>
            <a:r>
              <a:rPr lang="en-GB" sz="1400" dirty="0" smtClean="0">
                <a:latin typeface="Courier New" panose="02070309020205020404" pitchFamily="49" charset="0"/>
                <a:cs typeface="Courier New" panose="02070309020205020404" pitchFamily="49" charset="0"/>
              </a:rPr>
              <a:t>Default: 10 bins</a:t>
            </a:r>
            <a:endParaRPr lang="en-GB" sz="1400" dirty="0">
              <a:latin typeface="Courier New" panose="02070309020205020404" pitchFamily="49" charset="0"/>
              <a:cs typeface="Courier New" panose="02070309020205020404" pitchFamily="49" charset="0"/>
            </a:endParaRPr>
          </a:p>
        </p:txBody>
      </p:sp>
      <p:sp>
        <p:nvSpPr>
          <p:cNvPr id="9" name="TextBox 8"/>
          <p:cNvSpPr txBox="1"/>
          <p:nvPr/>
        </p:nvSpPr>
        <p:spPr>
          <a:xfrm>
            <a:off x="167337" y="3645024"/>
            <a:ext cx="936104" cy="307777"/>
          </a:xfrm>
          <a:prstGeom prst="rect">
            <a:avLst/>
          </a:prstGeom>
          <a:noFill/>
        </p:spPr>
        <p:txBody>
          <a:bodyPr wrap="square" rtlCol="0">
            <a:spAutoFit/>
          </a:bodyPr>
          <a:lstStyle/>
          <a:p>
            <a:r>
              <a:rPr lang="en-GB" sz="1400" dirty="0" smtClean="0">
                <a:latin typeface="Courier New" panose="02070309020205020404" pitchFamily="49" charset="0"/>
                <a:cs typeface="Courier New" panose="02070309020205020404" pitchFamily="49" charset="0"/>
              </a:rPr>
              <a:t>20 bins</a:t>
            </a:r>
            <a:endParaRPr lang="en-GB" sz="1400" dirty="0">
              <a:latin typeface="Courier New" panose="02070309020205020404" pitchFamily="49" charset="0"/>
              <a:cs typeface="Courier New" panose="02070309020205020404" pitchFamily="49" charset="0"/>
            </a:endParaRPr>
          </a:p>
        </p:txBody>
      </p:sp>
      <p:sp>
        <p:nvSpPr>
          <p:cNvPr id="10" name="TextBox 9"/>
          <p:cNvSpPr txBox="1"/>
          <p:nvPr/>
        </p:nvSpPr>
        <p:spPr>
          <a:xfrm>
            <a:off x="5626561" y="3607773"/>
            <a:ext cx="216024" cy="307777"/>
          </a:xfrm>
          <a:prstGeom prst="rect">
            <a:avLst/>
          </a:prstGeom>
          <a:noFill/>
        </p:spPr>
        <p:txBody>
          <a:bodyPr wrap="square" rtlCol="0">
            <a:spAutoFit/>
          </a:bodyPr>
          <a:lstStyle/>
          <a:p>
            <a:r>
              <a:rPr lang="en-GB" sz="1400" dirty="0" smtClean="0">
                <a:latin typeface="Courier New" panose="02070309020205020404" pitchFamily="49" charset="0"/>
                <a:cs typeface="Courier New" panose="02070309020205020404" pitchFamily="49" charset="0"/>
              </a:rPr>
              <a:t>1</a:t>
            </a:r>
            <a:endParaRPr lang="en-GB" sz="1400" dirty="0">
              <a:latin typeface="Courier New" panose="02070309020205020404" pitchFamily="49" charset="0"/>
              <a:cs typeface="Courier New" panose="02070309020205020404" pitchFamily="49" charset="0"/>
            </a:endParaRPr>
          </a:p>
        </p:txBody>
      </p:sp>
      <p:sp>
        <p:nvSpPr>
          <p:cNvPr id="11" name="TextBox 10"/>
          <p:cNvSpPr txBox="1"/>
          <p:nvPr/>
        </p:nvSpPr>
        <p:spPr>
          <a:xfrm>
            <a:off x="5927593" y="3877161"/>
            <a:ext cx="216024" cy="307777"/>
          </a:xfrm>
          <a:prstGeom prst="rect">
            <a:avLst/>
          </a:prstGeom>
          <a:noFill/>
        </p:spPr>
        <p:txBody>
          <a:bodyPr wrap="square" rtlCol="0">
            <a:spAutoFit/>
          </a:bodyPr>
          <a:lstStyle/>
          <a:p>
            <a:r>
              <a:rPr lang="en-GB" sz="1400" dirty="0">
                <a:latin typeface="Courier New" panose="02070309020205020404" pitchFamily="49" charset="0"/>
                <a:cs typeface="Courier New" panose="02070309020205020404" pitchFamily="49" charset="0"/>
              </a:rPr>
              <a:t>2</a:t>
            </a:r>
          </a:p>
        </p:txBody>
      </p:sp>
      <p:sp>
        <p:nvSpPr>
          <p:cNvPr id="12" name="TextBox 11"/>
          <p:cNvSpPr txBox="1"/>
          <p:nvPr/>
        </p:nvSpPr>
        <p:spPr>
          <a:xfrm>
            <a:off x="6315286" y="4315743"/>
            <a:ext cx="216024" cy="307777"/>
          </a:xfrm>
          <a:prstGeom prst="rect">
            <a:avLst/>
          </a:prstGeom>
          <a:noFill/>
        </p:spPr>
        <p:txBody>
          <a:bodyPr wrap="square" rtlCol="0">
            <a:spAutoFit/>
          </a:bodyPr>
          <a:lstStyle/>
          <a:p>
            <a:r>
              <a:rPr lang="en-GB" sz="1400" dirty="0">
                <a:latin typeface="Courier New" panose="02070309020205020404" pitchFamily="49" charset="0"/>
                <a:cs typeface="Courier New" panose="02070309020205020404" pitchFamily="49" charset="0"/>
              </a:rPr>
              <a:t>3</a:t>
            </a:r>
          </a:p>
        </p:txBody>
      </p:sp>
      <p:sp>
        <p:nvSpPr>
          <p:cNvPr id="13" name="TextBox 12"/>
          <p:cNvSpPr txBox="1"/>
          <p:nvPr/>
        </p:nvSpPr>
        <p:spPr>
          <a:xfrm>
            <a:off x="6588224" y="4230051"/>
            <a:ext cx="216024" cy="307777"/>
          </a:xfrm>
          <a:prstGeom prst="rect">
            <a:avLst/>
          </a:prstGeom>
          <a:noFill/>
        </p:spPr>
        <p:txBody>
          <a:bodyPr wrap="square" rtlCol="0">
            <a:spAutoFit/>
          </a:bodyPr>
          <a:lstStyle/>
          <a:p>
            <a:r>
              <a:rPr lang="en-GB" sz="1400" dirty="0">
                <a:latin typeface="Courier New" panose="02070309020205020404" pitchFamily="49" charset="0"/>
                <a:cs typeface="Courier New" panose="02070309020205020404" pitchFamily="49" charset="0"/>
              </a:rPr>
              <a:t>4</a:t>
            </a:r>
          </a:p>
        </p:txBody>
      </p:sp>
      <p:sp>
        <p:nvSpPr>
          <p:cNvPr id="14" name="TextBox 13"/>
          <p:cNvSpPr txBox="1"/>
          <p:nvPr/>
        </p:nvSpPr>
        <p:spPr>
          <a:xfrm>
            <a:off x="6937689" y="3741526"/>
            <a:ext cx="216024" cy="307777"/>
          </a:xfrm>
          <a:prstGeom prst="rect">
            <a:avLst/>
          </a:prstGeom>
          <a:noFill/>
        </p:spPr>
        <p:txBody>
          <a:bodyPr wrap="square" rtlCol="0">
            <a:spAutoFit/>
          </a:bodyPr>
          <a:lstStyle/>
          <a:p>
            <a:r>
              <a:rPr lang="en-GB" sz="1400" dirty="0">
                <a:latin typeface="Courier New" panose="02070309020205020404" pitchFamily="49" charset="0"/>
                <a:cs typeface="Courier New" panose="02070309020205020404" pitchFamily="49" charset="0"/>
              </a:rPr>
              <a:t>5</a:t>
            </a:r>
          </a:p>
        </p:txBody>
      </p:sp>
      <p:sp>
        <p:nvSpPr>
          <p:cNvPr id="15" name="TextBox 14"/>
          <p:cNvSpPr txBox="1"/>
          <p:nvPr/>
        </p:nvSpPr>
        <p:spPr>
          <a:xfrm>
            <a:off x="7218548" y="4084091"/>
            <a:ext cx="216024" cy="307777"/>
          </a:xfrm>
          <a:prstGeom prst="rect">
            <a:avLst/>
          </a:prstGeom>
          <a:noFill/>
        </p:spPr>
        <p:txBody>
          <a:bodyPr wrap="square" rtlCol="0">
            <a:spAutoFit/>
          </a:bodyPr>
          <a:lstStyle/>
          <a:p>
            <a:r>
              <a:rPr lang="en-GB" sz="1400" dirty="0">
                <a:latin typeface="Courier New" panose="02070309020205020404" pitchFamily="49" charset="0"/>
                <a:cs typeface="Courier New" panose="02070309020205020404" pitchFamily="49" charset="0"/>
              </a:rPr>
              <a:t>6</a:t>
            </a:r>
          </a:p>
        </p:txBody>
      </p:sp>
      <p:sp>
        <p:nvSpPr>
          <p:cNvPr id="16" name="TextBox 15"/>
          <p:cNvSpPr txBox="1"/>
          <p:nvPr/>
        </p:nvSpPr>
        <p:spPr>
          <a:xfrm>
            <a:off x="7569059" y="4236775"/>
            <a:ext cx="216024" cy="307777"/>
          </a:xfrm>
          <a:prstGeom prst="rect">
            <a:avLst/>
          </a:prstGeom>
          <a:noFill/>
        </p:spPr>
        <p:txBody>
          <a:bodyPr wrap="square" rtlCol="0">
            <a:spAutoFit/>
          </a:bodyPr>
          <a:lstStyle/>
          <a:p>
            <a:r>
              <a:rPr lang="en-GB" sz="1400" dirty="0">
                <a:latin typeface="Courier New" panose="02070309020205020404" pitchFamily="49" charset="0"/>
                <a:cs typeface="Courier New" panose="02070309020205020404" pitchFamily="49" charset="0"/>
              </a:rPr>
              <a:t>7</a:t>
            </a:r>
          </a:p>
        </p:txBody>
      </p:sp>
      <p:sp>
        <p:nvSpPr>
          <p:cNvPr id="17" name="TextBox 16"/>
          <p:cNvSpPr txBox="1"/>
          <p:nvPr/>
        </p:nvSpPr>
        <p:spPr>
          <a:xfrm>
            <a:off x="7839308" y="3247569"/>
            <a:ext cx="216024" cy="307777"/>
          </a:xfrm>
          <a:prstGeom prst="rect">
            <a:avLst/>
          </a:prstGeom>
          <a:noFill/>
        </p:spPr>
        <p:txBody>
          <a:bodyPr wrap="square" rtlCol="0">
            <a:spAutoFit/>
          </a:bodyPr>
          <a:lstStyle/>
          <a:p>
            <a:r>
              <a:rPr lang="en-GB" sz="1400" dirty="0">
                <a:latin typeface="Courier New" panose="02070309020205020404" pitchFamily="49" charset="0"/>
                <a:cs typeface="Courier New" panose="02070309020205020404" pitchFamily="49" charset="0"/>
              </a:rPr>
              <a:t>8</a:t>
            </a:r>
          </a:p>
        </p:txBody>
      </p:sp>
      <p:sp>
        <p:nvSpPr>
          <p:cNvPr id="18" name="TextBox 17"/>
          <p:cNvSpPr txBox="1"/>
          <p:nvPr/>
        </p:nvSpPr>
        <p:spPr>
          <a:xfrm>
            <a:off x="8055332" y="3795935"/>
            <a:ext cx="441612" cy="261610"/>
          </a:xfrm>
          <a:prstGeom prst="rect">
            <a:avLst/>
          </a:prstGeom>
          <a:noFill/>
        </p:spPr>
        <p:txBody>
          <a:bodyPr wrap="square" rtlCol="0">
            <a:spAutoFit/>
          </a:bodyPr>
          <a:lstStyle/>
          <a:p>
            <a:r>
              <a:rPr lang="en-GB" sz="1100" dirty="0">
                <a:latin typeface="Courier New" panose="02070309020205020404" pitchFamily="49" charset="0"/>
                <a:cs typeface="Courier New" panose="02070309020205020404" pitchFamily="49" charset="0"/>
              </a:rPr>
              <a:t>9</a:t>
            </a:r>
          </a:p>
        </p:txBody>
      </p:sp>
      <p:sp>
        <p:nvSpPr>
          <p:cNvPr id="19" name="TextBox 18"/>
          <p:cNvSpPr txBox="1"/>
          <p:nvPr/>
        </p:nvSpPr>
        <p:spPr>
          <a:xfrm>
            <a:off x="8460432" y="4054133"/>
            <a:ext cx="360040" cy="261610"/>
          </a:xfrm>
          <a:prstGeom prst="rect">
            <a:avLst/>
          </a:prstGeom>
          <a:noFill/>
        </p:spPr>
        <p:txBody>
          <a:bodyPr wrap="square" rtlCol="0">
            <a:spAutoFit/>
          </a:bodyPr>
          <a:lstStyle/>
          <a:p>
            <a:r>
              <a:rPr lang="en-GB" sz="1100" dirty="0" smtClean="0">
                <a:latin typeface="Courier New" panose="02070309020205020404" pitchFamily="49" charset="0"/>
                <a:cs typeface="Courier New" panose="02070309020205020404" pitchFamily="49" charset="0"/>
              </a:rPr>
              <a:t>10</a:t>
            </a:r>
            <a:endParaRPr lang="en-GB"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0958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346050"/>
          </a:xfrm>
        </p:spPr>
        <p:txBody>
          <a:bodyPr>
            <a:normAutofit fontScale="90000"/>
          </a:bodyPr>
          <a:lstStyle/>
          <a:p>
            <a:r>
              <a:rPr lang="en-GB" dirty="0" smtClean="0"/>
              <a:t>Bar Charts</a:t>
            </a:r>
            <a:endParaRPr lang="en-GB" dirty="0"/>
          </a:p>
        </p:txBody>
      </p:sp>
      <p:sp>
        <p:nvSpPr>
          <p:cNvPr id="3" name="Content Placeholder 2"/>
          <p:cNvSpPr>
            <a:spLocks noGrp="1"/>
          </p:cNvSpPr>
          <p:nvPr>
            <p:ph idx="1"/>
          </p:nvPr>
        </p:nvSpPr>
        <p:spPr>
          <a:xfrm>
            <a:off x="467544" y="764705"/>
            <a:ext cx="8229600" cy="1656183"/>
          </a:xfrm>
        </p:spPr>
        <p:txBody>
          <a:bodyPr>
            <a:normAutofit fontScale="85000" lnSpcReduction="10000"/>
          </a:bodyPr>
          <a:lstStyle/>
          <a:p>
            <a:r>
              <a:rPr lang="en-GB" dirty="0" smtClean="0"/>
              <a:t>Another common type of chart, similar to histogram but the x-axis is used to reference categories.</a:t>
            </a:r>
          </a:p>
          <a:p>
            <a:r>
              <a:rPr lang="en-GB" dirty="0" smtClean="0"/>
              <a:t>The </a:t>
            </a:r>
            <a:r>
              <a:rPr lang="en-GB" dirty="0" smtClean="0">
                <a:solidFill>
                  <a:srgbClr val="FF0000"/>
                </a:solidFill>
                <a:latin typeface="Courier New" panose="02070309020205020404" pitchFamily="49" charset="0"/>
                <a:cs typeface="Courier New" panose="02070309020205020404" pitchFamily="49" charset="0"/>
              </a:rPr>
              <a:t>bar() </a:t>
            </a:r>
            <a:r>
              <a:rPr lang="en-GB" dirty="0" smtClean="0"/>
              <a:t>function is used to create a bar chart.</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339667"/>
            <a:ext cx="3816424" cy="3637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20072" y="2564904"/>
            <a:ext cx="3384376" cy="2585323"/>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This bar chart shows that the indices are drawn on the x-axis. But because each bar corresponds to a category, it would be best if we can specify the categories through the tick label.</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906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967" y="116632"/>
            <a:ext cx="8229600" cy="562074"/>
          </a:xfrm>
        </p:spPr>
        <p:txBody>
          <a:bodyPr>
            <a:normAutofit fontScale="90000"/>
          </a:bodyPr>
          <a:lstStyle/>
          <a:p>
            <a:r>
              <a:rPr lang="en-GB" dirty="0" smtClean="0"/>
              <a:t>Bar Chart</a:t>
            </a:r>
            <a:endParaRPr lang="en-GB" dirty="0"/>
          </a:p>
        </p:txBody>
      </p:sp>
      <p:sp>
        <p:nvSpPr>
          <p:cNvPr id="3" name="Content Placeholder 2"/>
          <p:cNvSpPr>
            <a:spLocks noGrp="1"/>
          </p:cNvSpPr>
          <p:nvPr>
            <p:ph idx="1"/>
          </p:nvPr>
        </p:nvSpPr>
        <p:spPr>
          <a:xfrm>
            <a:off x="457200" y="908720"/>
            <a:ext cx="8363272" cy="2088233"/>
          </a:xfrm>
        </p:spPr>
        <p:txBody>
          <a:bodyPr>
            <a:normAutofit fontScale="77500" lnSpcReduction="20000"/>
          </a:bodyPr>
          <a:lstStyle/>
          <a:p>
            <a:r>
              <a:rPr lang="en-GB" dirty="0" smtClean="0"/>
              <a:t>The tick label is defined by a list of strings passed to the </a:t>
            </a:r>
            <a:r>
              <a:rPr lang="en-GB" dirty="0" err="1" smtClean="0">
                <a:solidFill>
                  <a:srgbClr val="FF0000"/>
                </a:solidFill>
                <a:latin typeface="Courier New" panose="02070309020205020404" pitchFamily="49" charset="0"/>
                <a:cs typeface="Courier New" panose="02070309020205020404" pitchFamily="49" charset="0"/>
              </a:rPr>
              <a:t>xticks</a:t>
            </a:r>
            <a:r>
              <a:rPr lang="en-GB" dirty="0" smtClean="0">
                <a:solidFill>
                  <a:srgbClr val="FF0000"/>
                </a:solidFill>
                <a:latin typeface="Courier New" panose="02070309020205020404" pitchFamily="49" charset="0"/>
                <a:cs typeface="Courier New" panose="02070309020205020404" pitchFamily="49" charset="0"/>
              </a:rPr>
              <a:t>() </a:t>
            </a:r>
            <a:r>
              <a:rPr lang="en-GB" dirty="0" smtClean="0"/>
              <a:t>function.</a:t>
            </a:r>
          </a:p>
          <a:p>
            <a:endParaRPr lang="en-GB" dirty="0" smtClean="0"/>
          </a:p>
          <a:p>
            <a:r>
              <a:rPr lang="en-GB" dirty="0" smtClean="0"/>
              <a:t>For the location of the ticks, we have to pass a list containing the values corresponding to their positions on the x-axis as the first argument of the </a:t>
            </a:r>
            <a:r>
              <a:rPr lang="en-GB" dirty="0" err="1" smtClean="0"/>
              <a:t>xticks</a:t>
            </a:r>
            <a:r>
              <a:rPr lang="en-GB" dirty="0" smtClean="0"/>
              <a:t>() function.</a:t>
            </a:r>
            <a:endParaRPr lang="en-GB"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428999"/>
            <a:ext cx="411480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149080"/>
            <a:ext cx="391477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6978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404664"/>
          </a:xfrm>
        </p:spPr>
        <p:txBody>
          <a:bodyPr>
            <a:normAutofit fontScale="90000"/>
          </a:bodyPr>
          <a:lstStyle/>
          <a:p>
            <a:r>
              <a:rPr lang="en-GB" dirty="0" smtClean="0"/>
              <a:t>Bar Chart – Using kwargs</a:t>
            </a:r>
            <a:endParaRPr lang="en-GB" dirty="0"/>
          </a:p>
        </p:txBody>
      </p:sp>
      <p:sp>
        <p:nvSpPr>
          <p:cNvPr id="3" name="Content Placeholder 2"/>
          <p:cNvSpPr>
            <a:spLocks noGrp="1"/>
          </p:cNvSpPr>
          <p:nvPr>
            <p:ph idx="1"/>
          </p:nvPr>
        </p:nvSpPr>
        <p:spPr>
          <a:xfrm>
            <a:off x="395536" y="620688"/>
            <a:ext cx="8568952" cy="5976664"/>
          </a:xfrm>
        </p:spPr>
        <p:txBody>
          <a:bodyPr>
            <a:normAutofit fontScale="70000" lnSpcReduction="20000"/>
          </a:bodyPr>
          <a:lstStyle/>
          <a:p>
            <a:r>
              <a:rPr lang="en-GB" dirty="0" smtClean="0"/>
              <a:t>We can add a specific kwarg as an argument in the </a:t>
            </a:r>
            <a:r>
              <a:rPr lang="en-GB" dirty="0" smtClean="0">
                <a:latin typeface="Courier New" panose="02070309020205020404" pitchFamily="49" charset="0"/>
                <a:cs typeface="Courier New" panose="02070309020205020404" pitchFamily="49" charset="0"/>
              </a:rPr>
              <a:t>bar() </a:t>
            </a:r>
            <a:r>
              <a:rPr lang="en-GB" dirty="0" smtClean="0"/>
              <a:t>function.</a:t>
            </a:r>
          </a:p>
          <a:p>
            <a:endParaRPr lang="en-GB" dirty="0" smtClean="0"/>
          </a:p>
          <a:p>
            <a:r>
              <a:rPr lang="en-GB" dirty="0" smtClean="0"/>
              <a:t>In the next example, we add the standard deviation values of the bar through the </a:t>
            </a:r>
            <a:r>
              <a:rPr lang="en-GB" dirty="0" smtClean="0">
                <a:solidFill>
                  <a:srgbClr val="FF0000"/>
                </a:solidFill>
                <a:latin typeface="Courier New" panose="02070309020205020404" pitchFamily="49" charset="0"/>
                <a:cs typeface="Courier New" panose="02070309020205020404" pitchFamily="49" charset="0"/>
              </a:rPr>
              <a:t>yerr</a:t>
            </a:r>
            <a:r>
              <a:rPr lang="en-GB" dirty="0" smtClean="0"/>
              <a:t> kwarg along with a list containing the standard deviations.</a:t>
            </a:r>
          </a:p>
          <a:p>
            <a:endParaRPr lang="en-GB" dirty="0" smtClean="0"/>
          </a:p>
          <a:p>
            <a:r>
              <a:rPr lang="en-GB" dirty="0" smtClean="0"/>
              <a:t>The kwarg is usually combined with another kwarg called </a:t>
            </a:r>
            <a:r>
              <a:rPr lang="en-GB" dirty="0" smtClean="0">
                <a:solidFill>
                  <a:srgbClr val="FF0000"/>
                </a:solidFill>
                <a:latin typeface="Courier New" panose="02070309020205020404" pitchFamily="49" charset="0"/>
                <a:cs typeface="Courier New" panose="02070309020205020404" pitchFamily="49" charset="0"/>
              </a:rPr>
              <a:t>error_kw</a:t>
            </a:r>
            <a:r>
              <a:rPr lang="en-GB" dirty="0" smtClean="0"/>
              <a:t>, which, in turn, can be used with other kwargs such: </a:t>
            </a:r>
          </a:p>
          <a:p>
            <a:pPr lvl="1"/>
            <a:r>
              <a:rPr lang="en-GB" dirty="0" smtClean="0">
                <a:solidFill>
                  <a:srgbClr val="FF0000"/>
                </a:solidFill>
                <a:latin typeface="Courier New" panose="02070309020205020404" pitchFamily="49" charset="0"/>
                <a:cs typeface="Courier New" panose="02070309020205020404" pitchFamily="49" charset="0"/>
              </a:rPr>
              <a:t>eColor</a:t>
            </a:r>
            <a:r>
              <a:rPr lang="en-GB" dirty="0" smtClean="0"/>
              <a:t>: specifies the colour of the error bars)</a:t>
            </a:r>
          </a:p>
          <a:p>
            <a:pPr lvl="1"/>
            <a:r>
              <a:rPr lang="en-GB" dirty="0">
                <a:solidFill>
                  <a:srgbClr val="FF0000"/>
                </a:solidFill>
                <a:latin typeface="Courier New" panose="02070309020205020404" pitchFamily="49" charset="0"/>
                <a:cs typeface="Courier New" panose="02070309020205020404" pitchFamily="49" charset="0"/>
              </a:rPr>
              <a:t>c</a:t>
            </a:r>
            <a:r>
              <a:rPr lang="en-GB" dirty="0" smtClean="0">
                <a:solidFill>
                  <a:srgbClr val="FF0000"/>
                </a:solidFill>
                <a:latin typeface="Courier New" panose="02070309020205020404" pitchFamily="49" charset="0"/>
                <a:cs typeface="Courier New" panose="02070309020205020404" pitchFamily="49" charset="0"/>
              </a:rPr>
              <a:t>apsize</a:t>
            </a:r>
            <a:r>
              <a:rPr lang="en-GB" dirty="0" smtClean="0"/>
              <a:t>: defines the width of the transverse lines that mark the ends of the error bars.</a:t>
            </a:r>
          </a:p>
          <a:p>
            <a:pPr lvl="1"/>
            <a:endParaRPr lang="en-GB" dirty="0" smtClean="0"/>
          </a:p>
          <a:p>
            <a:r>
              <a:rPr lang="en-GB" dirty="0" smtClean="0"/>
              <a:t>The </a:t>
            </a:r>
            <a:r>
              <a:rPr lang="en-GB" dirty="0" smtClean="0">
                <a:solidFill>
                  <a:srgbClr val="FF0000"/>
                </a:solidFill>
                <a:latin typeface="Courier New" panose="02070309020205020404" pitchFamily="49" charset="0"/>
                <a:cs typeface="Courier New" panose="02070309020205020404" pitchFamily="49" charset="0"/>
              </a:rPr>
              <a:t>alpha</a:t>
            </a:r>
            <a:r>
              <a:rPr lang="en-GB" dirty="0" smtClean="0"/>
              <a:t> kwarg indicates the degree of transparency of the coloured bar. Alpha is a value ranging from</a:t>
            </a:r>
            <a:r>
              <a:rPr lang="en-GB" dirty="0" smtClean="0">
                <a:latin typeface="Courier New" panose="02070309020205020404" pitchFamily="49" charset="0"/>
                <a:cs typeface="Courier New" panose="02070309020205020404" pitchFamily="49" charset="0"/>
              </a:rPr>
              <a:t> 0 </a:t>
            </a:r>
            <a:r>
              <a:rPr lang="en-GB" dirty="0" smtClean="0"/>
              <a:t>to </a:t>
            </a:r>
            <a:r>
              <a:rPr lang="en-GB" dirty="0" smtClean="0">
                <a:latin typeface="Courier New" panose="02070309020205020404" pitchFamily="49" charset="0"/>
                <a:cs typeface="Courier New" panose="02070309020205020404" pitchFamily="49" charset="0"/>
              </a:rPr>
              <a:t>1</a:t>
            </a:r>
            <a:r>
              <a:rPr lang="en-GB" dirty="0" smtClean="0"/>
              <a:t>. When the value is 0 the object is completely transparent to become gradually more significant as it increases. When the value reaches 1, the colour is fully represented.</a:t>
            </a:r>
          </a:p>
          <a:p>
            <a:r>
              <a:rPr lang="en-GB" dirty="0" smtClean="0"/>
              <a:t>A legend is recommended. We use the kwarg </a:t>
            </a:r>
            <a:r>
              <a:rPr lang="en-GB" dirty="0" smtClean="0">
                <a:solidFill>
                  <a:srgbClr val="FF0000"/>
                </a:solidFill>
                <a:latin typeface="Courier New" panose="02070309020205020404" pitchFamily="49" charset="0"/>
                <a:cs typeface="Courier New" panose="02070309020205020404" pitchFamily="49" charset="0"/>
              </a:rPr>
              <a:t>label</a:t>
            </a:r>
            <a:r>
              <a:rPr lang="en-GB" dirty="0" smtClean="0"/>
              <a:t> to identify the series we represent.</a:t>
            </a:r>
          </a:p>
          <a:p>
            <a:endParaRPr lang="en-GB" dirty="0"/>
          </a:p>
        </p:txBody>
      </p:sp>
    </p:spTree>
    <p:extLst>
      <p:ext uri="{BB962C8B-B14F-4D97-AF65-F5344CB8AC3E}">
        <p14:creationId xmlns:p14="http://schemas.microsoft.com/office/powerpoint/2010/main" val="2111649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Matplotlib</a:t>
            </a:r>
            <a:endParaRPr lang="en-GB" dirty="0"/>
          </a:p>
        </p:txBody>
      </p:sp>
      <p:sp>
        <p:nvSpPr>
          <p:cNvPr id="3" name="Content Placeholder 2"/>
          <p:cNvSpPr>
            <a:spLocks noGrp="1"/>
          </p:cNvSpPr>
          <p:nvPr>
            <p:ph idx="1"/>
          </p:nvPr>
        </p:nvSpPr>
        <p:spPr>
          <a:xfrm>
            <a:off x="179512" y="1412776"/>
            <a:ext cx="8856984" cy="4713387"/>
          </a:xfrm>
        </p:spPr>
        <p:txBody>
          <a:bodyPr>
            <a:normAutofit fontScale="85000" lnSpcReduction="10000"/>
          </a:bodyPr>
          <a:lstStyle/>
          <a:p>
            <a:r>
              <a:rPr lang="en-GB" dirty="0" smtClean="0">
                <a:cs typeface="Courier New" panose="02070309020205020404" pitchFamily="49" charset="0"/>
              </a:rPr>
              <a:t>We can visualise a dataset </a:t>
            </a:r>
            <a:r>
              <a:rPr lang="en-GB" dirty="0">
                <a:cs typeface="Courier New" panose="02070309020205020404" pitchFamily="49" charset="0"/>
              </a:rPr>
              <a:t>in </a:t>
            </a:r>
            <a:r>
              <a:rPr lang="en-GB" dirty="0" err="1">
                <a:cs typeface="Courier New" panose="02070309020205020404" pitchFamily="49" charset="0"/>
              </a:rPr>
              <a:t>Jupyter</a:t>
            </a:r>
            <a:r>
              <a:rPr lang="en-GB" dirty="0">
                <a:cs typeface="Courier New" panose="02070309020205020404" pitchFamily="49" charset="0"/>
              </a:rPr>
              <a:t> Notebook using Pandas and Matplotlib libraries.</a:t>
            </a:r>
          </a:p>
          <a:p>
            <a:r>
              <a:rPr lang="en-GB" dirty="0" smtClean="0">
                <a:latin typeface="Courier New" panose="02070309020205020404" pitchFamily="49" charset="0"/>
                <a:cs typeface="Courier New" panose="02070309020205020404" pitchFamily="49" charset="0"/>
              </a:rPr>
              <a:t>Matplotlib</a:t>
            </a:r>
            <a:r>
              <a:rPr lang="en-GB" dirty="0" smtClean="0"/>
              <a:t> is a python specialising in the development of two dimensional chart (including 3D charts)</a:t>
            </a:r>
          </a:p>
          <a:p>
            <a:r>
              <a:rPr lang="en-GB" dirty="0" smtClean="0"/>
              <a:t>Most used tool in the graphical representation of data.</a:t>
            </a:r>
          </a:p>
          <a:p>
            <a:r>
              <a:rPr lang="en-GB" dirty="0" smtClean="0"/>
              <a:t>The </a:t>
            </a:r>
            <a:r>
              <a:rPr lang="en-GB" dirty="0" smtClean="0">
                <a:solidFill>
                  <a:srgbClr val="FF0000"/>
                </a:solidFill>
                <a:latin typeface="Courier New" panose="02070309020205020404" pitchFamily="49" charset="0"/>
                <a:cs typeface="Courier New" panose="02070309020205020404" pitchFamily="49" charset="0"/>
              </a:rPr>
              <a:t>pyplot</a:t>
            </a:r>
            <a:r>
              <a:rPr lang="en-GB" dirty="0" smtClean="0"/>
              <a:t> package provides classic Python interface for programming the </a:t>
            </a:r>
            <a:r>
              <a:rPr lang="en-GB" dirty="0" err="1" smtClean="0"/>
              <a:t>matplotlib</a:t>
            </a:r>
            <a:r>
              <a:rPr lang="en-GB" dirty="0" smtClean="0"/>
              <a:t> library.</a:t>
            </a:r>
          </a:p>
          <a:p>
            <a:r>
              <a:rPr lang="en-GB" dirty="0" smtClean="0"/>
              <a:t>Pyplot requires the import of </a:t>
            </a:r>
            <a:r>
              <a:rPr lang="en-GB" dirty="0" smtClean="0">
                <a:solidFill>
                  <a:srgbClr val="FF0000"/>
                </a:solidFill>
                <a:latin typeface="Courier New" panose="02070309020205020404" pitchFamily="49" charset="0"/>
                <a:cs typeface="Courier New" panose="02070309020205020404" pitchFamily="49" charset="0"/>
              </a:rPr>
              <a:t>Numpy</a:t>
            </a:r>
            <a:r>
              <a:rPr lang="en-GB" dirty="0" smtClean="0"/>
              <a:t> package separately.</a:t>
            </a:r>
          </a:p>
          <a:p>
            <a:r>
              <a:rPr lang="en-GB" dirty="0" smtClean="0"/>
              <a:t>At the beginning, you need to import pyplot and rename is as plt:</a:t>
            </a:r>
          </a:p>
          <a:p>
            <a:pPr marL="457200" lvl="1" indent="0">
              <a:buNone/>
            </a:pPr>
            <a:r>
              <a:rPr lang="en-GB" dirty="0" smtClean="0"/>
              <a:t>		</a:t>
            </a:r>
            <a:r>
              <a:rPr lang="en-GB" dirty="0" smtClean="0">
                <a:solidFill>
                  <a:srgbClr val="FF0000"/>
                </a:solidFill>
                <a:latin typeface="Courier New" panose="02070309020205020404" pitchFamily="49" charset="0"/>
                <a:cs typeface="Courier New" panose="02070309020205020404" pitchFamily="49" charset="0"/>
              </a:rPr>
              <a:t>import matplotlib.pyplot as plt</a:t>
            </a:r>
          </a:p>
          <a:p>
            <a:endParaRPr lang="en-GB" dirty="0" smtClean="0"/>
          </a:p>
        </p:txBody>
      </p:sp>
    </p:spTree>
    <p:extLst>
      <p:ext uri="{BB962C8B-B14F-4D97-AF65-F5344CB8AC3E}">
        <p14:creationId xmlns:p14="http://schemas.microsoft.com/office/powerpoint/2010/main" val="1985272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44624"/>
            <a:ext cx="8229600" cy="360040"/>
          </a:xfrm>
        </p:spPr>
        <p:txBody>
          <a:bodyPr>
            <a:normAutofit fontScale="90000"/>
          </a:bodyPr>
          <a:lstStyle/>
          <a:p>
            <a:r>
              <a:rPr lang="en-GB" dirty="0" smtClean="0"/>
              <a:t>Bar Chart – Using kwargs</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167649"/>
            <a:ext cx="6010275" cy="541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806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346050"/>
          </a:xfrm>
        </p:spPr>
        <p:txBody>
          <a:bodyPr>
            <a:normAutofit fontScale="90000"/>
          </a:bodyPr>
          <a:lstStyle/>
          <a:p>
            <a:r>
              <a:rPr lang="en-GB" dirty="0" smtClean="0"/>
              <a:t>Horizontal Bar Charts</a:t>
            </a:r>
            <a:endParaRPr lang="en-GB" dirty="0"/>
          </a:p>
        </p:txBody>
      </p:sp>
      <p:sp>
        <p:nvSpPr>
          <p:cNvPr id="3" name="Content Placeholder 2"/>
          <p:cNvSpPr>
            <a:spLocks noGrp="1"/>
          </p:cNvSpPr>
          <p:nvPr>
            <p:ph idx="1"/>
          </p:nvPr>
        </p:nvSpPr>
        <p:spPr>
          <a:xfrm>
            <a:off x="395536" y="764704"/>
            <a:ext cx="2890664" cy="5688632"/>
          </a:xfrm>
        </p:spPr>
        <p:txBody>
          <a:bodyPr>
            <a:normAutofit fontScale="70000" lnSpcReduction="20000"/>
          </a:bodyPr>
          <a:lstStyle/>
          <a:p>
            <a:r>
              <a:rPr lang="en-GB" dirty="0" smtClean="0"/>
              <a:t>Horizontal bar chart are implemented using the </a:t>
            </a:r>
            <a:r>
              <a:rPr lang="en-GB" dirty="0" smtClean="0">
                <a:solidFill>
                  <a:srgbClr val="FF0000"/>
                </a:solidFill>
                <a:latin typeface="Courier New" panose="02070309020205020404" pitchFamily="49" charset="0"/>
                <a:cs typeface="Courier New" panose="02070309020205020404" pitchFamily="49" charset="0"/>
              </a:rPr>
              <a:t>barh() </a:t>
            </a:r>
            <a:r>
              <a:rPr lang="en-GB" dirty="0" smtClean="0"/>
              <a:t>function.</a:t>
            </a:r>
          </a:p>
          <a:p>
            <a:endParaRPr lang="en-GB" dirty="0" smtClean="0"/>
          </a:p>
          <a:p>
            <a:r>
              <a:rPr lang="en-GB" dirty="0" smtClean="0"/>
              <a:t>The arguments and the kwargs valid for the bar() function remain the same for this function.</a:t>
            </a:r>
          </a:p>
          <a:p>
            <a:endParaRPr lang="en-GB" dirty="0" smtClean="0"/>
          </a:p>
          <a:p>
            <a:r>
              <a:rPr lang="en-GB" dirty="0" smtClean="0"/>
              <a:t>The only change is that the roles of the axes are reversed. Now the categories are represented on the y-axis and the </a:t>
            </a:r>
            <a:r>
              <a:rPr lang="en-GB" dirty="0" err="1" smtClean="0"/>
              <a:t>numreical</a:t>
            </a:r>
            <a:r>
              <a:rPr lang="en-GB" dirty="0" smtClean="0"/>
              <a:t> values are on the x-axis.</a:t>
            </a:r>
          </a:p>
          <a:p>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980728"/>
            <a:ext cx="5154135" cy="5107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1984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GB" dirty="0" err="1" smtClean="0"/>
              <a:t>Multiseries</a:t>
            </a:r>
            <a:r>
              <a:rPr lang="en-GB" dirty="0" smtClean="0"/>
              <a:t> Bar Charts</a:t>
            </a:r>
            <a:endParaRPr lang="en-GB" dirty="0"/>
          </a:p>
        </p:txBody>
      </p:sp>
      <p:sp>
        <p:nvSpPr>
          <p:cNvPr id="3" name="Content Placeholder 2"/>
          <p:cNvSpPr>
            <a:spLocks noGrp="1"/>
          </p:cNvSpPr>
          <p:nvPr>
            <p:ph idx="1"/>
          </p:nvPr>
        </p:nvSpPr>
        <p:spPr>
          <a:xfrm>
            <a:off x="0" y="692696"/>
            <a:ext cx="3610744" cy="6264696"/>
          </a:xfrm>
        </p:spPr>
        <p:txBody>
          <a:bodyPr>
            <a:normAutofit fontScale="70000" lnSpcReduction="20000"/>
          </a:bodyPr>
          <a:lstStyle/>
          <a:p>
            <a:r>
              <a:rPr lang="en-GB" dirty="0" smtClean="0"/>
              <a:t>As with line charts, bar charts can be used to display larger series of values.</a:t>
            </a:r>
          </a:p>
          <a:p>
            <a:r>
              <a:rPr lang="en-GB" dirty="0" smtClean="0"/>
              <a:t>In a simple bar chart, each index corresponds to a bar and is assigned to the x-axis. These represents categories.</a:t>
            </a:r>
          </a:p>
          <a:p>
            <a:r>
              <a:rPr lang="en-GB" dirty="0" smtClean="0"/>
              <a:t>In a </a:t>
            </a:r>
            <a:r>
              <a:rPr lang="en-GB" dirty="0" err="1" smtClean="0"/>
              <a:t>multiseries</a:t>
            </a:r>
            <a:r>
              <a:rPr lang="en-GB" dirty="0" smtClean="0"/>
              <a:t> bar chart, the bars must share the same category.</a:t>
            </a:r>
          </a:p>
          <a:p>
            <a:r>
              <a:rPr lang="en-GB" dirty="0" smtClean="0"/>
              <a:t>To overcome that issue, the space occupied by an index is divided as many parts as the bars sharing that index.</a:t>
            </a:r>
          </a:p>
          <a:p>
            <a:r>
              <a:rPr lang="en-GB" dirty="0" smtClean="0"/>
              <a:t>It is advisable to add space which will serve as the gap to separate a category with respect to the next.</a:t>
            </a:r>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836712"/>
            <a:ext cx="441007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151" y="3284984"/>
            <a:ext cx="4257675"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9370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96752"/>
            <a:ext cx="2880320" cy="5472608"/>
          </a:xfrm>
        </p:spPr>
        <p:txBody>
          <a:bodyPr>
            <a:normAutofit fontScale="77500" lnSpcReduction="20000"/>
          </a:bodyPr>
          <a:lstStyle/>
          <a:p>
            <a:r>
              <a:rPr lang="en-GB" dirty="0" smtClean="0"/>
              <a:t>Uses </a:t>
            </a:r>
            <a:r>
              <a:rPr lang="en-GB" dirty="0" smtClean="0">
                <a:solidFill>
                  <a:srgbClr val="FF0000"/>
                </a:solidFill>
                <a:latin typeface="Courier New" panose="02070309020205020404" pitchFamily="49" charset="0"/>
                <a:cs typeface="Courier New" panose="02070309020205020404" pitchFamily="49" charset="0"/>
              </a:rPr>
              <a:t>barh() </a:t>
            </a:r>
            <a:r>
              <a:rPr lang="en-GB" dirty="0" smtClean="0"/>
              <a:t>function instead of </a:t>
            </a:r>
            <a:r>
              <a:rPr lang="en-GB" dirty="0" smtClean="0">
                <a:solidFill>
                  <a:srgbClr val="FF0000"/>
                </a:solidFill>
                <a:latin typeface="Courier New" panose="02070309020205020404" pitchFamily="49" charset="0"/>
                <a:cs typeface="Courier New" panose="02070309020205020404" pitchFamily="49" charset="0"/>
              </a:rPr>
              <a:t>bar() </a:t>
            </a:r>
            <a:r>
              <a:rPr lang="en-GB" dirty="0" smtClean="0"/>
              <a:t>function.</a:t>
            </a:r>
          </a:p>
          <a:p>
            <a:endParaRPr lang="en-GB" dirty="0" smtClean="0"/>
          </a:p>
          <a:p>
            <a:r>
              <a:rPr lang="en-GB" dirty="0" smtClean="0"/>
              <a:t>Uses </a:t>
            </a:r>
            <a:r>
              <a:rPr lang="en-GB" dirty="0" err="1" smtClean="0">
                <a:solidFill>
                  <a:srgbClr val="FF0000"/>
                </a:solidFill>
                <a:latin typeface="Courier New" panose="02070309020205020404" pitchFamily="49" charset="0"/>
                <a:cs typeface="Courier New" panose="02070309020205020404" pitchFamily="49" charset="0"/>
              </a:rPr>
              <a:t>yticks</a:t>
            </a:r>
            <a:r>
              <a:rPr lang="en-GB" dirty="0" smtClean="0">
                <a:solidFill>
                  <a:srgbClr val="FF0000"/>
                </a:solidFill>
                <a:latin typeface="Courier New" panose="02070309020205020404" pitchFamily="49" charset="0"/>
                <a:cs typeface="Courier New" panose="02070309020205020404" pitchFamily="49" charset="0"/>
              </a:rPr>
              <a:t>() </a:t>
            </a:r>
            <a:r>
              <a:rPr lang="en-GB" dirty="0" smtClean="0"/>
              <a:t>function instead of </a:t>
            </a:r>
            <a:r>
              <a:rPr lang="en-GB" dirty="0" err="1" smtClean="0">
                <a:solidFill>
                  <a:srgbClr val="FF0000"/>
                </a:solidFill>
                <a:latin typeface="Courier New" panose="02070309020205020404" pitchFamily="49" charset="0"/>
                <a:cs typeface="Courier New" panose="02070309020205020404" pitchFamily="49" charset="0"/>
              </a:rPr>
              <a:t>xticks</a:t>
            </a:r>
            <a:r>
              <a:rPr lang="en-GB" dirty="0" smtClean="0">
                <a:solidFill>
                  <a:srgbClr val="FF0000"/>
                </a:solidFill>
                <a:latin typeface="Courier New" panose="02070309020205020404" pitchFamily="49" charset="0"/>
                <a:cs typeface="Courier New" panose="02070309020205020404" pitchFamily="49" charset="0"/>
              </a:rPr>
              <a:t>() </a:t>
            </a:r>
            <a:r>
              <a:rPr lang="en-GB" dirty="0" smtClean="0"/>
              <a:t>function.</a:t>
            </a:r>
          </a:p>
          <a:p>
            <a:endParaRPr lang="en-GB" dirty="0" smtClean="0"/>
          </a:p>
          <a:p>
            <a:r>
              <a:rPr lang="en-GB" dirty="0" smtClean="0"/>
              <a:t>Reverse the range of values covered by the axes in the </a:t>
            </a:r>
            <a:r>
              <a:rPr lang="en-GB" dirty="0" smtClean="0">
                <a:solidFill>
                  <a:srgbClr val="FF0000"/>
                </a:solidFill>
                <a:latin typeface="Courier New" panose="02070309020205020404" pitchFamily="49" charset="0"/>
                <a:cs typeface="Courier New" panose="02070309020205020404" pitchFamily="49" charset="0"/>
              </a:rPr>
              <a:t>axis() </a:t>
            </a:r>
            <a:r>
              <a:rPr lang="en-GB" dirty="0" smtClean="0"/>
              <a:t>function.</a:t>
            </a:r>
            <a:endParaRPr lang="en-GB" dirty="0"/>
          </a:p>
        </p:txBody>
      </p:sp>
      <p:sp>
        <p:nvSpPr>
          <p:cNvPr id="4" name="Title 1"/>
          <p:cNvSpPr>
            <a:spLocks noGrp="1"/>
          </p:cNvSpPr>
          <p:nvPr>
            <p:ph type="title"/>
          </p:nvPr>
        </p:nvSpPr>
        <p:spPr>
          <a:xfrm>
            <a:off x="395536" y="0"/>
            <a:ext cx="8229600" cy="418058"/>
          </a:xfrm>
        </p:spPr>
        <p:txBody>
          <a:bodyPr>
            <a:normAutofit fontScale="90000"/>
          </a:bodyPr>
          <a:lstStyle/>
          <a:p>
            <a:r>
              <a:rPr lang="en-GB" dirty="0" err="1" smtClean="0"/>
              <a:t>Multiseries</a:t>
            </a:r>
            <a:r>
              <a:rPr lang="en-GB" dirty="0" smtClean="0"/>
              <a:t> Horizontal Bar Chart</a:t>
            </a:r>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764704"/>
            <a:ext cx="443865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546" y="3446165"/>
            <a:ext cx="4333875"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340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08720"/>
            <a:ext cx="8208912" cy="1656184"/>
          </a:xfrm>
        </p:spPr>
        <p:txBody>
          <a:bodyPr>
            <a:normAutofit fontScale="70000" lnSpcReduction="20000"/>
          </a:bodyPr>
          <a:lstStyle/>
          <a:p>
            <a:r>
              <a:rPr lang="en-GB" dirty="0"/>
              <a:t>U</a:t>
            </a:r>
            <a:r>
              <a:rPr lang="en-GB" dirty="0" smtClean="0"/>
              <a:t>se the </a:t>
            </a:r>
            <a:r>
              <a:rPr lang="en-GB" dirty="0" smtClean="0">
                <a:latin typeface="Courier New" panose="02070309020205020404" pitchFamily="49" charset="0"/>
                <a:cs typeface="Courier New" panose="02070309020205020404" pitchFamily="49" charset="0"/>
              </a:rPr>
              <a:t>plot() </a:t>
            </a:r>
            <a:r>
              <a:rPr lang="en-GB" dirty="0" smtClean="0"/>
              <a:t>function applied to the </a:t>
            </a:r>
            <a:r>
              <a:rPr lang="en-GB" dirty="0" err="1" smtClean="0"/>
              <a:t>dataframe</a:t>
            </a:r>
            <a:r>
              <a:rPr lang="en-GB" dirty="0" smtClean="0"/>
              <a:t> object.</a:t>
            </a:r>
          </a:p>
          <a:p>
            <a:r>
              <a:rPr lang="en-GB" dirty="0"/>
              <a:t>S</a:t>
            </a:r>
            <a:r>
              <a:rPr lang="en-GB" dirty="0" smtClean="0"/>
              <a:t>pecify inside a kwarg called </a:t>
            </a:r>
            <a:r>
              <a:rPr lang="en-GB" dirty="0" smtClean="0">
                <a:solidFill>
                  <a:srgbClr val="FF0000"/>
                </a:solidFill>
                <a:latin typeface="Courier New" panose="02070309020205020404" pitchFamily="49" charset="0"/>
                <a:cs typeface="Courier New" panose="02070309020205020404" pitchFamily="49" charset="0"/>
              </a:rPr>
              <a:t>kind</a:t>
            </a:r>
            <a:r>
              <a:rPr lang="en-GB" dirty="0" smtClean="0"/>
              <a:t> to which you have to assign the type of chart you want to represent, which in this case is </a:t>
            </a:r>
            <a:r>
              <a:rPr lang="en-GB" dirty="0" smtClean="0">
                <a:solidFill>
                  <a:srgbClr val="FF0000"/>
                </a:solidFill>
                <a:latin typeface="Courier New" panose="02070309020205020404" pitchFamily="49" charset="0"/>
                <a:cs typeface="Courier New" panose="02070309020205020404" pitchFamily="49" charset="0"/>
              </a:rPr>
              <a:t>bar </a:t>
            </a:r>
            <a:r>
              <a:rPr lang="en-GB" dirty="0" smtClean="0">
                <a:cs typeface="Courier New" panose="02070309020205020404" pitchFamily="49" charset="0"/>
              </a:rPr>
              <a:t>for vertical bar chart and </a:t>
            </a:r>
            <a:r>
              <a:rPr lang="en-GB" dirty="0" smtClean="0">
                <a:solidFill>
                  <a:srgbClr val="FF0000"/>
                </a:solidFill>
                <a:latin typeface="Courier New" panose="02070309020205020404" pitchFamily="49" charset="0"/>
                <a:cs typeface="Courier New" panose="02070309020205020404" pitchFamily="49" charset="0"/>
              </a:rPr>
              <a:t>barh</a:t>
            </a:r>
            <a:r>
              <a:rPr lang="en-GB" dirty="0" smtClean="0">
                <a:cs typeface="Courier New" panose="02070309020205020404" pitchFamily="49" charset="0"/>
              </a:rPr>
              <a:t> for a horizontal bar chart</a:t>
            </a:r>
            <a:r>
              <a:rPr lang="en-GB" dirty="0">
                <a:solidFill>
                  <a:srgbClr val="FF0000"/>
                </a:solidFill>
                <a:latin typeface="Courier New" panose="02070309020205020404" pitchFamily="49" charset="0"/>
                <a:cs typeface="Courier New" panose="02070309020205020404" pitchFamily="49" charset="0"/>
              </a:rPr>
              <a:t>.</a:t>
            </a:r>
          </a:p>
        </p:txBody>
      </p:sp>
      <p:sp>
        <p:nvSpPr>
          <p:cNvPr id="4" name="Title 1"/>
          <p:cNvSpPr>
            <a:spLocks noGrp="1"/>
          </p:cNvSpPr>
          <p:nvPr>
            <p:ph type="title"/>
          </p:nvPr>
        </p:nvSpPr>
        <p:spPr>
          <a:xfrm>
            <a:off x="140192" y="0"/>
            <a:ext cx="9036496" cy="762848"/>
          </a:xfrm>
        </p:spPr>
        <p:txBody>
          <a:bodyPr>
            <a:normAutofit/>
          </a:bodyPr>
          <a:lstStyle/>
          <a:p>
            <a:r>
              <a:rPr lang="en-GB" sz="3200" dirty="0" err="1" smtClean="0"/>
              <a:t>Multiseries</a:t>
            </a:r>
            <a:r>
              <a:rPr lang="en-GB" sz="3200" dirty="0" smtClean="0"/>
              <a:t> Bar Chart with pandas </a:t>
            </a:r>
            <a:r>
              <a:rPr lang="en-GB" sz="3200" dirty="0" err="1" smtClean="0"/>
              <a:t>Dataframe</a:t>
            </a:r>
            <a:endParaRPr lang="en-GB" sz="32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854941"/>
            <a:ext cx="3888432" cy="4003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708920"/>
            <a:ext cx="4258356" cy="3702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913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0" y="44624"/>
            <a:ext cx="9036496" cy="346050"/>
          </a:xfrm>
        </p:spPr>
        <p:txBody>
          <a:bodyPr>
            <a:normAutofit fontScale="90000"/>
          </a:bodyPr>
          <a:lstStyle/>
          <a:p>
            <a:r>
              <a:rPr lang="en-GB" dirty="0" smtClean="0"/>
              <a:t>Stacked Bar Chart with pandas </a:t>
            </a:r>
            <a:r>
              <a:rPr lang="en-GB" dirty="0" err="1"/>
              <a:t>D</a:t>
            </a:r>
            <a:r>
              <a:rPr lang="en-GB" dirty="0" err="1" smtClean="0"/>
              <a:t>ataframe</a:t>
            </a:r>
            <a:endParaRPr lang="en-GB" dirty="0"/>
          </a:p>
        </p:txBody>
      </p:sp>
      <p:sp>
        <p:nvSpPr>
          <p:cNvPr id="3" name="Content Placeholder 2"/>
          <p:cNvSpPr>
            <a:spLocks noGrp="1"/>
          </p:cNvSpPr>
          <p:nvPr>
            <p:ph idx="1"/>
          </p:nvPr>
        </p:nvSpPr>
        <p:spPr>
          <a:xfrm>
            <a:off x="179512" y="764704"/>
            <a:ext cx="2890664" cy="936104"/>
          </a:xfrm>
        </p:spPr>
        <p:txBody>
          <a:bodyPr>
            <a:normAutofit fontScale="85000" lnSpcReduction="10000"/>
          </a:bodyPr>
          <a:lstStyle/>
          <a:p>
            <a:r>
              <a:rPr lang="en-GB" dirty="0" smtClean="0"/>
              <a:t>Use a kwarg called </a:t>
            </a:r>
            <a:r>
              <a:rPr lang="en-GB" dirty="0" smtClean="0">
                <a:solidFill>
                  <a:srgbClr val="FF0000"/>
                </a:solidFill>
                <a:latin typeface="Courier New" panose="02070309020205020404" pitchFamily="49" charset="0"/>
                <a:cs typeface="Courier New" panose="02070309020205020404" pitchFamily="49" charset="0"/>
              </a:rPr>
              <a:t>stacked</a:t>
            </a:r>
            <a:endParaRPr lang="en-GB" dirty="0">
              <a:solidFill>
                <a:srgbClr val="FF0000"/>
              </a:solidFill>
              <a:latin typeface="Courier New" panose="02070309020205020404" pitchFamily="49" charset="0"/>
              <a:cs typeface="Courier New" panose="02070309020205020404" pitchFamily="49"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76872"/>
            <a:ext cx="4248150" cy="439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340768"/>
            <a:ext cx="4155710"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202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476672"/>
          </a:xfrm>
        </p:spPr>
        <p:txBody>
          <a:bodyPr>
            <a:normAutofit fontScale="90000"/>
          </a:bodyPr>
          <a:lstStyle/>
          <a:p>
            <a:r>
              <a:rPr lang="en-GB" dirty="0" smtClean="0"/>
              <a:t>Other Bar Chart</a:t>
            </a:r>
            <a:endParaRPr lang="en-GB" dirty="0"/>
          </a:p>
        </p:txBody>
      </p:sp>
      <p:sp>
        <p:nvSpPr>
          <p:cNvPr id="3" name="Content Placeholder 2"/>
          <p:cNvSpPr>
            <a:spLocks noGrp="1"/>
          </p:cNvSpPr>
          <p:nvPr>
            <p:ph idx="1"/>
          </p:nvPr>
        </p:nvSpPr>
        <p:spPr>
          <a:xfrm>
            <a:off x="107504" y="836712"/>
            <a:ext cx="3960440" cy="5904656"/>
          </a:xfrm>
        </p:spPr>
        <p:txBody>
          <a:bodyPr>
            <a:normAutofit fontScale="70000" lnSpcReduction="20000"/>
          </a:bodyPr>
          <a:lstStyle/>
          <a:p>
            <a:r>
              <a:rPr lang="en-GB" dirty="0" smtClean="0"/>
              <a:t>In this example, you want to represent one of the two series in a negative form.</a:t>
            </a:r>
          </a:p>
          <a:p>
            <a:endParaRPr lang="en-GB" dirty="0" smtClean="0"/>
          </a:p>
          <a:p>
            <a:r>
              <a:rPr lang="en-GB" dirty="0" smtClean="0"/>
              <a:t>Use the </a:t>
            </a:r>
            <a:r>
              <a:rPr lang="en-GB" dirty="0" smtClean="0">
                <a:solidFill>
                  <a:srgbClr val="FF0000"/>
                </a:solidFill>
                <a:latin typeface="Courier New" panose="02070309020205020404" pitchFamily="49" charset="0"/>
                <a:cs typeface="Courier New" panose="02070309020205020404" pitchFamily="49" charset="0"/>
              </a:rPr>
              <a:t>facecolor</a:t>
            </a:r>
            <a:r>
              <a:rPr lang="en-GB" dirty="0" smtClean="0"/>
              <a:t> kwargs to colour the inner colour of the bar in a different way.</a:t>
            </a:r>
          </a:p>
          <a:p>
            <a:endParaRPr lang="en-GB" dirty="0" smtClean="0"/>
          </a:p>
          <a:p>
            <a:r>
              <a:rPr lang="en-GB" dirty="0" smtClean="0"/>
              <a:t>In order to add the </a:t>
            </a:r>
            <a:r>
              <a:rPr lang="en-GB" dirty="0" smtClean="0">
                <a:latin typeface="Courier New" panose="02070309020205020404" pitchFamily="49" charset="0"/>
                <a:cs typeface="Courier New" panose="02070309020205020404" pitchFamily="49" charset="0"/>
              </a:rPr>
              <a:t>y </a:t>
            </a:r>
            <a:r>
              <a:rPr lang="en-GB" dirty="0" smtClean="0"/>
              <a:t>value with a label at the end of each bar (</a:t>
            </a:r>
            <a:r>
              <a:rPr lang="en-GB" dirty="0" smtClean="0">
                <a:solidFill>
                  <a:srgbClr val="7030A0"/>
                </a:solidFill>
              </a:rPr>
              <a:t>good for readability</a:t>
            </a:r>
            <a:r>
              <a:rPr lang="en-GB" dirty="0" smtClean="0"/>
              <a:t>), you can use a </a:t>
            </a:r>
            <a:r>
              <a:rPr lang="en-GB" dirty="0" smtClean="0">
                <a:latin typeface="Courier New" panose="02070309020205020404" pitchFamily="49" charset="0"/>
                <a:cs typeface="Courier New" panose="02070309020205020404" pitchFamily="49" charset="0"/>
              </a:rPr>
              <a:t>for loop </a:t>
            </a:r>
            <a:r>
              <a:rPr lang="en-GB" dirty="0" smtClean="0"/>
              <a:t>in which the </a:t>
            </a:r>
            <a:r>
              <a:rPr lang="en-GB" dirty="0" smtClean="0">
                <a:latin typeface="Courier New" panose="02070309020205020404" pitchFamily="49" charset="0"/>
                <a:cs typeface="Courier New" panose="02070309020205020404" pitchFamily="49" charset="0"/>
              </a:rPr>
              <a:t>text() </a:t>
            </a:r>
            <a:r>
              <a:rPr lang="en-GB" dirty="0" smtClean="0"/>
              <a:t>function will show the </a:t>
            </a:r>
            <a:r>
              <a:rPr lang="en-GB" dirty="0" smtClean="0">
                <a:latin typeface="Courier New" panose="02070309020205020404" pitchFamily="49" charset="0"/>
                <a:cs typeface="Courier New" panose="02070309020205020404" pitchFamily="49" charset="0"/>
              </a:rPr>
              <a:t>y</a:t>
            </a:r>
            <a:r>
              <a:rPr lang="en-GB" dirty="0" smtClean="0"/>
              <a:t> value. </a:t>
            </a:r>
          </a:p>
          <a:p>
            <a:endParaRPr lang="en-GB" dirty="0" smtClean="0"/>
          </a:p>
          <a:p>
            <a:r>
              <a:rPr lang="en-GB" dirty="0" smtClean="0"/>
              <a:t>You can adjust the label position using the </a:t>
            </a:r>
            <a:r>
              <a:rPr lang="en-GB" dirty="0" smtClean="0">
                <a:solidFill>
                  <a:srgbClr val="FF0000"/>
                </a:solidFill>
                <a:latin typeface="Courier New" panose="02070309020205020404" pitchFamily="49" charset="0"/>
                <a:cs typeface="Courier New" panose="02070309020205020404" pitchFamily="49" charset="0"/>
              </a:rPr>
              <a:t>ha</a:t>
            </a:r>
            <a:r>
              <a:rPr lang="en-GB" dirty="0" smtClean="0"/>
              <a:t> and </a:t>
            </a:r>
            <a:r>
              <a:rPr lang="en-GB" dirty="0" err="1" smtClean="0">
                <a:solidFill>
                  <a:srgbClr val="FF0000"/>
                </a:solidFill>
                <a:latin typeface="Courier New" panose="02070309020205020404" pitchFamily="49" charset="0"/>
                <a:cs typeface="Courier New" panose="02070309020205020404" pitchFamily="49" charset="0"/>
              </a:rPr>
              <a:t>va</a:t>
            </a:r>
            <a:r>
              <a:rPr lang="en-GB" dirty="0" smtClean="0"/>
              <a:t>, which control the horizontal and vertical alignment.</a:t>
            </a:r>
          </a:p>
          <a:p>
            <a:endParaRPr lang="en-GB" dirty="0" smtClean="0"/>
          </a:p>
          <a:p>
            <a:endParaRPr lang="en-GB"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692696"/>
            <a:ext cx="4896544" cy="5867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9007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4890" y="116632"/>
            <a:ext cx="3384376" cy="634082"/>
          </a:xfrm>
        </p:spPr>
        <p:txBody>
          <a:bodyPr>
            <a:normAutofit fontScale="90000"/>
          </a:bodyPr>
          <a:lstStyle/>
          <a:p>
            <a:r>
              <a:rPr lang="en-GB" dirty="0" smtClean="0"/>
              <a:t>Pie chart</a:t>
            </a:r>
            <a:endParaRPr lang="en-GB" dirty="0"/>
          </a:p>
        </p:txBody>
      </p:sp>
      <p:sp>
        <p:nvSpPr>
          <p:cNvPr id="3" name="Content Placeholder 2"/>
          <p:cNvSpPr>
            <a:spLocks noGrp="1"/>
          </p:cNvSpPr>
          <p:nvPr>
            <p:ph idx="1"/>
          </p:nvPr>
        </p:nvSpPr>
        <p:spPr>
          <a:xfrm>
            <a:off x="0" y="44624"/>
            <a:ext cx="3923928" cy="6813376"/>
          </a:xfrm>
        </p:spPr>
        <p:txBody>
          <a:bodyPr>
            <a:normAutofit fontScale="55000" lnSpcReduction="20000"/>
          </a:bodyPr>
          <a:lstStyle/>
          <a:p>
            <a:r>
              <a:rPr lang="en-GB" dirty="0" smtClean="0"/>
              <a:t>Use the </a:t>
            </a:r>
            <a:r>
              <a:rPr lang="en-GB" dirty="0" smtClean="0">
                <a:latin typeface="Courier New" panose="02070309020205020404" pitchFamily="49" charset="0"/>
                <a:cs typeface="Courier New" panose="02070309020205020404" pitchFamily="49" charset="0"/>
              </a:rPr>
              <a:t>pie() </a:t>
            </a:r>
            <a:r>
              <a:rPr lang="en-GB" dirty="0" smtClean="0"/>
              <a:t>function to inherently calculate the percentage occupied by each value.</a:t>
            </a:r>
          </a:p>
          <a:p>
            <a:pPr marL="0" indent="0">
              <a:buNone/>
            </a:pPr>
            <a:endParaRPr lang="en-GB" dirty="0" smtClean="0"/>
          </a:p>
          <a:p>
            <a:r>
              <a:rPr lang="en-GB" dirty="0" smtClean="0"/>
              <a:t>Use the </a:t>
            </a:r>
            <a:r>
              <a:rPr lang="en-GB" dirty="0" smtClean="0">
                <a:latin typeface="Courier New" panose="02070309020205020404" pitchFamily="49" charset="0"/>
                <a:cs typeface="Courier New" panose="02070309020205020404" pitchFamily="49" charset="0"/>
              </a:rPr>
              <a:t>explode</a:t>
            </a:r>
            <a:r>
              <a:rPr lang="en-GB" dirty="0" smtClean="0"/>
              <a:t> kwarg to highlight a slice. E.g. Samsung</a:t>
            </a:r>
          </a:p>
          <a:p>
            <a:pPr marL="0" indent="0">
              <a:buNone/>
            </a:pPr>
            <a:endParaRPr lang="en-GB" dirty="0" smtClean="0"/>
          </a:p>
          <a:p>
            <a:r>
              <a:rPr lang="en-GB" dirty="0" smtClean="0"/>
              <a:t>Use the </a:t>
            </a:r>
            <a:r>
              <a:rPr lang="en-GB" dirty="0" smtClean="0">
                <a:latin typeface="Courier New" panose="02070309020205020404" pitchFamily="49" charset="0"/>
                <a:cs typeface="Courier New" panose="02070309020205020404" pitchFamily="49" charset="0"/>
              </a:rPr>
              <a:t>title() </a:t>
            </a:r>
            <a:r>
              <a:rPr lang="en-GB" dirty="0" smtClean="0"/>
              <a:t>function to add a title</a:t>
            </a:r>
          </a:p>
          <a:p>
            <a:pPr marL="0" indent="0">
              <a:buNone/>
            </a:pPr>
            <a:endParaRPr lang="en-GB" dirty="0" smtClean="0"/>
          </a:p>
          <a:p>
            <a:r>
              <a:rPr lang="en-GB" dirty="0" smtClean="0"/>
              <a:t>Set the </a:t>
            </a:r>
            <a:r>
              <a:rPr lang="en-GB" dirty="0" smtClean="0">
                <a:latin typeface="Courier New" panose="02070309020205020404" pitchFamily="49" charset="0"/>
                <a:cs typeface="Courier New" panose="02070309020205020404" pitchFamily="49" charset="0"/>
              </a:rPr>
              <a:t>axis() </a:t>
            </a:r>
            <a:r>
              <a:rPr lang="en-GB" dirty="0" smtClean="0"/>
              <a:t>function at end to ‘equal’ to have a perfectly spherical pie chart.</a:t>
            </a:r>
          </a:p>
          <a:p>
            <a:r>
              <a:rPr lang="en-GB" dirty="0" smtClean="0"/>
              <a:t>User the </a:t>
            </a:r>
            <a:r>
              <a:rPr lang="en-GB" dirty="0" smtClean="0">
                <a:latin typeface="Courier New" panose="02070309020205020404" pitchFamily="49" charset="0"/>
                <a:cs typeface="Courier New" panose="02070309020205020404" pitchFamily="49" charset="0"/>
              </a:rPr>
              <a:t>startangle</a:t>
            </a:r>
            <a:r>
              <a:rPr lang="en-GB" dirty="0" smtClean="0"/>
              <a:t> to adjust the rotation of the pie. It takes an integer value between 0 and 360 which are the degree of rotation. (0 is the default)</a:t>
            </a:r>
          </a:p>
          <a:p>
            <a:endParaRPr lang="en-GB" dirty="0" smtClean="0"/>
          </a:p>
          <a:p>
            <a:r>
              <a:rPr lang="en-GB" dirty="0" smtClean="0"/>
              <a:t>Use the </a:t>
            </a:r>
            <a:r>
              <a:rPr lang="en-GB" dirty="0" smtClean="0">
                <a:latin typeface="Courier New" panose="02070309020205020404" pitchFamily="49" charset="0"/>
                <a:cs typeface="Courier New" panose="02070309020205020404" pitchFamily="49" charset="0"/>
              </a:rPr>
              <a:t>autopct</a:t>
            </a:r>
            <a:r>
              <a:rPr lang="en-GB" dirty="0" smtClean="0"/>
              <a:t> kwarg to add to the center of each slice a text label showing the corresponding value.</a:t>
            </a:r>
          </a:p>
          <a:p>
            <a:endParaRPr lang="en-GB" dirty="0" smtClean="0"/>
          </a:p>
          <a:p>
            <a:r>
              <a:rPr lang="en-GB" dirty="0" smtClean="0"/>
              <a:t>Use the </a:t>
            </a:r>
            <a:r>
              <a:rPr lang="en-GB" dirty="0" smtClean="0">
                <a:latin typeface="Courier New" panose="02070309020205020404" pitchFamily="49" charset="0"/>
                <a:cs typeface="Courier New" panose="02070309020205020404" pitchFamily="49" charset="0"/>
              </a:rPr>
              <a:t>shadow</a:t>
            </a:r>
            <a:r>
              <a:rPr lang="en-GB" dirty="0" smtClean="0"/>
              <a:t> kwarg to add a shadow to an image by setting it to True.</a:t>
            </a:r>
            <a:endParaRPr lang="en-GB" dirty="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980728"/>
            <a:ext cx="4979468" cy="1741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84984"/>
            <a:ext cx="3619500"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732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418058"/>
          </a:xfrm>
        </p:spPr>
        <p:txBody>
          <a:bodyPr>
            <a:normAutofit fontScale="90000"/>
          </a:bodyPr>
          <a:lstStyle/>
          <a:p>
            <a:r>
              <a:rPr lang="en-GB" dirty="0" smtClean="0"/>
              <a:t>Pie chart with a pandas </a:t>
            </a:r>
            <a:r>
              <a:rPr lang="en-GB" dirty="0" err="1" smtClean="0"/>
              <a:t>Dataframe</a:t>
            </a:r>
            <a:endParaRPr lang="en-GB" dirty="0"/>
          </a:p>
        </p:txBody>
      </p:sp>
      <p:sp>
        <p:nvSpPr>
          <p:cNvPr id="3" name="Content Placeholder 2"/>
          <p:cNvSpPr>
            <a:spLocks noGrp="1"/>
          </p:cNvSpPr>
          <p:nvPr>
            <p:ph idx="1"/>
          </p:nvPr>
        </p:nvSpPr>
        <p:spPr>
          <a:xfrm>
            <a:off x="251520" y="692696"/>
            <a:ext cx="2952328" cy="6048672"/>
          </a:xfrm>
        </p:spPr>
        <p:txBody>
          <a:bodyPr>
            <a:normAutofit fontScale="70000" lnSpcReduction="20000"/>
          </a:bodyPr>
          <a:lstStyle/>
          <a:p>
            <a:r>
              <a:rPr lang="en-GB" dirty="0" smtClean="0"/>
              <a:t>The pie chart can only represent </a:t>
            </a:r>
            <a:r>
              <a:rPr lang="en-GB" dirty="0" smtClean="0">
                <a:latin typeface="Courier New" panose="02070309020205020404" pitchFamily="49" charset="0"/>
                <a:cs typeface="Courier New" panose="02070309020205020404" pitchFamily="49" charset="0"/>
              </a:rPr>
              <a:t>one series at a time</a:t>
            </a:r>
            <a:r>
              <a:rPr lang="en-GB" dirty="0" smtClean="0"/>
              <a:t>.</a:t>
            </a:r>
          </a:p>
          <a:p>
            <a:endParaRPr lang="en-GB" dirty="0" smtClean="0"/>
          </a:p>
          <a:p>
            <a:r>
              <a:rPr lang="en-GB" dirty="0" smtClean="0"/>
              <a:t>In this example, we display only the values of the first series by specifying </a:t>
            </a:r>
            <a:r>
              <a:rPr lang="en-GB" dirty="0" smtClean="0">
                <a:latin typeface="Courier New" panose="02070309020205020404" pitchFamily="49" charset="0"/>
                <a:cs typeface="Courier New" panose="02070309020205020404" pitchFamily="49" charset="0"/>
              </a:rPr>
              <a:t>df[‘series1’].</a:t>
            </a:r>
          </a:p>
          <a:p>
            <a:endParaRPr lang="en-GB" dirty="0" smtClean="0"/>
          </a:p>
          <a:p>
            <a:r>
              <a:rPr lang="en-GB" dirty="0" smtClean="0"/>
              <a:t>The </a:t>
            </a:r>
            <a:r>
              <a:rPr lang="en-GB" dirty="0" smtClean="0">
                <a:latin typeface="Courier New" panose="02070309020205020404" pitchFamily="49" charset="0"/>
                <a:cs typeface="Courier New" panose="02070309020205020404" pitchFamily="49" charset="0"/>
              </a:rPr>
              <a:t>kind</a:t>
            </a:r>
            <a:r>
              <a:rPr lang="en-GB" dirty="0" smtClean="0"/>
              <a:t> kwarg is used to specify the type of chart in the </a:t>
            </a:r>
            <a:r>
              <a:rPr lang="en-GB" dirty="0" smtClean="0">
                <a:latin typeface="Courier New" panose="02070309020205020404" pitchFamily="49" charset="0"/>
                <a:cs typeface="Courier New" panose="02070309020205020404" pitchFamily="49" charset="0"/>
              </a:rPr>
              <a:t>plot() </a:t>
            </a:r>
            <a:r>
              <a:rPr lang="en-GB" dirty="0" smtClean="0"/>
              <a:t>function.</a:t>
            </a:r>
          </a:p>
          <a:p>
            <a:endParaRPr lang="en-GB" dirty="0" smtClean="0"/>
          </a:p>
          <a:p>
            <a:r>
              <a:rPr lang="en-GB" dirty="0" smtClean="0"/>
              <a:t>To represent a perfectly circular pie chart, we use the </a:t>
            </a:r>
            <a:r>
              <a:rPr lang="en-GB" dirty="0" smtClean="0">
                <a:latin typeface="Courier New" panose="02070309020205020404" pitchFamily="49" charset="0"/>
                <a:cs typeface="Courier New" panose="02070309020205020404" pitchFamily="49" charset="0"/>
              </a:rPr>
              <a:t>figsize</a:t>
            </a:r>
            <a:r>
              <a:rPr lang="en-GB" dirty="0" smtClean="0"/>
              <a:t> </a:t>
            </a:r>
            <a:r>
              <a:rPr lang="en-GB" dirty="0"/>
              <a:t>k</a:t>
            </a:r>
            <a:r>
              <a:rPr lang="en-GB" dirty="0" smtClean="0"/>
              <a:t>warg</a:t>
            </a:r>
          </a:p>
          <a:p>
            <a:endParaRPr lang="en-GB"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1052736"/>
            <a:ext cx="4191000"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936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56"/>
            <a:ext cx="3456384" cy="418058"/>
          </a:xfrm>
        </p:spPr>
        <p:txBody>
          <a:bodyPr>
            <a:normAutofit fontScale="90000"/>
          </a:bodyPr>
          <a:lstStyle/>
          <a:p>
            <a:r>
              <a:rPr lang="en-GB" dirty="0" smtClean="0"/>
              <a:t>Scatter Plot</a:t>
            </a:r>
            <a:endParaRPr lang="en-GB" dirty="0"/>
          </a:p>
        </p:txBody>
      </p:sp>
      <p:sp>
        <p:nvSpPr>
          <p:cNvPr id="3" name="Content Placeholder 2"/>
          <p:cNvSpPr>
            <a:spLocks noGrp="1"/>
          </p:cNvSpPr>
          <p:nvPr>
            <p:ph idx="1"/>
          </p:nvPr>
        </p:nvSpPr>
        <p:spPr>
          <a:xfrm>
            <a:off x="0" y="548680"/>
            <a:ext cx="4608512" cy="1872208"/>
          </a:xfrm>
        </p:spPr>
        <p:txBody>
          <a:bodyPr>
            <a:normAutofit fontScale="70000" lnSpcReduction="20000"/>
          </a:bodyPr>
          <a:lstStyle/>
          <a:p>
            <a:r>
              <a:rPr lang="en-GB" dirty="0" smtClean="0">
                <a:latin typeface="Courier New" panose="02070309020205020404" pitchFamily="49" charset="0"/>
                <a:cs typeface="Courier New" panose="02070309020205020404" pitchFamily="49" charset="0"/>
              </a:rPr>
              <a:t>Scatter() </a:t>
            </a:r>
            <a:r>
              <a:rPr lang="en-GB" dirty="0" smtClean="0"/>
              <a:t>function </a:t>
            </a:r>
            <a:r>
              <a:rPr lang="en-GB" dirty="0"/>
              <a:t>can be used to create scatter plots where the properties of each individual point (size, face </a:t>
            </a:r>
            <a:r>
              <a:rPr lang="en-GB" dirty="0" err="1"/>
              <a:t>color</a:t>
            </a:r>
            <a:r>
              <a:rPr lang="en-GB" dirty="0"/>
              <a:t>, edge </a:t>
            </a:r>
            <a:r>
              <a:rPr lang="en-GB" dirty="0" err="1"/>
              <a:t>color</a:t>
            </a:r>
            <a:r>
              <a:rPr lang="en-GB" dirty="0"/>
              <a:t>, etc.) can be individually controlled or mapped to data.</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276166"/>
            <a:ext cx="4333875"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4625"/>
            <a:ext cx="4219575"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4454685"/>
            <a:ext cx="3931543" cy="2383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06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GB" dirty="0" smtClean="0"/>
              <a:t>A simple Interactive Chart</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23433"/>
            <a:ext cx="3990122" cy="3760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79512" y="1214312"/>
            <a:ext cx="4176464" cy="646331"/>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A simple plot: A blue line connection the points</a:t>
            </a:r>
            <a:endParaRPr lang="en-GB" dirty="0">
              <a:latin typeface="Courier New" panose="02070309020205020404" pitchFamily="49" charset="0"/>
              <a:cs typeface="Courier New" panose="02070309020205020404" pitchFamily="49" charset="0"/>
            </a:endParaRPr>
          </a:p>
        </p:txBody>
      </p:sp>
      <p:sp>
        <p:nvSpPr>
          <p:cNvPr id="8" name="TextBox 7"/>
          <p:cNvSpPr txBox="1"/>
          <p:nvPr/>
        </p:nvSpPr>
        <p:spPr>
          <a:xfrm>
            <a:off x="5220072" y="1027929"/>
            <a:ext cx="3744416" cy="1200329"/>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Set the properties of the plot. Each pair of values(</a:t>
            </a:r>
            <a:r>
              <a:rPr lang="en-GB" dirty="0" err="1" smtClean="0">
                <a:latin typeface="Courier New" panose="02070309020205020404" pitchFamily="49" charset="0"/>
                <a:cs typeface="Courier New" panose="02070309020205020404" pitchFamily="49" charset="0"/>
              </a:rPr>
              <a:t>x,y</a:t>
            </a:r>
            <a:r>
              <a:rPr lang="en-GB" dirty="0" smtClean="0">
                <a:latin typeface="Courier New" panose="02070309020205020404" pitchFamily="49" charset="0"/>
                <a:cs typeface="Courier New" panose="02070309020205020404" pitchFamily="49" charset="0"/>
              </a:rPr>
              <a:t>) is represented by a red dot.</a:t>
            </a:r>
            <a:endParaRPr lang="en-GB" dirty="0">
              <a:latin typeface="Courier New" panose="02070309020205020404" pitchFamily="49" charset="0"/>
              <a:cs typeface="Courier New" panose="02070309020205020404" pitchFamily="49"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7968" y="2688183"/>
            <a:ext cx="3527664" cy="3276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144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6096" y="238335"/>
            <a:ext cx="3456384" cy="476672"/>
          </a:xfrm>
        </p:spPr>
        <p:txBody>
          <a:bodyPr>
            <a:normAutofit fontScale="90000"/>
          </a:bodyPr>
          <a:lstStyle/>
          <a:p>
            <a:r>
              <a:rPr lang="en-GB" dirty="0" smtClean="0"/>
              <a:t>Box Plots</a:t>
            </a:r>
            <a:endParaRPr lang="en-GB"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4927" y="1772815"/>
            <a:ext cx="4572000" cy="4464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3" y="476671"/>
            <a:ext cx="5198368" cy="614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5379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956"/>
            <a:ext cx="8229600" cy="478628"/>
          </a:xfrm>
        </p:spPr>
        <p:txBody>
          <a:bodyPr>
            <a:normAutofit fontScale="90000"/>
          </a:bodyPr>
          <a:lstStyle/>
          <a:p>
            <a:r>
              <a:rPr lang="en-GB" dirty="0" smtClean="0"/>
              <a:t>Advanced chart – Contour plot</a:t>
            </a:r>
            <a:endParaRPr lang="en-GB" dirty="0"/>
          </a:p>
        </p:txBody>
      </p:sp>
      <p:sp>
        <p:nvSpPr>
          <p:cNvPr id="3" name="Content Placeholder 2"/>
          <p:cNvSpPr>
            <a:spLocks noGrp="1"/>
          </p:cNvSpPr>
          <p:nvPr>
            <p:ph idx="1"/>
          </p:nvPr>
        </p:nvSpPr>
        <p:spPr>
          <a:xfrm>
            <a:off x="107504" y="620688"/>
            <a:ext cx="4104456" cy="6237312"/>
          </a:xfrm>
        </p:spPr>
        <p:txBody>
          <a:bodyPr>
            <a:normAutofit fontScale="62500" lnSpcReduction="20000"/>
          </a:bodyPr>
          <a:lstStyle/>
          <a:p>
            <a:r>
              <a:rPr lang="en-GB" dirty="0" smtClean="0"/>
              <a:t>Contour plot or contour map is suitable for displaying three-dimensional surfaces.</a:t>
            </a:r>
          </a:p>
          <a:p>
            <a:r>
              <a:rPr lang="en-GB" dirty="0" smtClean="0"/>
              <a:t>You need to </a:t>
            </a:r>
            <a:r>
              <a:rPr lang="en-GB" sz="3800" dirty="0" smtClean="0">
                <a:latin typeface="Courier New" panose="02070309020205020404" pitchFamily="49" charset="0"/>
                <a:cs typeface="Courier New" panose="02070309020205020404" pitchFamily="49" charset="0"/>
              </a:rPr>
              <a:t>z =</a:t>
            </a:r>
            <a:r>
              <a:rPr lang="en-GB" sz="3800" i="1" dirty="0" smtClean="0">
                <a:cs typeface="Courier New" panose="02070309020205020404" pitchFamily="49" charset="0"/>
              </a:rPr>
              <a:t>f</a:t>
            </a:r>
            <a:r>
              <a:rPr lang="en-GB" sz="3800" dirty="0" smtClean="0">
                <a:latin typeface="Courier New" panose="02070309020205020404" pitchFamily="49" charset="0"/>
                <a:cs typeface="Courier New" panose="02070309020205020404" pitchFamily="49" charset="0"/>
              </a:rPr>
              <a:t>(</a:t>
            </a:r>
            <a:r>
              <a:rPr lang="en-GB" sz="3800" dirty="0" err="1" smtClean="0">
                <a:latin typeface="Courier New" panose="02070309020205020404" pitchFamily="49" charset="0"/>
                <a:cs typeface="Courier New" panose="02070309020205020404" pitchFamily="49" charset="0"/>
              </a:rPr>
              <a:t>x,y</a:t>
            </a:r>
            <a:r>
              <a:rPr lang="en-GB" sz="3800" dirty="0" smtClean="0">
                <a:latin typeface="Courier New" panose="02070309020205020404" pitchFamily="49" charset="0"/>
                <a:cs typeface="Courier New" panose="02070309020205020404" pitchFamily="49" charset="0"/>
              </a:rPr>
              <a:t>) </a:t>
            </a:r>
            <a:r>
              <a:rPr lang="en-GB" dirty="0" smtClean="0"/>
              <a:t>for generating a three-dimensional surface.</a:t>
            </a:r>
          </a:p>
          <a:p>
            <a:r>
              <a:rPr lang="en-GB" dirty="0" smtClean="0"/>
              <a:t>Define a range of  values for </a:t>
            </a:r>
            <a:r>
              <a:rPr lang="en-GB" dirty="0" err="1" smtClean="0">
                <a:latin typeface="Courier New" panose="02070309020205020404" pitchFamily="49" charset="0"/>
                <a:cs typeface="Courier New" panose="02070309020205020404" pitchFamily="49" charset="0"/>
              </a:rPr>
              <a:t>x,y</a:t>
            </a:r>
            <a:r>
              <a:rPr lang="en-GB" dirty="0" smtClean="0"/>
              <a:t> that will define the area of the map to be displayed.</a:t>
            </a:r>
          </a:p>
          <a:p>
            <a:r>
              <a:rPr lang="en-GB" dirty="0" smtClean="0"/>
              <a:t>Then calculate the z values for each pair </a:t>
            </a:r>
            <a:r>
              <a:rPr lang="en-GB" dirty="0" smtClean="0">
                <a:latin typeface="Courier New" panose="02070309020205020404" pitchFamily="49" charset="0"/>
                <a:cs typeface="Courier New" panose="02070309020205020404" pitchFamily="49" charset="0"/>
              </a:rPr>
              <a:t>(</a:t>
            </a:r>
            <a:r>
              <a:rPr lang="en-GB" dirty="0" err="1" smtClean="0">
                <a:latin typeface="Courier New" panose="02070309020205020404" pitchFamily="49" charset="0"/>
                <a:cs typeface="Courier New" panose="02070309020205020404" pitchFamily="49" charset="0"/>
              </a:rPr>
              <a:t>x,y</a:t>
            </a:r>
            <a:r>
              <a:rPr lang="en-GB" dirty="0" smtClean="0">
                <a:latin typeface="Courier New" panose="02070309020205020404" pitchFamily="49" charset="0"/>
                <a:cs typeface="Courier New" panose="02070309020205020404" pitchFamily="49" charset="0"/>
              </a:rPr>
              <a:t>), </a:t>
            </a:r>
            <a:r>
              <a:rPr lang="en-GB" dirty="0" smtClean="0"/>
              <a:t>applying the function </a:t>
            </a:r>
            <a:r>
              <a:rPr lang="en-GB" sz="3800" i="1" dirty="0">
                <a:solidFill>
                  <a:prstClr val="black"/>
                </a:solidFill>
                <a:cs typeface="Courier New" panose="02070309020205020404" pitchFamily="49" charset="0"/>
              </a:rPr>
              <a:t>f</a:t>
            </a:r>
            <a:r>
              <a:rPr lang="en-GB" sz="3800" dirty="0">
                <a:solidFill>
                  <a:prstClr val="black"/>
                </a:solidFill>
                <a:latin typeface="Courier New" panose="02070309020205020404" pitchFamily="49" charset="0"/>
                <a:cs typeface="Courier New" panose="02070309020205020404" pitchFamily="49" charset="0"/>
              </a:rPr>
              <a:t>(</a:t>
            </a:r>
            <a:r>
              <a:rPr lang="en-GB" sz="3800" dirty="0" err="1">
                <a:solidFill>
                  <a:prstClr val="black"/>
                </a:solidFill>
                <a:latin typeface="Courier New" panose="02070309020205020404" pitchFamily="49" charset="0"/>
                <a:cs typeface="Courier New" panose="02070309020205020404" pitchFamily="49" charset="0"/>
              </a:rPr>
              <a:t>x,y</a:t>
            </a:r>
            <a:r>
              <a:rPr lang="en-GB" sz="3800" dirty="0">
                <a:solidFill>
                  <a:prstClr val="black"/>
                </a:solidFill>
                <a:latin typeface="Courier New" panose="02070309020205020404" pitchFamily="49" charset="0"/>
                <a:cs typeface="Courier New" panose="02070309020205020404" pitchFamily="49" charset="0"/>
              </a:rPr>
              <a:t>) </a:t>
            </a:r>
            <a:r>
              <a:rPr lang="en-GB" dirty="0" smtClean="0"/>
              <a:t>in order to obtain a matrix of z values.</a:t>
            </a:r>
          </a:p>
          <a:p>
            <a:r>
              <a:rPr lang="en-GB" dirty="0" smtClean="0"/>
              <a:t>Finally, use the </a:t>
            </a:r>
            <a:r>
              <a:rPr lang="en-GB" dirty="0" smtClean="0">
                <a:solidFill>
                  <a:srgbClr val="FF0000"/>
                </a:solidFill>
                <a:latin typeface="Courier New" panose="02070309020205020404" pitchFamily="49" charset="0"/>
                <a:cs typeface="Courier New" panose="02070309020205020404" pitchFamily="49" charset="0"/>
              </a:rPr>
              <a:t>contour() </a:t>
            </a:r>
            <a:r>
              <a:rPr lang="en-GB" dirty="0" smtClean="0"/>
              <a:t>function to generate the contour of the map.</a:t>
            </a:r>
          </a:p>
          <a:p>
            <a:r>
              <a:rPr lang="en-GB" dirty="0" smtClean="0"/>
              <a:t>Areas delimited by the curves of level are filled by a colour gradient, defined by a colour map. For example negative values can indicate dark shades of blue and move to yellow and then red with the increase of positive values.</a:t>
            </a:r>
          </a:p>
          <a:p>
            <a:endParaRPr lang="en-GB"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980728"/>
            <a:ext cx="4419600" cy="519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6234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268760"/>
            <a:ext cx="2592288" cy="4525963"/>
          </a:xfrm>
        </p:spPr>
        <p:txBody>
          <a:bodyPr>
            <a:normAutofit fontScale="55000" lnSpcReduction="20000"/>
          </a:bodyPr>
          <a:lstStyle/>
          <a:p>
            <a:r>
              <a:rPr lang="en-GB" dirty="0" smtClean="0"/>
              <a:t>You can choose among a large number of </a:t>
            </a:r>
            <a:r>
              <a:rPr lang="en-GB" dirty="0" err="1" smtClean="0"/>
              <a:t>color</a:t>
            </a:r>
            <a:r>
              <a:rPr lang="en-GB" dirty="0" smtClean="0"/>
              <a:t> map available by specifying them with the </a:t>
            </a:r>
            <a:r>
              <a:rPr lang="en-GB" dirty="0" err="1" smtClean="0">
                <a:solidFill>
                  <a:srgbClr val="FF0000"/>
                </a:solidFill>
                <a:latin typeface="Courier New" panose="02070309020205020404" pitchFamily="49" charset="0"/>
                <a:cs typeface="Courier New" panose="02070309020205020404" pitchFamily="49" charset="0"/>
              </a:rPr>
              <a:t>cmap</a:t>
            </a:r>
            <a:r>
              <a:rPr lang="en-GB" dirty="0" smtClean="0">
                <a:solidFill>
                  <a:srgbClr val="FF0000"/>
                </a:solidFill>
                <a:latin typeface="Courier New" panose="02070309020205020404" pitchFamily="49" charset="0"/>
                <a:cs typeface="Courier New" panose="02070309020205020404" pitchFamily="49" charset="0"/>
              </a:rPr>
              <a:t> </a:t>
            </a:r>
            <a:r>
              <a:rPr lang="en-GB" dirty="0" smtClean="0"/>
              <a:t>kwarg.</a:t>
            </a:r>
          </a:p>
          <a:p>
            <a:endParaRPr lang="en-GB" dirty="0"/>
          </a:p>
          <a:p>
            <a:r>
              <a:rPr lang="en-GB" dirty="0" smtClean="0"/>
              <a:t>Same example as previous with the ‘hot’ </a:t>
            </a:r>
            <a:r>
              <a:rPr lang="en-GB" dirty="0" err="1" smtClean="0"/>
              <a:t>color</a:t>
            </a:r>
            <a:r>
              <a:rPr lang="en-GB" dirty="0" smtClean="0"/>
              <a:t> map gradient.</a:t>
            </a:r>
          </a:p>
          <a:p>
            <a:endParaRPr lang="en-GB" dirty="0" smtClean="0"/>
          </a:p>
          <a:p>
            <a:r>
              <a:rPr lang="en-GB" dirty="0" smtClean="0"/>
              <a:t>To add a colour scale as a reference by the side of the graph, use the </a:t>
            </a:r>
            <a:r>
              <a:rPr lang="en-GB" dirty="0" err="1" smtClean="0">
                <a:solidFill>
                  <a:srgbClr val="FF0000"/>
                </a:solidFill>
                <a:latin typeface="Courier New" panose="02070309020205020404" pitchFamily="49" charset="0"/>
                <a:cs typeface="Courier New" panose="02070309020205020404" pitchFamily="49" charset="0"/>
              </a:rPr>
              <a:t>colorbar</a:t>
            </a:r>
            <a:r>
              <a:rPr lang="en-GB" dirty="0" smtClean="0">
                <a:solidFill>
                  <a:srgbClr val="FF0000"/>
                </a:solidFill>
                <a:latin typeface="Courier New" panose="02070309020205020404" pitchFamily="49" charset="0"/>
                <a:cs typeface="Courier New" panose="02070309020205020404" pitchFamily="49" charset="0"/>
              </a:rPr>
              <a:t>() </a:t>
            </a:r>
            <a:r>
              <a:rPr lang="en-GB" dirty="0" smtClean="0"/>
              <a:t>function.</a:t>
            </a:r>
            <a:endParaRPr lang="en-GB"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447800"/>
            <a:ext cx="4333875"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395536" y="260648"/>
            <a:ext cx="8229600" cy="274042"/>
          </a:xfrm>
        </p:spPr>
        <p:txBody>
          <a:bodyPr>
            <a:normAutofit fontScale="90000"/>
          </a:bodyPr>
          <a:lstStyle/>
          <a:p>
            <a:r>
              <a:rPr lang="en-GB" dirty="0" smtClean="0"/>
              <a:t>Advanced chart – Contour plot</a:t>
            </a:r>
            <a:endParaRPr lang="en-GB" dirty="0"/>
          </a:p>
        </p:txBody>
      </p:sp>
    </p:spTree>
    <p:extLst>
      <p:ext uri="{BB962C8B-B14F-4D97-AF65-F5344CB8AC3E}">
        <p14:creationId xmlns:p14="http://schemas.microsoft.com/office/powerpoint/2010/main" val="3204884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GB" dirty="0" smtClean="0"/>
              <a:t>Using mplot3d Toolkit for 3D Surfaces</a:t>
            </a:r>
            <a:endParaRPr lang="en-GB" dirty="0"/>
          </a:p>
        </p:txBody>
      </p:sp>
      <p:sp>
        <p:nvSpPr>
          <p:cNvPr id="3" name="Content Placeholder 2"/>
          <p:cNvSpPr>
            <a:spLocks noGrp="1"/>
          </p:cNvSpPr>
          <p:nvPr>
            <p:ph idx="1"/>
          </p:nvPr>
        </p:nvSpPr>
        <p:spPr>
          <a:xfrm>
            <a:off x="0" y="836712"/>
            <a:ext cx="4499992" cy="5760640"/>
          </a:xfrm>
        </p:spPr>
        <p:txBody>
          <a:bodyPr>
            <a:normAutofit fontScale="70000" lnSpcReduction="20000"/>
          </a:bodyPr>
          <a:lstStyle/>
          <a:p>
            <a:r>
              <a:rPr lang="en-GB" dirty="0" smtClean="0"/>
              <a:t>The mplot3d </a:t>
            </a:r>
            <a:r>
              <a:rPr lang="en-GB" dirty="0"/>
              <a:t>toolkits is included in all standard installation of </a:t>
            </a:r>
            <a:r>
              <a:rPr lang="en-GB" dirty="0" err="1" smtClean="0"/>
              <a:t>matplotlib</a:t>
            </a:r>
            <a:r>
              <a:rPr lang="en-GB" dirty="0" smtClean="0"/>
              <a:t> and allows us to extend the capabilities of visualisation to 3D data.</a:t>
            </a:r>
          </a:p>
          <a:p>
            <a:r>
              <a:rPr lang="en-GB" dirty="0" smtClean="0"/>
              <a:t>We use an object </a:t>
            </a:r>
            <a:r>
              <a:rPr lang="en-GB" dirty="0"/>
              <a:t>called </a:t>
            </a:r>
            <a:r>
              <a:rPr lang="en-GB" dirty="0" smtClean="0"/>
              <a:t>Axes3D</a:t>
            </a:r>
          </a:p>
          <a:p>
            <a:pPr marL="0" indent="0">
              <a:buNone/>
            </a:pPr>
            <a:r>
              <a:rPr lang="en-GB" sz="2000" dirty="0" smtClean="0">
                <a:solidFill>
                  <a:srgbClr val="FF0000"/>
                </a:solidFill>
                <a:latin typeface="Courier New" panose="02070309020205020404" pitchFamily="49" charset="0"/>
                <a:cs typeface="Courier New" panose="02070309020205020404" pitchFamily="49" charset="0"/>
              </a:rPr>
              <a:t>from </a:t>
            </a:r>
            <a:r>
              <a:rPr lang="en-GB" sz="2000" dirty="0">
                <a:solidFill>
                  <a:srgbClr val="FF0000"/>
                </a:solidFill>
                <a:latin typeface="Courier New" panose="02070309020205020404" pitchFamily="49" charset="0"/>
                <a:cs typeface="Courier New" panose="02070309020205020404" pitchFamily="49" charset="0"/>
              </a:rPr>
              <a:t>mpl_toolkits.mplot3d import Axes3D</a:t>
            </a:r>
            <a:endParaRPr lang="en-GB" sz="2000" dirty="0" smtClean="0">
              <a:solidFill>
                <a:srgbClr val="FF0000"/>
              </a:solidFill>
              <a:latin typeface="Courier New" panose="02070309020205020404" pitchFamily="49" charset="0"/>
              <a:cs typeface="Courier New" panose="02070309020205020404" pitchFamily="49" charset="0"/>
            </a:endParaRPr>
          </a:p>
          <a:p>
            <a:endParaRPr lang="en-GB" dirty="0" smtClean="0"/>
          </a:p>
          <a:p>
            <a:r>
              <a:rPr lang="en-GB" dirty="0" smtClean="0"/>
              <a:t>In this example, we use the same function: </a:t>
            </a:r>
            <a:r>
              <a:rPr lang="en-GB" sz="3800" dirty="0" smtClean="0">
                <a:latin typeface="Courier New" panose="02070309020205020404" pitchFamily="49" charset="0"/>
                <a:cs typeface="Courier New" panose="02070309020205020404" pitchFamily="49" charset="0"/>
              </a:rPr>
              <a:t>z </a:t>
            </a:r>
            <a:r>
              <a:rPr lang="en-GB" sz="3800" dirty="0">
                <a:latin typeface="Courier New" panose="02070309020205020404" pitchFamily="49" charset="0"/>
                <a:cs typeface="Courier New" panose="02070309020205020404" pitchFamily="49" charset="0"/>
              </a:rPr>
              <a:t>=</a:t>
            </a:r>
            <a:r>
              <a:rPr lang="en-GB" sz="3800" i="1" dirty="0" smtClean="0">
                <a:cs typeface="Courier New" panose="02070309020205020404" pitchFamily="49" charset="0"/>
              </a:rPr>
              <a:t>f</a:t>
            </a:r>
            <a:r>
              <a:rPr lang="en-GB" sz="3800" dirty="0" smtClean="0">
                <a:latin typeface="Courier New" panose="02070309020205020404" pitchFamily="49" charset="0"/>
                <a:cs typeface="Courier New" panose="02070309020205020404" pitchFamily="49" charset="0"/>
              </a:rPr>
              <a:t>(</a:t>
            </a:r>
            <a:r>
              <a:rPr lang="en-GB" sz="3800" dirty="0" err="1" smtClean="0">
                <a:latin typeface="Courier New" panose="02070309020205020404" pitchFamily="49" charset="0"/>
                <a:cs typeface="Courier New" panose="02070309020205020404" pitchFamily="49" charset="0"/>
              </a:rPr>
              <a:t>x,y</a:t>
            </a:r>
            <a:r>
              <a:rPr lang="en-GB" sz="3800" dirty="0" smtClean="0">
                <a:latin typeface="Courier New" panose="02070309020205020404" pitchFamily="49" charset="0"/>
                <a:cs typeface="Courier New" panose="02070309020205020404" pitchFamily="49" charset="0"/>
              </a:rPr>
              <a:t>)</a:t>
            </a:r>
            <a:r>
              <a:rPr lang="en-GB" sz="3100" dirty="0" smtClean="0">
                <a:cs typeface="Courier New" panose="02070309020205020404" pitchFamily="49" charset="0"/>
              </a:rPr>
              <a:t>used for contour map</a:t>
            </a:r>
          </a:p>
          <a:p>
            <a:pPr marL="0" indent="0">
              <a:buNone/>
            </a:pPr>
            <a:endParaRPr lang="en-GB" sz="3800" dirty="0" smtClean="0">
              <a:latin typeface="Courier New" panose="02070309020205020404" pitchFamily="49" charset="0"/>
              <a:cs typeface="Courier New" panose="02070309020205020404" pitchFamily="49" charset="0"/>
            </a:endParaRPr>
          </a:p>
          <a:p>
            <a:r>
              <a:rPr lang="en-GB" dirty="0" smtClean="0"/>
              <a:t>Once we have calculated the </a:t>
            </a:r>
            <a:r>
              <a:rPr lang="en-GB" dirty="0" smtClean="0">
                <a:latin typeface="Courier New" panose="02070309020205020404" pitchFamily="49" charset="0"/>
                <a:cs typeface="Courier New" panose="02070309020205020404" pitchFamily="49" charset="0"/>
              </a:rPr>
              <a:t>meshgrid</a:t>
            </a:r>
            <a:r>
              <a:rPr lang="en-GB" dirty="0" smtClean="0"/>
              <a:t>, we can view the surface with the </a:t>
            </a:r>
            <a:r>
              <a:rPr lang="en-GB" dirty="0" smtClean="0">
                <a:latin typeface="Courier New" panose="02070309020205020404" pitchFamily="49" charset="0"/>
                <a:cs typeface="Courier New" panose="02070309020205020404" pitchFamily="49" charset="0"/>
              </a:rPr>
              <a:t>plot_surface() </a:t>
            </a:r>
            <a:r>
              <a:rPr lang="en-GB" dirty="0" smtClean="0"/>
              <a:t>function.</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836712"/>
            <a:ext cx="4608511" cy="5367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9520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52736"/>
            <a:ext cx="3203848" cy="4896544"/>
          </a:xfrm>
        </p:spPr>
        <p:txBody>
          <a:bodyPr>
            <a:normAutofit fontScale="62500" lnSpcReduction="20000"/>
          </a:bodyPr>
          <a:lstStyle/>
          <a:p>
            <a:r>
              <a:rPr lang="en-GB" dirty="0"/>
              <a:t>Use </a:t>
            </a:r>
            <a:r>
              <a:rPr lang="en-GB" dirty="0" err="1">
                <a:latin typeface="Courier New" panose="02070309020205020404" pitchFamily="49" charset="0"/>
                <a:cs typeface="Courier New" panose="02070309020205020404" pitchFamily="49" charset="0"/>
              </a:rPr>
              <a:t>cmap</a:t>
            </a:r>
            <a:r>
              <a:rPr lang="en-GB" dirty="0"/>
              <a:t> kwarg to change the </a:t>
            </a:r>
            <a:r>
              <a:rPr lang="en-GB" dirty="0" err="1"/>
              <a:t>color</a:t>
            </a:r>
            <a:r>
              <a:rPr lang="en-GB" dirty="0"/>
              <a:t>. Rotate the surface by using the </a:t>
            </a:r>
            <a:r>
              <a:rPr lang="en-GB" dirty="0" err="1">
                <a:latin typeface="Courier New" panose="02070309020205020404" pitchFamily="49" charset="0"/>
                <a:cs typeface="Courier New" panose="02070309020205020404" pitchFamily="49" charset="0"/>
              </a:rPr>
              <a:t>view_init</a:t>
            </a:r>
            <a:r>
              <a:rPr lang="en-GB" dirty="0">
                <a:latin typeface="Courier New" panose="02070309020205020404" pitchFamily="49" charset="0"/>
                <a:cs typeface="Courier New" panose="02070309020205020404" pitchFamily="49" charset="0"/>
              </a:rPr>
              <a:t>() </a:t>
            </a:r>
            <a:r>
              <a:rPr lang="en-GB" dirty="0"/>
              <a:t>function.</a:t>
            </a:r>
          </a:p>
          <a:p>
            <a:pPr marL="0" indent="0">
              <a:buNone/>
            </a:pPr>
            <a:endParaRPr lang="en-GB" dirty="0"/>
          </a:p>
          <a:p>
            <a:r>
              <a:rPr lang="en-GB" dirty="0"/>
              <a:t>The </a:t>
            </a:r>
            <a:r>
              <a:rPr lang="en-GB" dirty="0" err="1">
                <a:latin typeface="Courier New" panose="02070309020205020404" pitchFamily="49" charset="0"/>
                <a:cs typeface="Courier New" panose="02070309020205020404" pitchFamily="49" charset="0"/>
              </a:rPr>
              <a:t>elev</a:t>
            </a:r>
            <a:r>
              <a:rPr lang="en-GB" dirty="0"/>
              <a:t> kwarg adjust the height at which the surface is seen and the </a:t>
            </a:r>
            <a:r>
              <a:rPr lang="en-GB" dirty="0" err="1">
                <a:latin typeface="Courier New" panose="02070309020205020404" pitchFamily="49" charset="0"/>
                <a:cs typeface="Courier New" panose="02070309020205020404" pitchFamily="49" charset="0"/>
              </a:rPr>
              <a:t>azim</a:t>
            </a:r>
            <a:r>
              <a:rPr lang="en-GB" dirty="0"/>
              <a:t> kwarg adjusts the angle of rotation of the </a:t>
            </a:r>
            <a:r>
              <a:rPr lang="en-GB" dirty="0" smtClean="0"/>
              <a:t>surface.</a:t>
            </a:r>
          </a:p>
          <a:p>
            <a:endParaRPr lang="en-GB" dirty="0" smtClean="0"/>
          </a:p>
          <a:p>
            <a:r>
              <a:rPr lang="en-GB" dirty="0" smtClean="0"/>
              <a:t>In this example, the 3D surface is rotated and observed from a higher viewpoint.</a:t>
            </a:r>
            <a:endParaRPr lang="en-GB" dirty="0"/>
          </a:p>
          <a:p>
            <a:endParaRPr lang="en-GB" dirty="0"/>
          </a:p>
        </p:txBody>
      </p:sp>
      <p:sp>
        <p:nvSpPr>
          <p:cNvPr id="4" name="Title 1"/>
          <p:cNvSpPr>
            <a:spLocks noGrp="1"/>
          </p:cNvSpPr>
          <p:nvPr>
            <p:ph type="title"/>
          </p:nvPr>
        </p:nvSpPr>
        <p:spPr>
          <a:xfrm>
            <a:off x="467544" y="0"/>
            <a:ext cx="8229600" cy="418058"/>
          </a:xfrm>
        </p:spPr>
        <p:txBody>
          <a:bodyPr>
            <a:normAutofit fontScale="90000"/>
          </a:bodyPr>
          <a:lstStyle/>
          <a:p>
            <a:r>
              <a:rPr lang="en-GB" dirty="0" smtClean="0"/>
              <a:t>Using mplot3d Toolkit for 3D Surfaces</a:t>
            </a:r>
            <a:endParaRPr lang="en-GB"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895" y="908720"/>
            <a:ext cx="5519577" cy="564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9669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08890"/>
            <a:ext cx="4032448" cy="360040"/>
          </a:xfrm>
        </p:spPr>
        <p:txBody>
          <a:bodyPr>
            <a:normAutofit fontScale="90000"/>
          </a:bodyPr>
          <a:lstStyle/>
          <a:p>
            <a:r>
              <a:rPr lang="en-GB" dirty="0" smtClean="0"/>
              <a:t>Scatter Plots in 3D</a:t>
            </a:r>
            <a:endParaRPr lang="en-GB" dirty="0"/>
          </a:p>
        </p:txBody>
      </p:sp>
      <p:sp>
        <p:nvSpPr>
          <p:cNvPr id="3" name="Content Placeholder 2"/>
          <p:cNvSpPr>
            <a:spLocks noGrp="1"/>
          </p:cNvSpPr>
          <p:nvPr>
            <p:ph idx="1"/>
          </p:nvPr>
        </p:nvSpPr>
        <p:spPr>
          <a:xfrm>
            <a:off x="107504" y="1268760"/>
            <a:ext cx="3240360" cy="5184576"/>
          </a:xfrm>
        </p:spPr>
        <p:txBody>
          <a:bodyPr>
            <a:normAutofit fontScale="70000" lnSpcReduction="20000"/>
          </a:bodyPr>
          <a:lstStyle/>
          <a:p>
            <a:r>
              <a:rPr lang="en-GB" dirty="0" smtClean="0"/>
              <a:t>The most used among all 3D views is the 3d scatter plot. With this type of visualisation, you can identify if the points follow particular trends and if they tend to cluster.</a:t>
            </a:r>
          </a:p>
          <a:p>
            <a:pPr marL="0" indent="0">
              <a:buNone/>
            </a:pPr>
            <a:endParaRPr lang="en-GB" dirty="0" smtClean="0"/>
          </a:p>
          <a:p>
            <a:r>
              <a:rPr lang="en-GB" dirty="0" smtClean="0"/>
              <a:t>We use the </a:t>
            </a:r>
            <a:r>
              <a:rPr lang="en-GB" dirty="0" smtClean="0">
                <a:solidFill>
                  <a:srgbClr val="FF0000"/>
                </a:solidFill>
                <a:latin typeface="Courier New" panose="02070309020205020404" pitchFamily="49" charset="0"/>
                <a:cs typeface="Courier New" panose="02070309020205020404" pitchFamily="49" charset="0"/>
              </a:rPr>
              <a:t>scatter() </a:t>
            </a:r>
            <a:r>
              <a:rPr lang="en-GB" dirty="0" smtClean="0"/>
              <a:t>function as the 2D case but applied on the Axes3D object. By doing this, we can visualise different series all together in the same 3D representation.</a:t>
            </a:r>
            <a:endParaRPr lang="en-GB"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32186"/>
            <a:ext cx="3661792" cy="3540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3676650"/>
            <a:ext cx="457200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4146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418058"/>
          </a:xfrm>
        </p:spPr>
        <p:txBody>
          <a:bodyPr>
            <a:normAutofit fontScale="90000"/>
          </a:bodyPr>
          <a:lstStyle/>
          <a:p>
            <a:r>
              <a:rPr lang="en-GB" dirty="0" smtClean="0"/>
              <a:t>Subplots Within Other subplots</a:t>
            </a:r>
            <a:endParaRPr lang="en-GB" dirty="0"/>
          </a:p>
        </p:txBody>
      </p:sp>
      <p:sp>
        <p:nvSpPr>
          <p:cNvPr id="3" name="Content Placeholder 2"/>
          <p:cNvSpPr>
            <a:spLocks noGrp="1"/>
          </p:cNvSpPr>
          <p:nvPr>
            <p:ph idx="1"/>
          </p:nvPr>
        </p:nvSpPr>
        <p:spPr>
          <a:xfrm>
            <a:off x="0" y="620688"/>
            <a:ext cx="5076056" cy="2952328"/>
          </a:xfrm>
        </p:spPr>
        <p:txBody>
          <a:bodyPr>
            <a:normAutofit fontScale="70000" lnSpcReduction="20000"/>
          </a:bodyPr>
          <a:lstStyle/>
          <a:p>
            <a:r>
              <a:rPr lang="en-GB" dirty="0" smtClean="0"/>
              <a:t>Since we are talking of frames (i.e. Axes objects), we need to separate the main Axes (i.e., the general chart) from the frame we want to add that will need another instance of Axes.</a:t>
            </a:r>
          </a:p>
          <a:p>
            <a:r>
              <a:rPr lang="en-GB" dirty="0" smtClean="0"/>
              <a:t>To do this we use the </a:t>
            </a:r>
            <a:r>
              <a:rPr lang="en-GB" dirty="0" smtClean="0">
                <a:latin typeface="Courier New" panose="02070309020205020404" pitchFamily="49" charset="0"/>
                <a:cs typeface="Courier New" panose="02070309020205020404" pitchFamily="49" charset="0"/>
              </a:rPr>
              <a:t>figure() </a:t>
            </a:r>
            <a:r>
              <a:rPr lang="en-GB" dirty="0" smtClean="0"/>
              <a:t>function to get the Figure object on which we define two different Axes objects using the </a:t>
            </a:r>
            <a:r>
              <a:rPr lang="en-GB" dirty="0" smtClean="0">
                <a:latin typeface="Courier New" panose="02070309020205020404" pitchFamily="49" charset="0"/>
                <a:cs typeface="Courier New" panose="02070309020205020404" pitchFamily="49" charset="0"/>
              </a:rPr>
              <a:t>add_axes() </a:t>
            </a:r>
            <a:r>
              <a:rPr lang="en-GB" dirty="0" smtClean="0"/>
              <a:t>function</a:t>
            </a:r>
            <a:endParaRPr lang="en-GB"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3573016"/>
            <a:ext cx="4467225"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043244"/>
            <a:ext cx="3890426" cy="528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705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649" y="44624"/>
            <a:ext cx="7848873" cy="1080120"/>
          </a:xfrm>
        </p:spPr>
        <p:txBody>
          <a:bodyPr>
            <a:normAutofit fontScale="70000" lnSpcReduction="20000"/>
          </a:bodyPr>
          <a:lstStyle/>
          <a:p>
            <a:r>
              <a:rPr lang="en-GB" dirty="0" smtClean="0"/>
              <a:t>It is possible to plot three different trends in the same plots.</a:t>
            </a:r>
          </a:p>
          <a:p>
            <a:pPr marL="0" indent="0">
              <a:buNone/>
            </a:pPr>
            <a:endParaRPr lang="en-GB" dirty="0" smtClean="0"/>
          </a:p>
          <a:p>
            <a:r>
              <a:rPr lang="en-GB" dirty="0" smtClean="0"/>
              <a:t>The example below shows three sinusoidal trends.</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34" y="1268760"/>
            <a:ext cx="4619625" cy="545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576" y="1412776"/>
            <a:ext cx="4086913"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3983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274042"/>
          </a:xfrm>
        </p:spPr>
        <p:txBody>
          <a:bodyPr>
            <a:normAutofit fontScale="90000"/>
          </a:bodyPr>
          <a:lstStyle/>
          <a:p>
            <a:r>
              <a:rPr lang="en-GB" dirty="0" smtClean="0"/>
              <a:t>Using the kwargs</a:t>
            </a:r>
            <a:endParaRPr lang="en-GB" dirty="0"/>
          </a:p>
        </p:txBody>
      </p:sp>
      <p:sp>
        <p:nvSpPr>
          <p:cNvPr id="3" name="Content Placeholder 2"/>
          <p:cNvSpPr>
            <a:spLocks noGrp="1"/>
          </p:cNvSpPr>
          <p:nvPr>
            <p:ph idx="1"/>
          </p:nvPr>
        </p:nvSpPr>
        <p:spPr>
          <a:xfrm>
            <a:off x="457200" y="908720"/>
            <a:ext cx="3250704" cy="5616624"/>
          </a:xfrm>
        </p:spPr>
        <p:txBody>
          <a:bodyPr>
            <a:normAutofit fontScale="70000" lnSpcReduction="20000"/>
          </a:bodyPr>
          <a:lstStyle/>
          <a:p>
            <a:r>
              <a:rPr lang="en-GB" dirty="0" smtClean="0"/>
              <a:t>The object that makes up the chart have many attributes that characterise them. The attributes are all default values but can be set through the use of </a:t>
            </a:r>
            <a:r>
              <a:rPr lang="en-GB" dirty="0" smtClean="0">
                <a:latin typeface="Courier New" panose="02070309020205020404" pitchFamily="49" charset="0"/>
                <a:cs typeface="Courier New" panose="02070309020205020404" pitchFamily="49" charset="0"/>
              </a:rPr>
              <a:t>keyword args </a:t>
            </a:r>
            <a:r>
              <a:rPr lang="en-GB" dirty="0" smtClean="0"/>
              <a:t>known as </a:t>
            </a:r>
            <a:r>
              <a:rPr lang="en-GB" dirty="0" smtClean="0">
                <a:solidFill>
                  <a:srgbClr val="FF0000"/>
                </a:solidFill>
                <a:latin typeface="Courier New" panose="02070309020205020404" pitchFamily="49" charset="0"/>
                <a:cs typeface="Courier New" panose="02070309020205020404" pitchFamily="49" charset="0"/>
              </a:rPr>
              <a:t>kwargs</a:t>
            </a:r>
            <a:r>
              <a:rPr lang="en-GB" dirty="0" smtClean="0"/>
              <a:t>.</a:t>
            </a:r>
          </a:p>
          <a:p>
            <a:endParaRPr lang="en-GB" dirty="0" smtClean="0"/>
          </a:p>
          <a:p>
            <a:r>
              <a:rPr lang="en-GB" dirty="0" smtClean="0"/>
              <a:t>These keywords are passed as arguments to functions.</a:t>
            </a:r>
          </a:p>
          <a:p>
            <a:endParaRPr lang="en-GB" dirty="0" smtClean="0"/>
          </a:p>
          <a:p>
            <a:r>
              <a:rPr lang="en-GB" dirty="0" smtClean="0"/>
              <a:t>For example the thickness of a line can be changed if we set the </a:t>
            </a:r>
            <a:r>
              <a:rPr lang="en-GB" dirty="0" smtClean="0">
                <a:solidFill>
                  <a:srgbClr val="FF0000"/>
                </a:solidFill>
                <a:latin typeface="Courier New" panose="02070309020205020404" pitchFamily="49" charset="0"/>
                <a:cs typeface="Courier New" panose="02070309020205020404" pitchFamily="49" charset="0"/>
              </a:rPr>
              <a:t>linewidth</a:t>
            </a:r>
            <a:r>
              <a:rPr lang="en-GB" dirty="0" smtClean="0"/>
              <a:t> keyword.</a:t>
            </a:r>
            <a:endParaRPr lang="en-GB"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764704"/>
            <a:ext cx="3471573" cy="2929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095" y="3933056"/>
            <a:ext cx="3245332" cy="2673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9708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507288" cy="476672"/>
          </a:xfrm>
        </p:spPr>
        <p:txBody>
          <a:bodyPr>
            <a:normAutofit fontScale="90000"/>
          </a:bodyPr>
          <a:lstStyle/>
          <a:p>
            <a:r>
              <a:rPr lang="en-GB" dirty="0" smtClean="0"/>
              <a:t>Working with Multiple Figures and Axes</a:t>
            </a:r>
            <a:endParaRPr lang="en-GB" dirty="0"/>
          </a:p>
        </p:txBody>
      </p:sp>
      <p:sp>
        <p:nvSpPr>
          <p:cNvPr id="3" name="Content Placeholder 2"/>
          <p:cNvSpPr>
            <a:spLocks noGrp="1"/>
          </p:cNvSpPr>
          <p:nvPr>
            <p:ph idx="1"/>
          </p:nvPr>
        </p:nvSpPr>
        <p:spPr>
          <a:xfrm>
            <a:off x="467544" y="908720"/>
            <a:ext cx="8229600" cy="5832648"/>
          </a:xfrm>
        </p:spPr>
        <p:txBody>
          <a:bodyPr>
            <a:normAutofit fontScale="77500" lnSpcReduction="20000"/>
          </a:bodyPr>
          <a:lstStyle/>
          <a:p>
            <a:r>
              <a:rPr lang="en-GB" dirty="0"/>
              <a:t>V</a:t>
            </a:r>
            <a:r>
              <a:rPr lang="en-GB" dirty="0" smtClean="0"/>
              <a:t>arious subplots can be represented in a single figure.</a:t>
            </a:r>
          </a:p>
          <a:p>
            <a:r>
              <a:rPr lang="en-GB" dirty="0" smtClean="0"/>
              <a:t>The </a:t>
            </a:r>
            <a:r>
              <a:rPr lang="en-GB" dirty="0" smtClean="0">
                <a:solidFill>
                  <a:srgbClr val="FF0000"/>
                </a:solidFill>
                <a:latin typeface="Courier New" panose="02070309020205020404" pitchFamily="49" charset="0"/>
                <a:cs typeface="Courier New" panose="02070309020205020404" pitchFamily="49" charset="0"/>
              </a:rPr>
              <a:t>subplot() </a:t>
            </a:r>
            <a:r>
              <a:rPr lang="en-GB" dirty="0" smtClean="0"/>
              <a:t>function subdivides the figure in different drawing areas. It also used to focus the commands on a specific subplot.</a:t>
            </a:r>
          </a:p>
          <a:p>
            <a:pPr marL="0" indent="0">
              <a:buNone/>
            </a:pPr>
            <a:endParaRPr lang="en-GB" dirty="0" smtClean="0"/>
          </a:p>
          <a:p>
            <a:r>
              <a:rPr lang="en-GB" dirty="0" smtClean="0"/>
              <a:t>The argument passed to the </a:t>
            </a:r>
            <a:r>
              <a:rPr lang="en-GB" dirty="0" smtClean="0">
                <a:latin typeface="Courier New" panose="02070309020205020404" pitchFamily="49" charset="0"/>
                <a:cs typeface="Courier New" panose="02070309020205020404" pitchFamily="49" charset="0"/>
              </a:rPr>
              <a:t>subplot() </a:t>
            </a:r>
            <a:r>
              <a:rPr lang="en-GB" dirty="0" smtClean="0"/>
              <a:t>function sets the mode of subdivision and determines which is the current subplot. The </a:t>
            </a:r>
            <a:r>
              <a:rPr lang="en-GB" dirty="0" smtClean="0">
                <a:cs typeface="Courier New" panose="02070309020205020404" pitchFamily="49" charset="0"/>
              </a:rPr>
              <a:t>current subplot </a:t>
            </a:r>
            <a:r>
              <a:rPr lang="en-GB" dirty="0" smtClean="0"/>
              <a:t>will be the only figure affected by the commands.</a:t>
            </a:r>
          </a:p>
          <a:p>
            <a:endParaRPr lang="en-GB" dirty="0" smtClean="0"/>
          </a:p>
          <a:p>
            <a:r>
              <a:rPr lang="en-GB" dirty="0" smtClean="0"/>
              <a:t>The </a:t>
            </a:r>
            <a:r>
              <a:rPr lang="en-GB" dirty="0" smtClean="0">
                <a:latin typeface="Courier New" panose="02070309020205020404" pitchFamily="49" charset="0"/>
                <a:cs typeface="Courier New" panose="02070309020205020404" pitchFamily="49" charset="0"/>
              </a:rPr>
              <a:t>subplot() </a:t>
            </a:r>
            <a:r>
              <a:rPr lang="en-GB" dirty="0" smtClean="0"/>
              <a:t>function is composed of three integers.</a:t>
            </a:r>
          </a:p>
          <a:p>
            <a:pPr lvl="1"/>
            <a:r>
              <a:rPr lang="en-GB" dirty="0"/>
              <a:t> </a:t>
            </a:r>
            <a:r>
              <a:rPr lang="en-GB" dirty="0" smtClean="0"/>
              <a:t>the first number determines how many parts the figure is split into vertically</a:t>
            </a:r>
          </a:p>
          <a:p>
            <a:pPr lvl="1"/>
            <a:r>
              <a:rPr lang="en-GB" dirty="0" smtClean="0"/>
              <a:t>The second determines how many parts the figure is split into horizontally.</a:t>
            </a:r>
          </a:p>
          <a:p>
            <a:pPr lvl="1"/>
            <a:r>
              <a:rPr lang="en-GB" dirty="0" smtClean="0"/>
              <a:t>The third number selects which is the current subplot on which we can direct commands.</a:t>
            </a:r>
            <a:endParaRPr lang="en-GB" dirty="0"/>
          </a:p>
        </p:txBody>
      </p:sp>
    </p:spTree>
    <p:extLst>
      <p:ext uri="{BB962C8B-B14F-4D97-AF65-F5344CB8AC3E}">
        <p14:creationId xmlns:p14="http://schemas.microsoft.com/office/powerpoint/2010/main" val="347053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91" y="692696"/>
            <a:ext cx="8784976" cy="1584176"/>
          </a:xfrm>
        </p:spPr>
        <p:txBody>
          <a:bodyPr>
            <a:normAutofit fontScale="70000" lnSpcReduction="20000"/>
          </a:bodyPr>
          <a:lstStyle/>
          <a:p>
            <a:r>
              <a:rPr lang="en-GB" dirty="0" smtClean="0"/>
              <a:t>Examples: two sinusoidal trends (sine and cosine)</a:t>
            </a:r>
          </a:p>
          <a:p>
            <a:r>
              <a:rPr lang="en-GB" dirty="0" smtClean="0"/>
              <a:t>In the first image below, the canvas is divided in two horizontal subplots with number </a:t>
            </a:r>
            <a:r>
              <a:rPr lang="en-GB" dirty="0" smtClean="0">
                <a:latin typeface="Courier New" panose="02070309020205020404" pitchFamily="49" charset="0"/>
                <a:cs typeface="Courier New" panose="02070309020205020404" pitchFamily="49" charset="0"/>
              </a:rPr>
              <a:t>211</a:t>
            </a:r>
            <a:r>
              <a:rPr lang="en-GB" dirty="0" smtClean="0"/>
              <a:t> and </a:t>
            </a:r>
            <a:r>
              <a:rPr lang="en-GB" dirty="0" smtClean="0">
                <a:latin typeface="Courier New" panose="02070309020205020404" pitchFamily="49" charset="0"/>
                <a:cs typeface="Courier New" panose="02070309020205020404" pitchFamily="49" charset="0"/>
              </a:rPr>
              <a:t>212</a:t>
            </a:r>
            <a:r>
              <a:rPr lang="en-GB" dirty="0" smtClean="0"/>
              <a:t> as arguments to the </a:t>
            </a:r>
            <a:r>
              <a:rPr lang="en-GB" dirty="0" smtClean="0">
                <a:latin typeface="Courier New" panose="02070309020205020404" pitchFamily="49" charset="0"/>
                <a:cs typeface="Courier New" panose="02070309020205020404" pitchFamily="49" charset="0"/>
              </a:rPr>
              <a:t>subplot() </a:t>
            </a:r>
            <a:r>
              <a:rPr lang="en-GB" dirty="0" smtClean="0"/>
              <a:t>function.</a:t>
            </a:r>
          </a:p>
          <a:p>
            <a:r>
              <a:rPr lang="en-GB" dirty="0" smtClean="0"/>
              <a:t>In the second one, the canvas is divided in two vertical subplots (121 and 122)</a:t>
            </a:r>
            <a:endParaRPr lang="en-GB" dirty="0"/>
          </a:p>
        </p:txBody>
      </p:sp>
      <p:sp>
        <p:nvSpPr>
          <p:cNvPr id="4" name="Title 1"/>
          <p:cNvSpPr>
            <a:spLocks noGrp="1"/>
          </p:cNvSpPr>
          <p:nvPr>
            <p:ph type="title"/>
          </p:nvPr>
        </p:nvSpPr>
        <p:spPr>
          <a:xfrm>
            <a:off x="107504" y="17253"/>
            <a:ext cx="8686800" cy="459419"/>
          </a:xfrm>
        </p:spPr>
        <p:txBody>
          <a:bodyPr>
            <a:normAutofit fontScale="90000"/>
          </a:bodyPr>
          <a:lstStyle/>
          <a:p>
            <a:r>
              <a:rPr lang="en-GB" dirty="0" smtClean="0"/>
              <a:t>Working with Multiple Figures and Axes</a:t>
            </a:r>
            <a:endParaRPr lang="en-GB"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2382019"/>
            <a:ext cx="4400550"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420888"/>
            <a:ext cx="4063390"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0319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GB" dirty="0" smtClean="0"/>
              <a:t>Adding a Title and Text</a:t>
            </a:r>
            <a:endParaRPr lang="en-GB"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1182358"/>
            <a:ext cx="4896544" cy="5616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0" y="1340768"/>
            <a:ext cx="3491880" cy="1384995"/>
          </a:xfrm>
          <a:prstGeom prst="rect">
            <a:avLst/>
          </a:prstGeom>
          <a:noFill/>
        </p:spPr>
        <p:txBody>
          <a:bodyPr wrap="square" rtlCol="0">
            <a:spAutoFit/>
          </a:bodyPr>
          <a:lstStyle/>
          <a:p>
            <a:r>
              <a:rPr lang="en-GB" sz="2800" dirty="0" smtClean="0"/>
              <a:t>The </a:t>
            </a:r>
            <a:r>
              <a:rPr lang="en-GB" sz="2800" dirty="0" smtClean="0">
                <a:solidFill>
                  <a:srgbClr val="FF0000"/>
                </a:solidFill>
                <a:latin typeface="Courier New" panose="02070309020205020404" pitchFamily="49" charset="0"/>
                <a:cs typeface="Courier New" panose="02070309020205020404" pitchFamily="49" charset="0"/>
              </a:rPr>
              <a:t>text() </a:t>
            </a:r>
            <a:r>
              <a:rPr lang="en-GB" sz="2800" dirty="0" smtClean="0"/>
              <a:t>function and the </a:t>
            </a:r>
            <a:r>
              <a:rPr lang="en-GB" sz="2800" dirty="0" smtClean="0">
                <a:solidFill>
                  <a:srgbClr val="FF0000"/>
                </a:solidFill>
                <a:latin typeface="Courier New" panose="02070309020205020404" pitchFamily="49" charset="0"/>
                <a:cs typeface="Courier New" panose="02070309020205020404" pitchFamily="49" charset="0"/>
              </a:rPr>
              <a:t>title() </a:t>
            </a:r>
            <a:r>
              <a:rPr lang="en-GB" sz="2800" dirty="0" smtClean="0"/>
              <a:t>function</a:t>
            </a:r>
            <a:endParaRPr lang="en-GB" sz="2800" dirty="0"/>
          </a:p>
        </p:txBody>
      </p:sp>
    </p:spTree>
    <p:extLst>
      <p:ext uri="{BB962C8B-B14F-4D97-AF65-F5344CB8AC3E}">
        <p14:creationId xmlns:p14="http://schemas.microsoft.com/office/powerpoint/2010/main" val="2904371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229600" cy="432048"/>
          </a:xfrm>
        </p:spPr>
        <p:txBody>
          <a:bodyPr>
            <a:normAutofit fontScale="90000"/>
          </a:bodyPr>
          <a:lstStyle/>
          <a:p>
            <a:r>
              <a:rPr lang="en-GB" dirty="0" smtClean="0"/>
              <a:t>Adding a Grid and a Legend</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4608512" cy="5008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412777"/>
            <a:ext cx="4241383" cy="476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5536" y="671204"/>
            <a:ext cx="6696744" cy="461665"/>
          </a:xfrm>
          <a:prstGeom prst="rect">
            <a:avLst/>
          </a:prstGeom>
          <a:noFill/>
        </p:spPr>
        <p:txBody>
          <a:bodyPr wrap="square" rtlCol="0">
            <a:spAutoFit/>
          </a:bodyPr>
          <a:lstStyle/>
          <a:p>
            <a:r>
              <a:rPr lang="en-GB" sz="2400" dirty="0" smtClean="0"/>
              <a:t>The </a:t>
            </a:r>
            <a:r>
              <a:rPr lang="en-GB" sz="2400" dirty="0" smtClean="0">
                <a:solidFill>
                  <a:srgbClr val="FF0000"/>
                </a:solidFill>
                <a:latin typeface="Courier New" panose="02070309020205020404" pitchFamily="49" charset="0"/>
                <a:cs typeface="Courier New" panose="02070309020205020404" pitchFamily="49" charset="0"/>
              </a:rPr>
              <a:t>grid() </a:t>
            </a:r>
            <a:r>
              <a:rPr lang="en-GB" sz="2400" dirty="0" smtClean="0"/>
              <a:t>function and </a:t>
            </a:r>
            <a:r>
              <a:rPr lang="en-GB" sz="2400" dirty="0" smtClean="0">
                <a:solidFill>
                  <a:srgbClr val="FF0000"/>
                </a:solidFill>
                <a:latin typeface="Courier New" panose="02070309020205020404" pitchFamily="49" charset="0"/>
                <a:cs typeface="Courier New" panose="02070309020205020404" pitchFamily="49" charset="0"/>
              </a:rPr>
              <a:t>legend() </a:t>
            </a:r>
            <a:r>
              <a:rPr lang="en-GB" sz="2400" dirty="0" smtClean="0"/>
              <a:t>function</a:t>
            </a:r>
            <a:endParaRPr lang="en-GB" sz="2400" dirty="0"/>
          </a:p>
        </p:txBody>
      </p:sp>
    </p:spTree>
    <p:extLst>
      <p:ext uri="{BB962C8B-B14F-4D97-AF65-F5344CB8AC3E}">
        <p14:creationId xmlns:p14="http://schemas.microsoft.com/office/powerpoint/2010/main" val="584055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5088</TotalTime>
  <Words>2098</Words>
  <Application>Microsoft Office PowerPoint</Application>
  <PresentationFormat>On-screen Show (4:3)</PresentationFormat>
  <Paragraphs>187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Data Visualisation with Matplotlib</vt:lpstr>
      <vt:lpstr>Matplotlib</vt:lpstr>
      <vt:lpstr>A simple Interactive Chart</vt:lpstr>
      <vt:lpstr>PowerPoint Presentation</vt:lpstr>
      <vt:lpstr>Using the kwargs</vt:lpstr>
      <vt:lpstr>Working with Multiple Figures and Axes</vt:lpstr>
      <vt:lpstr>Working with Multiple Figures and Axes</vt:lpstr>
      <vt:lpstr>Adding a Title and Text</vt:lpstr>
      <vt:lpstr>Adding a Grid and a Legend</vt:lpstr>
      <vt:lpstr>Adding a Legend</vt:lpstr>
      <vt:lpstr>Saving charts as Image</vt:lpstr>
      <vt:lpstr>Handling Date Values</vt:lpstr>
      <vt:lpstr>Line Charts</vt:lpstr>
      <vt:lpstr>Line charts with Dataframe</vt:lpstr>
      <vt:lpstr>Histograms</vt:lpstr>
      <vt:lpstr>Histograms</vt:lpstr>
      <vt:lpstr>Bar Charts</vt:lpstr>
      <vt:lpstr>Bar Chart</vt:lpstr>
      <vt:lpstr>Bar Chart – Using kwargs</vt:lpstr>
      <vt:lpstr>Bar Chart – Using kwargs</vt:lpstr>
      <vt:lpstr>Horizontal Bar Charts</vt:lpstr>
      <vt:lpstr>Multiseries Bar Charts</vt:lpstr>
      <vt:lpstr>Multiseries Horizontal Bar Chart</vt:lpstr>
      <vt:lpstr>Multiseries Bar Chart with pandas Dataframe</vt:lpstr>
      <vt:lpstr>Stacked Bar Chart with pandas Dataframe</vt:lpstr>
      <vt:lpstr>Other Bar Chart</vt:lpstr>
      <vt:lpstr>Pie chart</vt:lpstr>
      <vt:lpstr>Pie chart with a pandas Dataframe</vt:lpstr>
      <vt:lpstr>Scatter Plot</vt:lpstr>
      <vt:lpstr>Box Plots</vt:lpstr>
      <vt:lpstr>Advanced chart – Contour plot</vt:lpstr>
      <vt:lpstr>Advanced chart – Contour plot</vt:lpstr>
      <vt:lpstr>Using mplot3d Toolkit for 3D Surfaces</vt:lpstr>
      <vt:lpstr>Using mplot3d Toolkit for 3D Surfaces</vt:lpstr>
      <vt:lpstr>Scatter Plots in 3D</vt:lpstr>
      <vt:lpstr>Subplots Within Other subplots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 with Matplotlib</dc:title>
  <dc:creator>Mireilla Bikanga</dc:creator>
  <cp:lastModifiedBy>Mireilla Bikanga</cp:lastModifiedBy>
  <cp:revision>78</cp:revision>
  <dcterms:created xsi:type="dcterms:W3CDTF">2019-09-16T15:13:23Z</dcterms:created>
  <dcterms:modified xsi:type="dcterms:W3CDTF">2019-10-09T09:24:18Z</dcterms:modified>
</cp:coreProperties>
</file>