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9B70B02-2A47-4243-9DB2-14142851D6F4}"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220391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B70B02-2A47-4243-9DB2-14142851D6F4}"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360848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B70B02-2A47-4243-9DB2-14142851D6F4}"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96000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B70B02-2A47-4243-9DB2-14142851D6F4}"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322212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B70B02-2A47-4243-9DB2-14142851D6F4}" type="datetimeFigureOut">
              <a:rPr lang="en-GB" smtClean="0"/>
              <a:t>16/09/2019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145873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9B70B02-2A47-4243-9DB2-14142851D6F4}" type="datetimeFigureOut">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185043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9B70B02-2A47-4243-9DB2-14142851D6F4}" type="datetimeFigureOut">
              <a:rPr lang="en-GB" smtClean="0"/>
              <a:t>16/09/2019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314464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9B70B02-2A47-4243-9DB2-14142851D6F4}" type="datetimeFigureOut">
              <a:rPr lang="en-GB" smtClean="0"/>
              <a:t>16/09/2019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134859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70B02-2A47-4243-9DB2-14142851D6F4}" type="datetimeFigureOut">
              <a:rPr lang="en-GB" smtClean="0"/>
              <a:t>16/09/2019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356417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70B02-2A47-4243-9DB2-14142851D6F4}" type="datetimeFigureOut">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170221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70B02-2A47-4243-9DB2-14142851D6F4}" type="datetimeFigureOut">
              <a:rPr lang="en-GB" smtClean="0"/>
              <a:t>16/09/2019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CF8987-14E1-40A9-BC3C-8BC35539528E}" type="slidenum">
              <a:rPr lang="en-GB" smtClean="0"/>
              <a:t>‹#›</a:t>
            </a:fld>
            <a:endParaRPr lang="en-GB"/>
          </a:p>
        </p:txBody>
      </p:sp>
    </p:spTree>
    <p:extLst>
      <p:ext uri="{BB962C8B-B14F-4D97-AF65-F5344CB8AC3E}">
        <p14:creationId xmlns:p14="http://schemas.microsoft.com/office/powerpoint/2010/main" val="1454794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70B02-2A47-4243-9DB2-14142851D6F4}" type="datetimeFigureOut">
              <a:rPr lang="en-GB" smtClean="0"/>
              <a:t>16/09/2019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F8987-14E1-40A9-BC3C-8BC35539528E}" type="slidenum">
              <a:rPr lang="en-GB" smtClean="0"/>
              <a:t>‹#›</a:t>
            </a:fld>
            <a:endParaRPr lang="en-GB"/>
          </a:p>
        </p:txBody>
      </p:sp>
    </p:spTree>
    <p:extLst>
      <p:ext uri="{BB962C8B-B14F-4D97-AF65-F5344CB8AC3E}">
        <p14:creationId xmlns:p14="http://schemas.microsoft.com/office/powerpoint/2010/main" val="419014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GB"/>
          </a:p>
        </p:txBody>
      </p:sp>
      <p:sp>
        <p:nvSpPr>
          <p:cNvPr id="4" name="Title 1"/>
          <p:cNvSpPr>
            <a:spLocks noGrp="1"/>
          </p:cNvSpPr>
          <p:nvPr>
            <p:ph type="ctrTitle"/>
          </p:nvPr>
        </p:nvSpPr>
        <p:spPr/>
        <p:txBody>
          <a:bodyPr>
            <a:normAutofit/>
          </a:bodyPr>
          <a:lstStyle/>
          <a:p>
            <a:r>
              <a:rPr lang="en-GB" dirty="0" smtClean="0"/>
              <a:t>Pandas - Data Manipulation</a:t>
            </a:r>
            <a:endParaRPr lang="en-GB" dirty="0"/>
          </a:p>
        </p:txBody>
      </p:sp>
    </p:spTree>
    <p:extLst>
      <p:ext uri="{BB962C8B-B14F-4D97-AF65-F5344CB8AC3E}">
        <p14:creationId xmlns:p14="http://schemas.microsoft.com/office/powerpoint/2010/main" val="98693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418058"/>
          </a:xfrm>
        </p:spPr>
        <p:txBody>
          <a:bodyPr>
            <a:normAutofit fontScale="90000"/>
          </a:bodyPr>
          <a:lstStyle/>
          <a:p>
            <a:r>
              <a:rPr lang="en-GB" dirty="0" smtClean="0"/>
              <a:t>Data Manipulation - Pivoting</a:t>
            </a:r>
            <a:endParaRPr lang="en-GB" dirty="0"/>
          </a:p>
        </p:txBody>
      </p:sp>
      <p:sp>
        <p:nvSpPr>
          <p:cNvPr id="3" name="Content Placeholder 2"/>
          <p:cNvSpPr>
            <a:spLocks noGrp="1"/>
          </p:cNvSpPr>
          <p:nvPr>
            <p:ph idx="1"/>
          </p:nvPr>
        </p:nvSpPr>
        <p:spPr>
          <a:xfrm>
            <a:off x="467544" y="1052736"/>
            <a:ext cx="8229600" cy="4525963"/>
          </a:xfrm>
        </p:spPr>
        <p:txBody>
          <a:bodyPr>
            <a:normAutofit fontScale="92500" lnSpcReduction="10000"/>
          </a:bodyPr>
          <a:lstStyle/>
          <a:p>
            <a:r>
              <a:rPr lang="en-GB" dirty="0" smtClean="0"/>
              <a:t>After putting together the data in order to unify the values collected from different sources, the values can be arranged and rearranged by column values on rows or vice versa. This is operation is know as </a:t>
            </a:r>
            <a:r>
              <a:rPr lang="en-GB" dirty="0" smtClean="0">
                <a:latin typeface="Courier New" panose="02070309020205020404" pitchFamily="49" charset="0"/>
                <a:cs typeface="Courier New" panose="02070309020205020404" pitchFamily="49" charset="0"/>
              </a:rPr>
              <a:t>pivoting</a:t>
            </a:r>
            <a:r>
              <a:rPr lang="en-GB" dirty="0" smtClean="0"/>
              <a:t>. </a:t>
            </a:r>
          </a:p>
          <a:p>
            <a:pPr marL="0" indent="0">
              <a:buNone/>
            </a:pPr>
            <a:endParaRPr lang="en-GB" dirty="0" smtClean="0"/>
          </a:p>
          <a:p>
            <a:r>
              <a:rPr lang="en-GB" dirty="0" smtClean="0"/>
              <a:t>In pivoting you have two basic operations:</a:t>
            </a:r>
          </a:p>
          <a:p>
            <a:pPr lvl="1"/>
            <a:r>
              <a:rPr lang="en-GB" dirty="0" smtClean="0">
                <a:solidFill>
                  <a:srgbClr val="FF0000"/>
                </a:solidFill>
                <a:latin typeface="Courier New" panose="02070309020205020404" pitchFamily="49" charset="0"/>
                <a:cs typeface="Courier New" panose="02070309020205020404" pitchFamily="49" charset="0"/>
              </a:rPr>
              <a:t>Stacking</a:t>
            </a:r>
            <a:r>
              <a:rPr lang="en-GB" dirty="0" smtClean="0"/>
              <a:t> – rotates or pivots the data structure converting columns to rows</a:t>
            </a:r>
          </a:p>
          <a:p>
            <a:pPr lvl="1"/>
            <a:r>
              <a:rPr lang="en-GB" dirty="0" smtClean="0">
                <a:solidFill>
                  <a:srgbClr val="FF0000"/>
                </a:solidFill>
                <a:latin typeface="Courier New" panose="02070309020205020404" pitchFamily="49" charset="0"/>
                <a:cs typeface="Courier New" panose="02070309020205020404" pitchFamily="49" charset="0"/>
              </a:rPr>
              <a:t>Unstacking</a:t>
            </a:r>
            <a:r>
              <a:rPr lang="en-GB" dirty="0" smtClean="0"/>
              <a:t> – converts row to columns</a:t>
            </a:r>
            <a:endParaRPr lang="en-GB" dirty="0"/>
          </a:p>
        </p:txBody>
      </p:sp>
    </p:spTree>
    <p:extLst>
      <p:ext uri="{BB962C8B-B14F-4D97-AF65-F5344CB8AC3E}">
        <p14:creationId xmlns:p14="http://schemas.microsoft.com/office/powerpoint/2010/main" val="1729880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56"/>
            <a:ext cx="8229600" cy="474816"/>
          </a:xfrm>
        </p:spPr>
        <p:txBody>
          <a:bodyPr>
            <a:normAutofit fontScale="90000"/>
          </a:bodyPr>
          <a:lstStyle/>
          <a:p>
            <a:r>
              <a:rPr lang="en-GB" dirty="0" smtClean="0"/>
              <a:t>Data Preparation - Pivoting</a:t>
            </a:r>
            <a:endParaRPr lang="en-GB"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37332"/>
            <a:ext cx="47529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747019"/>
            <a:ext cx="20288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527" y="2747019"/>
            <a:ext cx="191452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5796324"/>
            <a:ext cx="4320480" cy="954107"/>
          </a:xfrm>
          <a:prstGeom prst="rect">
            <a:avLst/>
          </a:prstGeom>
          <a:noFill/>
          <a:ln>
            <a:solidFill>
              <a:srgbClr val="FF000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Using the stack() function on the </a:t>
            </a:r>
            <a:r>
              <a:rPr lang="en-GB" sz="1400" dirty="0" err="1">
                <a:solidFill>
                  <a:prstClr val="black"/>
                </a:solidFill>
                <a:latin typeface="Courier New" panose="02070309020205020404" pitchFamily="49" charset="0"/>
                <a:cs typeface="Courier New" panose="02070309020205020404" pitchFamily="49" charset="0"/>
              </a:rPr>
              <a:t>dataframe</a:t>
            </a:r>
            <a:r>
              <a:rPr lang="en-GB" sz="1400" dirty="0">
                <a:solidFill>
                  <a:prstClr val="black"/>
                </a:solidFill>
                <a:latin typeface="Courier New" panose="02070309020205020404" pitchFamily="49" charset="0"/>
                <a:cs typeface="Courier New" panose="02070309020205020404" pitchFamily="49" charset="0"/>
              </a:rPr>
              <a:t>, you get the pivoting of columns in rows, thus producing a series</a:t>
            </a:r>
            <a:endParaRPr lang="en-GB" sz="1400" dirty="0">
              <a:solidFill>
                <a:prstClr val="black"/>
              </a:solidFill>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V="1">
            <a:off x="2411760" y="5013176"/>
            <a:ext cx="36004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7504" y="4601817"/>
            <a:ext cx="2232248" cy="369332"/>
          </a:xfrm>
          <a:prstGeom prst="rect">
            <a:avLst/>
          </a:prstGeom>
          <a:noFill/>
          <a:ln>
            <a:solidFill>
              <a:srgbClr val="FF0000"/>
            </a:solidFill>
            <a:prstDash val="sysDash"/>
          </a:ln>
        </p:spPr>
        <p:txBody>
          <a:bodyPr wrap="square" rtlCol="0">
            <a:spAutoFit/>
          </a:bodyPr>
          <a:lstStyle/>
          <a:p>
            <a:r>
              <a:rPr lang="en-GB" dirty="0">
                <a:solidFill>
                  <a:prstClr val="black"/>
                </a:solidFill>
              </a:rPr>
              <a:t>Initial </a:t>
            </a:r>
            <a:r>
              <a:rPr lang="en-GB" dirty="0" err="1">
                <a:solidFill>
                  <a:prstClr val="black"/>
                </a:solidFill>
              </a:rPr>
              <a:t>dataframe</a:t>
            </a:r>
            <a:endParaRPr lang="en-GB" dirty="0">
              <a:solidFill>
                <a:prstClr val="black"/>
              </a:solidFill>
            </a:endParaRPr>
          </a:p>
        </p:txBody>
      </p:sp>
      <p:cxnSp>
        <p:nvCxnSpPr>
          <p:cNvPr id="9" name="Straight Arrow Connector 8"/>
          <p:cNvCxnSpPr/>
          <p:nvPr/>
        </p:nvCxnSpPr>
        <p:spPr>
          <a:xfrm flipV="1">
            <a:off x="1619672" y="4094806"/>
            <a:ext cx="72008" cy="507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64288" y="1556792"/>
            <a:ext cx="1835696" cy="954107"/>
          </a:xfrm>
          <a:prstGeom prst="rect">
            <a:avLst/>
          </a:prstGeom>
          <a:noFill/>
          <a:ln>
            <a:solidFill>
              <a:srgbClr val="7030A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Reassemble the table with unstack() function</a:t>
            </a:r>
            <a:endParaRPr lang="en-GB" sz="1400" dirty="0">
              <a:solidFill>
                <a:prstClr val="black"/>
              </a:solidFill>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flipH="1">
            <a:off x="7278613" y="2510899"/>
            <a:ext cx="605755" cy="7020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524328" y="5503883"/>
            <a:ext cx="1619672" cy="954107"/>
          </a:xfrm>
          <a:prstGeom prst="rect">
            <a:avLst/>
          </a:prstGeom>
          <a:noFill/>
          <a:ln>
            <a:solidFill>
              <a:srgbClr val="7030A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You can also unstack on a different level</a:t>
            </a:r>
            <a:endParaRPr lang="en-GB" sz="1400" dirty="0">
              <a:solidFill>
                <a:prstClr val="black"/>
              </a:solidFill>
              <a:latin typeface="Courier New" panose="02070309020205020404" pitchFamily="49" charset="0"/>
              <a:cs typeface="Courier New" panose="02070309020205020404" pitchFamily="49" charset="0"/>
            </a:endParaRPr>
          </a:p>
        </p:txBody>
      </p:sp>
      <p:cxnSp>
        <p:nvCxnSpPr>
          <p:cNvPr id="15" name="Straight Arrow Connector 14"/>
          <p:cNvCxnSpPr/>
          <p:nvPr/>
        </p:nvCxnSpPr>
        <p:spPr>
          <a:xfrm flipH="1">
            <a:off x="7164288" y="5796324"/>
            <a:ext cx="4172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90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620688"/>
            <a:ext cx="8229600" cy="1800200"/>
          </a:xfrm>
        </p:spPr>
        <p:txBody>
          <a:bodyPr>
            <a:normAutofit fontScale="62500" lnSpcReduction="20000"/>
          </a:bodyPr>
          <a:lstStyle/>
          <a:p>
            <a:r>
              <a:rPr lang="en-GB" dirty="0" smtClean="0"/>
              <a:t>Pivoting a type of dataset that have entries on various columns, sometimes duplicated lines – e.g.. A log file that is accumulating data. </a:t>
            </a:r>
          </a:p>
          <a:p>
            <a:r>
              <a:rPr lang="en-GB" dirty="0" smtClean="0"/>
              <a:t>This can be difficult to read and in fully understanding the relationship between the key values and the rest of the columns.</a:t>
            </a:r>
          </a:p>
          <a:p>
            <a:r>
              <a:rPr lang="en-GB" dirty="0" smtClean="0"/>
              <a:t>Instead of long format, the data can be arranged in a table that is </a:t>
            </a:r>
            <a:r>
              <a:rPr lang="en-GB" i="1" dirty="0" smtClean="0"/>
              <a:t>wide</a:t>
            </a:r>
            <a:r>
              <a:rPr lang="en-GB" dirty="0" smtClean="0"/>
              <a:t> using the </a:t>
            </a:r>
            <a:r>
              <a:rPr lang="en-GB" dirty="0" smtClean="0">
                <a:latin typeface="Courier New" panose="02070309020205020404" pitchFamily="49" charset="0"/>
                <a:cs typeface="Courier New" panose="02070309020205020404" pitchFamily="49" charset="0"/>
              </a:rPr>
              <a:t>pivot() </a:t>
            </a:r>
            <a:r>
              <a:rPr lang="en-GB" dirty="0" smtClean="0"/>
              <a:t>function.</a:t>
            </a:r>
            <a:endParaRPr lang="en-GB" dirty="0"/>
          </a:p>
        </p:txBody>
      </p:sp>
      <p:sp>
        <p:nvSpPr>
          <p:cNvPr id="4" name="Title 1"/>
          <p:cNvSpPr>
            <a:spLocks noGrp="1"/>
          </p:cNvSpPr>
          <p:nvPr>
            <p:ph type="title"/>
          </p:nvPr>
        </p:nvSpPr>
        <p:spPr>
          <a:xfrm>
            <a:off x="16250" y="19108"/>
            <a:ext cx="9144000" cy="490066"/>
          </a:xfrm>
        </p:spPr>
        <p:txBody>
          <a:bodyPr>
            <a:noAutofit/>
          </a:bodyPr>
          <a:lstStyle/>
          <a:p>
            <a:r>
              <a:rPr lang="en-GB" sz="3200" dirty="0" smtClean="0"/>
              <a:t>Pivoting from ‘Long’ to ‘Wide’ format</a:t>
            </a:r>
            <a:endParaRPr lang="en-GB"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64" y="2540496"/>
            <a:ext cx="4531791" cy="4317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933056"/>
            <a:ext cx="395287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64088" y="2348880"/>
            <a:ext cx="3520827" cy="954107"/>
          </a:xfrm>
          <a:prstGeom prst="rect">
            <a:avLst/>
          </a:prstGeom>
          <a:noFill/>
          <a:ln>
            <a:solidFill>
              <a:srgbClr val="FF000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Pivot() function allows you to transform a </a:t>
            </a:r>
            <a:r>
              <a:rPr lang="en-GB" sz="1400" dirty="0" err="1">
                <a:solidFill>
                  <a:prstClr val="black"/>
                </a:solidFill>
                <a:latin typeface="Courier New" panose="02070309020205020404" pitchFamily="49" charset="0"/>
                <a:cs typeface="Courier New" panose="02070309020205020404" pitchFamily="49" charset="0"/>
              </a:rPr>
              <a:t>dataframe</a:t>
            </a:r>
            <a:r>
              <a:rPr lang="en-GB" sz="1400" dirty="0">
                <a:solidFill>
                  <a:prstClr val="black"/>
                </a:solidFill>
                <a:latin typeface="Courier New" panose="02070309020205020404" pitchFamily="49" charset="0"/>
                <a:cs typeface="Courier New" panose="02070309020205020404" pitchFamily="49" charset="0"/>
              </a:rPr>
              <a:t> from the </a:t>
            </a:r>
            <a:r>
              <a:rPr lang="en-GB" sz="1400" i="1" dirty="0">
                <a:solidFill>
                  <a:prstClr val="black"/>
                </a:solidFill>
                <a:latin typeface="Courier New" panose="02070309020205020404" pitchFamily="49" charset="0"/>
                <a:cs typeface="Courier New" panose="02070309020205020404" pitchFamily="49" charset="0"/>
              </a:rPr>
              <a:t>long</a:t>
            </a:r>
            <a:r>
              <a:rPr lang="en-GB" sz="1400" dirty="0">
                <a:solidFill>
                  <a:prstClr val="black"/>
                </a:solidFill>
                <a:latin typeface="Courier New" panose="02070309020205020404" pitchFamily="49" charset="0"/>
                <a:cs typeface="Courier New" panose="02070309020205020404" pitchFamily="49" charset="0"/>
              </a:rPr>
              <a:t> to the </a:t>
            </a:r>
            <a:r>
              <a:rPr lang="en-GB" sz="1400" i="1" dirty="0">
                <a:solidFill>
                  <a:prstClr val="black"/>
                </a:solidFill>
                <a:latin typeface="Courier New" panose="02070309020205020404" pitchFamily="49" charset="0"/>
                <a:cs typeface="Courier New" panose="02070309020205020404" pitchFamily="49" charset="0"/>
              </a:rPr>
              <a:t>wide</a:t>
            </a:r>
            <a:r>
              <a:rPr lang="en-GB" sz="1400" dirty="0">
                <a:solidFill>
                  <a:prstClr val="black"/>
                </a:solidFill>
                <a:latin typeface="Courier New" panose="02070309020205020404" pitchFamily="49" charset="0"/>
                <a:cs typeface="Courier New" panose="02070309020205020404" pitchFamily="49" charset="0"/>
              </a:rPr>
              <a:t> type. More efficient and takes less space</a:t>
            </a:r>
            <a:endParaRPr lang="en-GB" sz="1400" dirty="0">
              <a:solidFill>
                <a:prstClr val="black"/>
              </a:solidFill>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7164288" y="3374995"/>
            <a:ext cx="0" cy="414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6416" y="4859124"/>
            <a:ext cx="1800200" cy="1384995"/>
          </a:xfrm>
          <a:prstGeom prst="rect">
            <a:avLst/>
          </a:prstGeom>
          <a:noFill/>
          <a:ln>
            <a:solidFill>
              <a:srgbClr val="FF000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Long type: difficult to read and understanding in more complex data</a:t>
            </a:r>
            <a:endParaRPr lang="en-GB" sz="1400" dirty="0">
              <a:solidFill>
                <a:prstClr val="black"/>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H="1">
            <a:off x="1835696" y="5228456"/>
            <a:ext cx="550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033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482"/>
            <a:ext cx="8229600" cy="418058"/>
          </a:xfrm>
        </p:spPr>
        <p:txBody>
          <a:bodyPr>
            <a:normAutofit fontScale="90000"/>
          </a:bodyPr>
          <a:lstStyle/>
          <a:p>
            <a:r>
              <a:rPr lang="en-GB" dirty="0" smtClean="0"/>
              <a:t>Data preparation - Removing</a:t>
            </a:r>
            <a:endParaRPr lang="en-GB" dirty="0"/>
          </a:p>
        </p:txBody>
      </p:sp>
      <p:sp>
        <p:nvSpPr>
          <p:cNvPr id="3" name="Content Placeholder 2"/>
          <p:cNvSpPr>
            <a:spLocks noGrp="1"/>
          </p:cNvSpPr>
          <p:nvPr>
            <p:ph idx="1"/>
          </p:nvPr>
        </p:nvSpPr>
        <p:spPr>
          <a:xfrm>
            <a:off x="395536" y="908721"/>
            <a:ext cx="8229600" cy="1584175"/>
          </a:xfrm>
        </p:spPr>
        <p:txBody>
          <a:bodyPr>
            <a:normAutofit fontScale="62500" lnSpcReduction="20000"/>
          </a:bodyPr>
          <a:lstStyle/>
          <a:p>
            <a:r>
              <a:rPr lang="en-GB" dirty="0" smtClean="0"/>
              <a:t>The last stage of data preparation is the removal of columns and rows.</a:t>
            </a:r>
          </a:p>
          <a:p>
            <a:r>
              <a:rPr lang="en-GB" dirty="0" smtClean="0"/>
              <a:t>In order to remove a </a:t>
            </a:r>
            <a:r>
              <a:rPr lang="en-GB" dirty="0" smtClean="0">
                <a:latin typeface="Courier New" panose="02070309020205020404" pitchFamily="49" charset="0"/>
                <a:cs typeface="Courier New" panose="02070309020205020404" pitchFamily="49" charset="0"/>
              </a:rPr>
              <a:t>column</a:t>
            </a:r>
            <a:r>
              <a:rPr lang="en-GB" dirty="0" smtClean="0"/>
              <a:t>, use </a:t>
            </a:r>
            <a:r>
              <a:rPr lang="en-GB" dirty="0" smtClean="0">
                <a:latin typeface="Courier New" panose="02070309020205020404" pitchFamily="49" charset="0"/>
                <a:cs typeface="Courier New" panose="02070309020205020404" pitchFamily="49" charset="0"/>
              </a:rPr>
              <a:t>del</a:t>
            </a:r>
            <a:r>
              <a:rPr lang="en-GB" dirty="0" smtClean="0"/>
              <a:t> command applied to the </a:t>
            </a:r>
            <a:r>
              <a:rPr lang="en-GB" dirty="0" err="1" smtClean="0"/>
              <a:t>dataframe</a:t>
            </a:r>
            <a:r>
              <a:rPr lang="en-GB" dirty="0" smtClean="0"/>
              <a:t> with the column name specified.</a:t>
            </a:r>
          </a:p>
          <a:p>
            <a:r>
              <a:rPr lang="en-GB" dirty="0" smtClean="0"/>
              <a:t>To remove a </a:t>
            </a:r>
            <a:r>
              <a:rPr lang="en-GB" dirty="0" smtClean="0">
                <a:latin typeface="Courier New" panose="02070309020205020404" pitchFamily="49" charset="0"/>
                <a:cs typeface="Courier New" panose="02070309020205020404" pitchFamily="49" charset="0"/>
              </a:rPr>
              <a:t>row</a:t>
            </a:r>
            <a:r>
              <a:rPr lang="en-GB" dirty="0" smtClean="0"/>
              <a:t>, use the </a:t>
            </a:r>
            <a:r>
              <a:rPr lang="en-GB" dirty="0" smtClean="0">
                <a:latin typeface="Courier New" panose="02070309020205020404" pitchFamily="49" charset="0"/>
                <a:cs typeface="Courier New" panose="02070309020205020404" pitchFamily="49" charset="0"/>
              </a:rPr>
              <a:t>drop()</a:t>
            </a:r>
            <a:r>
              <a:rPr lang="en-GB" dirty="0" smtClean="0"/>
              <a:t> function with the label of the corresponding index as argument</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5" y="2347739"/>
            <a:ext cx="48101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563" y="4097701"/>
            <a:ext cx="177165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195" y="4079947"/>
            <a:ext cx="209550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7504" y="5517232"/>
            <a:ext cx="1728192" cy="646331"/>
          </a:xfrm>
          <a:prstGeom prst="rect">
            <a:avLst/>
          </a:prstGeom>
          <a:noFill/>
          <a:ln>
            <a:solidFill>
              <a:srgbClr val="7030A0"/>
            </a:solidFill>
            <a:prstDash val="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Initial </a:t>
            </a:r>
            <a:r>
              <a:rPr lang="en-GB" dirty="0" err="1">
                <a:solidFill>
                  <a:prstClr val="black"/>
                </a:solidFill>
                <a:latin typeface="Courier New" panose="02070309020205020404" pitchFamily="49" charset="0"/>
                <a:cs typeface="Courier New" panose="02070309020205020404" pitchFamily="49" charset="0"/>
              </a:rPr>
              <a:t>dataframe</a:t>
            </a:r>
            <a:endParaRPr lang="en-GB" dirty="0">
              <a:solidFill>
                <a:prstClr val="black"/>
              </a:solidFill>
              <a:latin typeface="Courier New" panose="02070309020205020404" pitchFamily="49" charset="0"/>
              <a:cs typeface="Courier New" panose="02070309020205020404" pitchFamily="49" charset="0"/>
            </a:endParaRPr>
          </a:p>
        </p:txBody>
      </p:sp>
      <p:sp>
        <p:nvSpPr>
          <p:cNvPr id="8" name="TextBox 7"/>
          <p:cNvSpPr txBox="1"/>
          <p:nvPr/>
        </p:nvSpPr>
        <p:spPr>
          <a:xfrm>
            <a:off x="2658588" y="4131029"/>
            <a:ext cx="1625380" cy="1200329"/>
          </a:xfrm>
          <a:prstGeom prst="rect">
            <a:avLst/>
          </a:prstGeom>
          <a:noFill/>
          <a:ln>
            <a:solidFill>
              <a:srgbClr val="7030A0"/>
            </a:solidFill>
            <a:prstDash val="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Removing a column called </a:t>
            </a:r>
            <a:r>
              <a:rPr lang="en-GB" i="1" dirty="0">
                <a:solidFill>
                  <a:prstClr val="black"/>
                </a:solidFill>
                <a:latin typeface="Courier New" panose="02070309020205020404" pitchFamily="49" charset="0"/>
                <a:cs typeface="Courier New" panose="02070309020205020404" pitchFamily="49" charset="0"/>
              </a:rPr>
              <a:t>ball</a:t>
            </a:r>
            <a:endParaRPr lang="en-GB" i="1" dirty="0">
              <a:solidFill>
                <a:prstClr val="black"/>
              </a:solidFill>
              <a:latin typeface="Courier New" panose="02070309020205020404" pitchFamily="49" charset="0"/>
              <a:cs typeface="Courier New" panose="02070309020205020404" pitchFamily="49" charset="0"/>
            </a:endParaRPr>
          </a:p>
        </p:txBody>
      </p:sp>
      <p:sp>
        <p:nvSpPr>
          <p:cNvPr id="9" name="TextBox 8"/>
          <p:cNvSpPr txBox="1"/>
          <p:nvPr/>
        </p:nvSpPr>
        <p:spPr>
          <a:xfrm>
            <a:off x="6372200" y="2492896"/>
            <a:ext cx="2520280" cy="646331"/>
          </a:xfrm>
          <a:prstGeom prst="rect">
            <a:avLst/>
          </a:prstGeom>
          <a:noFill/>
          <a:ln>
            <a:solidFill>
              <a:srgbClr val="7030A0"/>
            </a:solidFill>
            <a:prstDash val="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Removing a row called </a:t>
            </a:r>
            <a:r>
              <a:rPr lang="en-GB" i="1" dirty="0">
                <a:solidFill>
                  <a:prstClr val="black"/>
                </a:solidFill>
                <a:latin typeface="Courier New" panose="02070309020205020404" pitchFamily="49" charset="0"/>
                <a:cs typeface="Courier New" panose="02070309020205020404" pitchFamily="49" charset="0"/>
              </a:rPr>
              <a:t>white</a:t>
            </a:r>
            <a:endParaRPr lang="en-GB" i="1" dirty="0">
              <a:solidFill>
                <a:prstClr val="black"/>
              </a:solidFill>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a:off x="8095636" y="3139227"/>
            <a:ext cx="0" cy="865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355976" y="4509120"/>
            <a:ext cx="6935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403648" y="5243339"/>
            <a:ext cx="72008" cy="273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342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346050"/>
          </a:xfrm>
        </p:spPr>
        <p:txBody>
          <a:bodyPr>
            <a:noAutofit/>
          </a:bodyPr>
          <a:lstStyle/>
          <a:p>
            <a:r>
              <a:rPr lang="en-GB" sz="3200" dirty="0" smtClean="0"/>
              <a:t>Data Transformation – Removing Duplicates</a:t>
            </a:r>
            <a:endParaRPr lang="en-GB" sz="3200" dirty="0"/>
          </a:p>
        </p:txBody>
      </p:sp>
      <p:sp>
        <p:nvSpPr>
          <p:cNvPr id="3" name="Content Placeholder 2"/>
          <p:cNvSpPr>
            <a:spLocks noGrp="1"/>
          </p:cNvSpPr>
          <p:nvPr>
            <p:ph idx="1"/>
          </p:nvPr>
        </p:nvSpPr>
        <p:spPr>
          <a:xfrm>
            <a:off x="323528" y="908720"/>
            <a:ext cx="8610429" cy="1584176"/>
          </a:xfrm>
        </p:spPr>
        <p:txBody>
          <a:bodyPr>
            <a:normAutofit fontScale="70000" lnSpcReduction="20000"/>
          </a:bodyPr>
          <a:lstStyle/>
          <a:p>
            <a:r>
              <a:rPr lang="en-GB" dirty="0" smtClean="0"/>
              <a:t>The </a:t>
            </a:r>
            <a:r>
              <a:rPr lang="en-GB" dirty="0" smtClean="0">
                <a:latin typeface="Courier New" panose="02070309020205020404" pitchFamily="49" charset="0"/>
                <a:cs typeface="Courier New" panose="02070309020205020404" pitchFamily="49" charset="0"/>
              </a:rPr>
              <a:t>duplicated() </a:t>
            </a:r>
            <a:r>
              <a:rPr lang="en-GB" dirty="0" smtClean="0"/>
              <a:t>function detect the rows that are duplicated. It returns </a:t>
            </a:r>
            <a:r>
              <a:rPr lang="en-GB" dirty="0" smtClean="0">
                <a:latin typeface="Courier New" panose="02070309020205020404" pitchFamily="49" charset="0"/>
                <a:cs typeface="Courier New" panose="02070309020205020404" pitchFamily="49" charset="0"/>
              </a:rPr>
              <a:t>True</a:t>
            </a:r>
            <a:r>
              <a:rPr lang="en-GB" dirty="0" smtClean="0"/>
              <a:t> if a row is duplicate and </a:t>
            </a:r>
            <a:r>
              <a:rPr lang="en-GB" dirty="0" smtClean="0">
                <a:latin typeface="Courier New" panose="02070309020205020404" pitchFamily="49" charset="0"/>
                <a:cs typeface="Courier New" panose="02070309020205020404" pitchFamily="49" charset="0"/>
              </a:rPr>
              <a:t>False</a:t>
            </a:r>
            <a:r>
              <a:rPr lang="en-GB" dirty="0" smtClean="0"/>
              <a:t> if it is not.</a:t>
            </a:r>
          </a:p>
          <a:p>
            <a:r>
              <a:rPr lang="en-GB" dirty="0" smtClean="0"/>
              <a:t>The </a:t>
            </a:r>
            <a:r>
              <a:rPr lang="en-GB" dirty="0" smtClean="0">
                <a:latin typeface="Courier New" panose="02070309020205020404" pitchFamily="49" charset="0"/>
                <a:cs typeface="Courier New" panose="02070309020205020404" pitchFamily="49" charset="0"/>
              </a:rPr>
              <a:t>drop_duplicates() </a:t>
            </a:r>
            <a:r>
              <a:rPr lang="en-GB" dirty="0" smtClean="0"/>
              <a:t>function will return the </a:t>
            </a:r>
            <a:r>
              <a:rPr lang="en-GB" dirty="0" err="1" smtClean="0"/>
              <a:t>dataframe</a:t>
            </a:r>
            <a:r>
              <a:rPr lang="en-GB" dirty="0" smtClean="0"/>
              <a:t> without duplicate rows</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24944"/>
            <a:ext cx="3923928"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167954"/>
            <a:ext cx="18383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103390" y="5505070"/>
            <a:ext cx="1947940" cy="1169551"/>
          </a:xfrm>
          <a:prstGeom prst="rect">
            <a:avLst/>
          </a:prstGeom>
          <a:noFill/>
          <a:ln>
            <a:solidFill>
              <a:srgbClr val="FF000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Identify the duplicate rows and in this case these are rows 1, 3 and 4</a:t>
            </a:r>
            <a:endParaRPr lang="en-GB" sz="1400" dirty="0">
              <a:solidFill>
                <a:prstClr val="black"/>
              </a:solidFill>
              <a:latin typeface="Courier New" panose="02070309020205020404" pitchFamily="49" charset="0"/>
              <a:cs typeface="Courier New" panose="02070309020205020404" pitchFamily="49" charset="0"/>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863494"/>
            <a:ext cx="2088232"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2924944"/>
            <a:ext cx="1724794"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583409" y="5058065"/>
            <a:ext cx="1368152" cy="738664"/>
          </a:xfrm>
          <a:prstGeom prst="rect">
            <a:avLst/>
          </a:prstGeom>
          <a:noFill/>
          <a:ln>
            <a:solidFill>
              <a:srgbClr val="FF000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delete duplicated rows</a:t>
            </a:r>
            <a:endParaRPr lang="en-GB" sz="1400" dirty="0">
              <a:solidFill>
                <a:prstClr val="black"/>
              </a:solidFill>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V="1">
            <a:off x="6156176" y="3933056"/>
            <a:ext cx="0" cy="1385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316416" y="3829027"/>
            <a:ext cx="0" cy="1227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39752" y="6225798"/>
            <a:ext cx="1947940" cy="523220"/>
          </a:xfrm>
          <a:prstGeom prst="rect">
            <a:avLst/>
          </a:prstGeom>
          <a:noFill/>
          <a:ln>
            <a:solidFill>
              <a:srgbClr val="FF000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Detect duplicated rows</a:t>
            </a:r>
            <a:endParaRPr lang="en-GB" sz="1400" dirty="0">
              <a:solidFill>
                <a:prstClr val="black"/>
              </a:solidFill>
              <a:latin typeface="Courier New" panose="02070309020205020404" pitchFamily="49" charset="0"/>
              <a:cs typeface="Courier New" panose="02070309020205020404" pitchFamily="49" charset="0"/>
            </a:endParaRPr>
          </a:p>
        </p:txBody>
      </p:sp>
      <p:cxnSp>
        <p:nvCxnSpPr>
          <p:cNvPr id="11" name="Straight Arrow Connector 10"/>
          <p:cNvCxnSpPr/>
          <p:nvPr/>
        </p:nvCxnSpPr>
        <p:spPr>
          <a:xfrm flipV="1">
            <a:off x="3419872" y="5877972"/>
            <a:ext cx="0" cy="389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0" y="6225798"/>
            <a:ext cx="1224136" cy="523220"/>
          </a:xfrm>
          <a:prstGeom prst="rect">
            <a:avLst/>
          </a:prstGeom>
          <a:noFill/>
          <a:ln>
            <a:solidFill>
              <a:srgbClr val="FF000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Initial </a:t>
            </a:r>
            <a:r>
              <a:rPr lang="en-GB" sz="1400" dirty="0" err="1">
                <a:solidFill>
                  <a:prstClr val="black"/>
                </a:solidFill>
                <a:latin typeface="Courier New" panose="02070309020205020404" pitchFamily="49" charset="0"/>
                <a:cs typeface="Courier New" panose="02070309020205020404" pitchFamily="49" charset="0"/>
              </a:rPr>
              <a:t>dataframe</a:t>
            </a:r>
            <a:endParaRPr lang="en-GB" sz="1400" dirty="0">
              <a:solidFill>
                <a:prstClr val="black"/>
              </a:solidFill>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flipV="1">
            <a:off x="395536" y="5953895"/>
            <a:ext cx="0" cy="271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561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GB" dirty="0" smtClean="0"/>
              <a:t>Data Transformation - Mapping</a:t>
            </a:r>
            <a:endParaRPr lang="en-GB" dirty="0"/>
          </a:p>
        </p:txBody>
      </p:sp>
      <p:sp>
        <p:nvSpPr>
          <p:cNvPr id="3" name="Content Placeholder 2"/>
          <p:cNvSpPr>
            <a:spLocks noGrp="1"/>
          </p:cNvSpPr>
          <p:nvPr>
            <p:ph idx="1"/>
          </p:nvPr>
        </p:nvSpPr>
        <p:spPr>
          <a:xfrm>
            <a:off x="323528" y="1052736"/>
            <a:ext cx="8445624" cy="5400600"/>
          </a:xfrm>
        </p:spPr>
        <p:txBody>
          <a:bodyPr>
            <a:normAutofit fontScale="85000" lnSpcReduction="10000"/>
          </a:bodyPr>
          <a:lstStyle/>
          <a:p>
            <a:r>
              <a:rPr lang="en-GB" dirty="0" smtClean="0"/>
              <a:t>Mapping is the creation of a list of matches between two different values, with the ability to bind a value to a particular label or string.</a:t>
            </a:r>
          </a:p>
          <a:p>
            <a:endParaRPr lang="en-GB" dirty="0"/>
          </a:p>
          <a:p>
            <a:endParaRPr lang="en-GB" dirty="0" smtClean="0"/>
          </a:p>
          <a:p>
            <a:endParaRPr lang="en-GB" dirty="0"/>
          </a:p>
          <a:p>
            <a:endParaRPr lang="en-GB" dirty="0" smtClean="0"/>
          </a:p>
          <a:p>
            <a:endParaRPr lang="en-GB" dirty="0" smtClean="0"/>
          </a:p>
          <a:p>
            <a:endParaRPr lang="en-GB" dirty="0" smtClean="0"/>
          </a:p>
          <a:p>
            <a:r>
              <a:rPr lang="en-GB" dirty="0" smtClean="0"/>
              <a:t>The </a:t>
            </a:r>
            <a:r>
              <a:rPr lang="en-GB" dirty="0" smtClean="0">
                <a:latin typeface="Courier New" panose="02070309020205020404" pitchFamily="49" charset="0"/>
                <a:cs typeface="Courier New" panose="02070309020205020404" pitchFamily="49" charset="0"/>
              </a:rPr>
              <a:t>replace() </a:t>
            </a:r>
            <a:r>
              <a:rPr lang="en-GB" dirty="0" smtClean="0"/>
              <a:t>function replaces values</a:t>
            </a:r>
          </a:p>
          <a:p>
            <a:r>
              <a:rPr lang="en-GB" dirty="0" smtClean="0"/>
              <a:t>The </a:t>
            </a:r>
            <a:r>
              <a:rPr lang="en-GB" dirty="0" smtClean="0">
                <a:latin typeface="Courier New" panose="02070309020205020404" pitchFamily="49" charset="0"/>
                <a:cs typeface="Courier New" panose="02070309020205020404" pitchFamily="49" charset="0"/>
              </a:rPr>
              <a:t>map() </a:t>
            </a:r>
            <a:r>
              <a:rPr lang="en-GB" dirty="0" smtClean="0"/>
              <a:t>function creates a new column.</a:t>
            </a:r>
          </a:p>
          <a:p>
            <a:r>
              <a:rPr lang="en-GB" dirty="0" smtClean="0"/>
              <a:t>The </a:t>
            </a:r>
            <a:r>
              <a:rPr lang="en-GB" dirty="0" smtClean="0">
                <a:latin typeface="Courier New" panose="02070309020205020404" pitchFamily="49" charset="0"/>
                <a:cs typeface="Courier New" panose="02070309020205020404" pitchFamily="49" charset="0"/>
              </a:rPr>
              <a:t>rename() </a:t>
            </a:r>
            <a:r>
              <a:rPr lang="en-GB" dirty="0" smtClean="0"/>
              <a:t>function replaces the index values.</a:t>
            </a:r>
          </a:p>
          <a:p>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132856"/>
            <a:ext cx="543877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4660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GB" dirty="0" smtClean="0"/>
              <a:t>Replacing values via mapping</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38" y="1417624"/>
            <a:ext cx="5472608"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813496"/>
            <a:ext cx="1895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417624"/>
            <a:ext cx="22860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937971" y="4365104"/>
            <a:ext cx="3096344" cy="2031325"/>
          </a:xfrm>
          <a:prstGeom prst="rect">
            <a:avLst/>
          </a:prstGeom>
          <a:noFill/>
          <a:ln>
            <a:solidFill>
              <a:srgbClr val="7030A0"/>
            </a:solidFill>
            <a:prstDash val="lg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To replace the incorrect values, </a:t>
            </a:r>
            <a:r>
              <a:rPr lang="en-GB" i="1" dirty="0">
                <a:solidFill>
                  <a:prstClr val="black"/>
                </a:solidFill>
                <a:latin typeface="Courier New" panose="02070309020205020404" pitchFamily="49" charset="0"/>
                <a:cs typeface="Courier New" panose="02070309020205020404" pitchFamily="49" charset="0"/>
              </a:rPr>
              <a:t>first</a:t>
            </a:r>
            <a:r>
              <a:rPr lang="en-GB" dirty="0">
                <a:solidFill>
                  <a:prstClr val="black"/>
                </a:solidFill>
                <a:latin typeface="Courier New" panose="02070309020205020404" pitchFamily="49" charset="0"/>
                <a:cs typeface="Courier New" panose="02070309020205020404" pitchFamily="49" charset="0"/>
              </a:rPr>
              <a:t> define a mapping of correspondences containing as a key the new value.</a:t>
            </a:r>
            <a:endParaRPr lang="en-GB" dirty="0">
              <a:solidFill>
                <a:prstClr val="black"/>
              </a:solidFill>
              <a:latin typeface="Courier New" panose="02070309020205020404" pitchFamily="49" charset="0"/>
              <a:cs typeface="Courier New" panose="02070309020205020404" pitchFamily="49" charset="0"/>
            </a:endParaRPr>
          </a:p>
        </p:txBody>
      </p:sp>
      <p:sp>
        <p:nvSpPr>
          <p:cNvPr id="9" name="TextBox 8"/>
          <p:cNvSpPr txBox="1"/>
          <p:nvPr/>
        </p:nvSpPr>
        <p:spPr>
          <a:xfrm>
            <a:off x="258538" y="5276478"/>
            <a:ext cx="2377630" cy="1477328"/>
          </a:xfrm>
          <a:prstGeom prst="rect">
            <a:avLst/>
          </a:prstGeom>
          <a:noFill/>
          <a:ln>
            <a:solidFill>
              <a:srgbClr val="7030A0"/>
            </a:solidFill>
            <a:prstDash val="lg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Initial </a:t>
            </a:r>
            <a:r>
              <a:rPr lang="en-GB" dirty="0" err="1">
                <a:solidFill>
                  <a:prstClr val="black"/>
                </a:solidFill>
                <a:latin typeface="Courier New" panose="02070309020205020404" pitchFamily="49" charset="0"/>
                <a:cs typeface="Courier New" panose="02070309020205020404" pitchFamily="49" charset="0"/>
              </a:rPr>
              <a:t>dataframe</a:t>
            </a:r>
            <a:r>
              <a:rPr lang="en-GB" dirty="0">
                <a:solidFill>
                  <a:prstClr val="black"/>
                </a:solidFill>
                <a:latin typeface="Courier New" panose="02070309020205020404" pitchFamily="49" charset="0"/>
                <a:cs typeface="Courier New" panose="02070309020205020404" pitchFamily="49" charset="0"/>
              </a:rPr>
              <a:t> with incorrect values: </a:t>
            </a:r>
            <a:r>
              <a:rPr lang="en-GB" dirty="0" err="1">
                <a:solidFill>
                  <a:prstClr val="black"/>
                </a:solidFill>
                <a:latin typeface="Courier New" panose="02070309020205020404" pitchFamily="49" charset="0"/>
                <a:cs typeface="Courier New" panose="02070309020205020404" pitchFamily="49" charset="0"/>
              </a:rPr>
              <a:t>rosso</a:t>
            </a:r>
            <a:r>
              <a:rPr lang="en-GB" dirty="0">
                <a:solidFill>
                  <a:prstClr val="black"/>
                </a:solidFill>
                <a:latin typeface="Courier New" panose="02070309020205020404" pitchFamily="49" charset="0"/>
                <a:cs typeface="Courier New" panose="02070309020205020404" pitchFamily="49" charset="0"/>
              </a:rPr>
              <a:t> and </a:t>
            </a:r>
            <a:r>
              <a:rPr lang="en-GB" dirty="0" err="1">
                <a:solidFill>
                  <a:prstClr val="black"/>
                </a:solidFill>
                <a:latin typeface="Courier New" panose="02070309020205020404" pitchFamily="49" charset="0"/>
                <a:cs typeface="Courier New" panose="02070309020205020404" pitchFamily="49" charset="0"/>
              </a:rPr>
              <a:t>verde</a:t>
            </a:r>
            <a:endParaRPr lang="en-GB" dirty="0">
              <a:solidFill>
                <a:prstClr val="black"/>
              </a:solidFill>
              <a:latin typeface="Courier New" panose="02070309020205020404" pitchFamily="49" charset="0"/>
              <a:cs typeface="Courier New" panose="02070309020205020404" pitchFamily="49" charset="0"/>
            </a:endParaRPr>
          </a:p>
        </p:txBody>
      </p:sp>
      <p:sp>
        <p:nvSpPr>
          <p:cNvPr id="10" name="TextBox 9"/>
          <p:cNvSpPr txBox="1"/>
          <p:nvPr/>
        </p:nvSpPr>
        <p:spPr>
          <a:xfrm>
            <a:off x="6450262" y="4672207"/>
            <a:ext cx="2514225" cy="1754326"/>
          </a:xfrm>
          <a:prstGeom prst="rect">
            <a:avLst/>
          </a:prstGeom>
          <a:noFill/>
          <a:ln>
            <a:solidFill>
              <a:srgbClr val="7030A0"/>
            </a:solidFill>
            <a:prstDash val="lg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Use the </a:t>
            </a:r>
            <a:r>
              <a:rPr lang="en-GB" i="1" dirty="0">
                <a:solidFill>
                  <a:prstClr val="black"/>
                </a:solidFill>
                <a:latin typeface="Courier New" panose="02070309020205020404" pitchFamily="49" charset="0"/>
                <a:cs typeface="Courier New" panose="02070309020205020404" pitchFamily="49" charset="0"/>
              </a:rPr>
              <a:t>replace() </a:t>
            </a:r>
            <a:r>
              <a:rPr lang="en-GB" dirty="0">
                <a:solidFill>
                  <a:prstClr val="black"/>
                </a:solidFill>
                <a:latin typeface="Courier New" panose="02070309020205020404" pitchFamily="49" charset="0"/>
                <a:cs typeface="Courier New" panose="02070309020205020404" pitchFamily="49" charset="0"/>
              </a:rPr>
              <a:t>function with the mapping as argument to replace the incorrect values</a:t>
            </a:r>
            <a:endParaRPr lang="en-GB" dirty="0">
              <a:solidFill>
                <a:prstClr val="black"/>
              </a:solidFill>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V="1">
            <a:off x="1691680" y="479715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707374" y="4005064"/>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139952" y="386104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070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16632"/>
            <a:ext cx="8229600" cy="418058"/>
          </a:xfrm>
        </p:spPr>
        <p:txBody>
          <a:bodyPr>
            <a:normAutofit fontScale="90000"/>
          </a:bodyPr>
          <a:lstStyle/>
          <a:p>
            <a:r>
              <a:rPr lang="en-GB" dirty="0" smtClean="0"/>
              <a:t>Replacing values via mapping</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38385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916832"/>
            <a:ext cx="22193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4355976" y="249289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322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346050"/>
          </a:xfrm>
        </p:spPr>
        <p:txBody>
          <a:bodyPr>
            <a:normAutofit fontScale="90000"/>
          </a:bodyPr>
          <a:lstStyle/>
          <a:p>
            <a:r>
              <a:rPr lang="en-GB" dirty="0" smtClean="0"/>
              <a:t>Adding Values via Mapping</a:t>
            </a:r>
            <a:endParaRPr lang="en-GB" dirty="0"/>
          </a:p>
        </p:txBody>
      </p:sp>
      <p:sp>
        <p:nvSpPr>
          <p:cNvPr id="3" name="Content Placeholder 2"/>
          <p:cNvSpPr>
            <a:spLocks noGrp="1"/>
          </p:cNvSpPr>
          <p:nvPr>
            <p:ph idx="1"/>
          </p:nvPr>
        </p:nvSpPr>
        <p:spPr>
          <a:xfrm>
            <a:off x="107504" y="764705"/>
            <a:ext cx="8589640" cy="648071"/>
          </a:xfrm>
        </p:spPr>
        <p:txBody>
          <a:bodyPr>
            <a:normAutofit fontScale="70000" lnSpcReduction="20000"/>
          </a:bodyPr>
          <a:lstStyle/>
          <a:p>
            <a:r>
              <a:rPr lang="en-GB" dirty="0" smtClean="0"/>
              <a:t>The </a:t>
            </a:r>
            <a:r>
              <a:rPr lang="en-GB" dirty="0" smtClean="0">
                <a:latin typeface="Courier New" panose="02070309020205020404" pitchFamily="49" charset="0"/>
                <a:cs typeface="Courier New" panose="02070309020205020404" pitchFamily="49" charset="0"/>
              </a:rPr>
              <a:t>map() </a:t>
            </a:r>
            <a:r>
              <a:rPr lang="en-GB" dirty="0" smtClean="0"/>
              <a:t>function applied to a series or to a column of a </a:t>
            </a:r>
            <a:r>
              <a:rPr lang="en-GB" dirty="0" err="1" smtClean="0"/>
              <a:t>dataframe</a:t>
            </a:r>
            <a:r>
              <a:rPr lang="en-GB" dirty="0" smtClean="0"/>
              <a:t> accepts a function or an object containing a </a:t>
            </a:r>
            <a:r>
              <a:rPr lang="en-GB" dirty="0" err="1" smtClean="0">
                <a:latin typeface="Courier New" panose="02070309020205020404" pitchFamily="49" charset="0"/>
                <a:cs typeface="Courier New" panose="02070309020205020404" pitchFamily="49" charset="0"/>
              </a:rPr>
              <a:t>dict</a:t>
            </a:r>
            <a:r>
              <a:rPr lang="en-GB" dirty="0" smtClean="0">
                <a:latin typeface="Courier New" panose="02070309020205020404" pitchFamily="49" charset="0"/>
                <a:cs typeface="Courier New" panose="02070309020205020404" pitchFamily="49" charset="0"/>
              </a:rPr>
              <a:t> </a:t>
            </a:r>
            <a:r>
              <a:rPr lang="en-GB" dirty="0" smtClean="0"/>
              <a:t>with mapping.</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4824536"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0" y="5250574"/>
            <a:ext cx="2377630" cy="1200329"/>
          </a:xfrm>
          <a:prstGeom prst="rect">
            <a:avLst/>
          </a:prstGeom>
          <a:noFill/>
          <a:ln>
            <a:solidFill>
              <a:srgbClr val="7030A0"/>
            </a:solidFill>
            <a:prstDash val="lg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Initial </a:t>
            </a:r>
            <a:r>
              <a:rPr lang="en-GB" dirty="0" err="1">
                <a:solidFill>
                  <a:prstClr val="black"/>
                </a:solidFill>
                <a:latin typeface="Courier New" panose="02070309020205020404" pitchFamily="49" charset="0"/>
                <a:cs typeface="Courier New" panose="02070309020205020404" pitchFamily="49" charset="0"/>
              </a:rPr>
              <a:t>dataframe</a:t>
            </a:r>
            <a:r>
              <a:rPr lang="en-GB" dirty="0">
                <a:solidFill>
                  <a:prstClr val="black"/>
                </a:solidFill>
                <a:latin typeface="Courier New" panose="02070309020205020404" pitchFamily="49" charset="0"/>
                <a:cs typeface="Courier New" panose="02070309020205020404" pitchFamily="49" charset="0"/>
              </a:rPr>
              <a:t> without the price column</a:t>
            </a:r>
            <a:endParaRPr lang="en-GB" dirty="0">
              <a:solidFill>
                <a:prstClr val="black"/>
              </a:solidFill>
              <a:latin typeface="Courier New" panose="02070309020205020404" pitchFamily="49" charset="0"/>
              <a:cs typeface="Courier New" panose="02070309020205020404" pitchFamily="49" charset="0"/>
            </a:endParaRPr>
          </a:p>
        </p:txBody>
      </p:sp>
      <p:sp>
        <p:nvSpPr>
          <p:cNvPr id="8" name="TextBox 7"/>
          <p:cNvSpPr txBox="1"/>
          <p:nvPr/>
        </p:nvSpPr>
        <p:spPr>
          <a:xfrm>
            <a:off x="2897814" y="2420888"/>
            <a:ext cx="2701665" cy="1477328"/>
          </a:xfrm>
          <a:prstGeom prst="rect">
            <a:avLst/>
          </a:prstGeom>
          <a:noFill/>
          <a:ln>
            <a:solidFill>
              <a:srgbClr val="7030A0"/>
            </a:solidFill>
            <a:prstDash val="lg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Define a dictionary object that contains a list of prices for each type of item.</a:t>
            </a:r>
            <a:endParaRPr lang="en-GB" dirty="0">
              <a:solidFill>
                <a:prstClr val="black"/>
              </a:solidFill>
              <a:latin typeface="Courier New" panose="02070309020205020404" pitchFamily="49" charset="0"/>
              <a:cs typeface="Courier New" panose="02070309020205020404" pitchFamily="49" charset="0"/>
            </a:endParaRPr>
          </a:p>
        </p:txBody>
      </p:sp>
      <p:sp>
        <p:nvSpPr>
          <p:cNvPr id="9" name="TextBox 8"/>
          <p:cNvSpPr txBox="1"/>
          <p:nvPr/>
        </p:nvSpPr>
        <p:spPr>
          <a:xfrm>
            <a:off x="3162192" y="4233075"/>
            <a:ext cx="2377630" cy="1200329"/>
          </a:xfrm>
          <a:prstGeom prst="rect">
            <a:avLst/>
          </a:prstGeom>
          <a:noFill/>
          <a:ln>
            <a:solidFill>
              <a:srgbClr val="7030A0"/>
            </a:solidFill>
            <a:prstDash val="lg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Add the price column to the frame using </a:t>
            </a:r>
            <a:r>
              <a:rPr lang="en-GB" i="1" dirty="0">
                <a:solidFill>
                  <a:prstClr val="black"/>
                </a:solidFill>
                <a:latin typeface="Courier New" panose="02070309020205020404" pitchFamily="49" charset="0"/>
                <a:cs typeface="Courier New" panose="02070309020205020404" pitchFamily="49" charset="0"/>
              </a:rPr>
              <a:t>map()</a:t>
            </a:r>
            <a:endParaRPr lang="en-GB" i="1" dirty="0">
              <a:solidFill>
                <a:prstClr val="black"/>
              </a:solidFill>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flipV="1">
            <a:off x="827584" y="479715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060849"/>
            <a:ext cx="2808312" cy="4178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a:off x="5733986" y="3068960"/>
            <a:ext cx="4846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71969" y="4365104"/>
            <a:ext cx="6467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72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smtClean="0"/>
              <a:t>Data Aggregation</a:t>
            </a:r>
            <a:endParaRPr lang="en-GB" dirty="0"/>
          </a:p>
        </p:txBody>
      </p:sp>
      <p:sp>
        <p:nvSpPr>
          <p:cNvPr id="3" name="Content Placeholder 2"/>
          <p:cNvSpPr>
            <a:spLocks noGrp="1"/>
          </p:cNvSpPr>
          <p:nvPr>
            <p:ph idx="1"/>
          </p:nvPr>
        </p:nvSpPr>
        <p:spPr>
          <a:xfrm>
            <a:off x="467544" y="1124745"/>
            <a:ext cx="8229600" cy="2880319"/>
          </a:xfrm>
        </p:spPr>
        <p:txBody>
          <a:bodyPr>
            <a:normAutofit fontScale="62500" lnSpcReduction="20000"/>
          </a:bodyPr>
          <a:lstStyle/>
          <a:p>
            <a:r>
              <a:rPr lang="en-GB" dirty="0" smtClean="0"/>
              <a:t>Last stage of data manipulation.</a:t>
            </a:r>
          </a:p>
          <a:p>
            <a:r>
              <a:rPr lang="en-GB" dirty="0"/>
              <a:t>I</a:t>
            </a:r>
            <a:r>
              <a:rPr lang="en-GB" dirty="0" smtClean="0"/>
              <a:t>nvolves a transformation that produce a single integer from an array.</a:t>
            </a:r>
          </a:p>
          <a:p>
            <a:r>
              <a:rPr lang="en-GB" dirty="0" smtClean="0"/>
              <a:t>Pandas provide a flexible tool for data aggregation: </a:t>
            </a:r>
            <a:r>
              <a:rPr lang="en-GB" dirty="0" err="1" smtClean="0">
                <a:solidFill>
                  <a:srgbClr val="FF0000"/>
                </a:solidFill>
                <a:latin typeface="Courier New" panose="02070309020205020404" pitchFamily="49" charset="0"/>
                <a:cs typeface="Courier New" panose="02070309020205020404" pitchFamily="49" charset="0"/>
              </a:rPr>
              <a:t>GroupBy</a:t>
            </a:r>
            <a:endParaRPr lang="en-GB" dirty="0" smtClean="0">
              <a:solidFill>
                <a:srgbClr val="FF0000"/>
              </a:solidFill>
              <a:latin typeface="Courier New" panose="02070309020205020404" pitchFamily="49" charset="0"/>
              <a:cs typeface="Courier New" panose="02070309020205020404" pitchFamily="49" charset="0"/>
            </a:endParaRPr>
          </a:p>
          <a:p>
            <a:r>
              <a:rPr lang="en-GB" dirty="0" smtClean="0">
                <a:cs typeface="Courier New" panose="02070309020205020404" pitchFamily="49" charset="0"/>
              </a:rPr>
              <a:t>The process of </a:t>
            </a:r>
            <a:r>
              <a:rPr lang="en-GB" dirty="0" err="1" smtClean="0">
                <a:cs typeface="Courier New" panose="02070309020205020404" pitchFamily="49" charset="0"/>
              </a:rPr>
              <a:t>GroupBy</a:t>
            </a:r>
            <a:r>
              <a:rPr lang="en-GB" dirty="0" smtClean="0">
                <a:cs typeface="Courier New" panose="02070309020205020404" pitchFamily="49" charset="0"/>
              </a:rPr>
              <a:t> is divided into various phases:</a:t>
            </a:r>
          </a:p>
          <a:p>
            <a:pPr marL="0" indent="0">
              <a:buNone/>
            </a:pPr>
            <a:endParaRPr lang="en-GB" dirty="0" smtClean="0">
              <a:cs typeface="Courier New" panose="02070309020205020404" pitchFamily="49" charset="0"/>
            </a:endParaRPr>
          </a:p>
          <a:p>
            <a:pPr lvl="1">
              <a:buFont typeface="Wingdings" panose="05000000000000000000" pitchFamily="2" charset="2"/>
              <a:buChar char="v"/>
            </a:pPr>
            <a:r>
              <a:rPr lang="en-GB" dirty="0" smtClean="0">
                <a:latin typeface="Courier New" panose="02070309020205020404" pitchFamily="49" charset="0"/>
                <a:cs typeface="Courier New" panose="02070309020205020404" pitchFamily="49" charset="0"/>
              </a:rPr>
              <a:t>Splitting</a:t>
            </a:r>
            <a:r>
              <a:rPr lang="en-GB" dirty="0" smtClean="0">
                <a:cs typeface="Courier New" panose="02070309020205020404" pitchFamily="49" charset="0"/>
              </a:rPr>
              <a:t> – Division into groups</a:t>
            </a:r>
          </a:p>
          <a:p>
            <a:pPr lvl="1">
              <a:buFont typeface="Wingdings" panose="05000000000000000000" pitchFamily="2" charset="2"/>
              <a:buChar char="v"/>
            </a:pPr>
            <a:r>
              <a:rPr lang="en-GB" dirty="0" smtClean="0">
                <a:latin typeface="Courier New" panose="02070309020205020404" pitchFamily="49" charset="0"/>
                <a:cs typeface="Courier New" panose="02070309020205020404" pitchFamily="49" charset="0"/>
              </a:rPr>
              <a:t>Applying</a:t>
            </a:r>
            <a:r>
              <a:rPr lang="en-GB" dirty="0" smtClean="0">
                <a:cs typeface="Courier New" panose="02070309020205020404" pitchFamily="49" charset="0"/>
              </a:rPr>
              <a:t> – Application of a function on each group</a:t>
            </a:r>
          </a:p>
          <a:p>
            <a:pPr lvl="1">
              <a:buFont typeface="Wingdings" panose="05000000000000000000" pitchFamily="2" charset="2"/>
              <a:buChar char="v"/>
            </a:pPr>
            <a:r>
              <a:rPr lang="en-GB" dirty="0" smtClean="0">
                <a:latin typeface="Courier New" panose="02070309020205020404" pitchFamily="49" charset="0"/>
                <a:cs typeface="Courier New" panose="02070309020205020404" pitchFamily="49" charset="0"/>
              </a:rPr>
              <a:t>Combining</a:t>
            </a:r>
            <a:r>
              <a:rPr lang="en-GB" dirty="0" smtClean="0">
                <a:cs typeface="Courier New" panose="02070309020205020404" pitchFamily="49" charset="0"/>
              </a:rPr>
              <a:t> – Combination of all the results obtained by different groups.</a:t>
            </a:r>
            <a:endParaRPr lang="en-GB" dirty="0">
              <a:cs typeface="Courier New" panose="02070309020205020404" pitchFamily="49"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12" y="3861048"/>
            <a:ext cx="7524750" cy="237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8417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848" y="836712"/>
            <a:ext cx="8589640" cy="1368152"/>
          </a:xfrm>
        </p:spPr>
        <p:txBody>
          <a:bodyPr>
            <a:normAutofit fontScale="92500" lnSpcReduction="10000"/>
          </a:bodyPr>
          <a:lstStyle/>
          <a:p>
            <a:r>
              <a:rPr lang="en-GB" dirty="0" smtClean="0">
                <a:latin typeface="Courier New" panose="02070309020205020404" pitchFamily="49" charset="0"/>
                <a:cs typeface="Courier New" panose="02070309020205020404" pitchFamily="49" charset="0"/>
              </a:rPr>
              <a:t>The merge() </a:t>
            </a:r>
            <a:r>
              <a:rPr lang="en-GB" dirty="0" smtClean="0"/>
              <a:t>function is used to combine data through the connection of the rows using one or more keys (</a:t>
            </a:r>
            <a:r>
              <a:rPr lang="en-GB" dirty="0" smtClean="0">
                <a:latin typeface="Courier New" panose="02070309020205020404" pitchFamily="49" charset="0"/>
                <a:cs typeface="Courier New" panose="02070309020205020404" pitchFamily="49" charset="0"/>
              </a:rPr>
              <a:t>id</a:t>
            </a:r>
            <a:r>
              <a:rPr lang="en-GB" dirty="0" smtClean="0"/>
              <a:t> field in this example).</a:t>
            </a: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62" y="2711599"/>
            <a:ext cx="60864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50" y="3795712"/>
            <a:ext cx="5726498"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1844824"/>
            <a:ext cx="16002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6688" y="3795712"/>
            <a:ext cx="12954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659463"/>
            <a:ext cx="2232248" cy="2158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131840" y="5589240"/>
            <a:ext cx="3528392" cy="1200329"/>
          </a:xfrm>
          <a:prstGeom prst="rect">
            <a:avLst/>
          </a:prstGeom>
          <a:noFill/>
          <a:ln>
            <a:solidFill>
              <a:schemeClr val="tx1"/>
            </a:solidFill>
            <a:prstDash val="lg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The returned </a:t>
            </a:r>
            <a:r>
              <a:rPr lang="en-GB" dirty="0" err="1">
                <a:solidFill>
                  <a:prstClr val="black"/>
                </a:solidFill>
                <a:latin typeface="Courier New" panose="02070309020205020404" pitchFamily="49" charset="0"/>
                <a:cs typeface="Courier New" panose="02070309020205020404" pitchFamily="49" charset="0"/>
              </a:rPr>
              <a:t>d</a:t>
            </a:r>
            <a:r>
              <a:rPr lang="en-GB" dirty="0" err="1">
                <a:solidFill>
                  <a:prstClr val="black"/>
                </a:solidFill>
                <a:latin typeface="Courier New" panose="02070309020205020404" pitchFamily="49" charset="0"/>
                <a:cs typeface="Courier New" panose="02070309020205020404" pitchFamily="49" charset="0"/>
              </a:rPr>
              <a:t>ataframe</a:t>
            </a:r>
            <a:r>
              <a:rPr lang="en-GB" dirty="0">
                <a:solidFill>
                  <a:prstClr val="black"/>
                </a:solidFill>
                <a:latin typeface="Courier New" panose="02070309020205020404" pitchFamily="49" charset="0"/>
                <a:cs typeface="Courier New" panose="02070309020205020404" pitchFamily="49" charset="0"/>
              </a:rPr>
              <a:t> consists of all rows that have an ID in common</a:t>
            </a:r>
            <a:endParaRPr lang="en-GB" dirty="0">
              <a:solidFill>
                <a:prstClr val="black"/>
              </a:solidFill>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a:off x="2992557" y="4844129"/>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3888" y="4536557"/>
            <a:ext cx="3448000" cy="646331"/>
          </a:xfrm>
          <a:prstGeom prst="rect">
            <a:avLst/>
          </a:prstGeom>
          <a:noFill/>
          <a:ln>
            <a:solidFill>
              <a:schemeClr val="tx1"/>
            </a:solidFill>
            <a:prstDash val="lgDash"/>
          </a:ln>
        </p:spPr>
        <p:txBody>
          <a:bodyPr wrap="square" rtlCol="0">
            <a:spAutoFit/>
          </a:bodyPr>
          <a:lstStyle/>
          <a:p>
            <a:r>
              <a:rPr lang="en-GB" dirty="0">
                <a:solidFill>
                  <a:prstClr val="black"/>
                </a:solidFill>
                <a:latin typeface="Courier New" panose="02070309020205020404" pitchFamily="49" charset="0"/>
                <a:cs typeface="Courier New" panose="02070309020205020404" pitchFamily="49" charset="0"/>
              </a:rPr>
              <a:t>Merged files without specifying any column</a:t>
            </a:r>
            <a:endParaRPr lang="en-GB" dirty="0">
              <a:solidFill>
                <a:prstClr val="black"/>
              </a:solidFill>
              <a:latin typeface="Courier New" panose="02070309020205020404" pitchFamily="49" charset="0"/>
              <a:cs typeface="Courier New" panose="02070309020205020404" pitchFamily="49" charset="0"/>
            </a:endParaRPr>
          </a:p>
        </p:txBody>
      </p:sp>
      <p:cxnSp>
        <p:nvCxnSpPr>
          <p:cNvPr id="11" name="Straight Arrow Connector 10"/>
          <p:cNvCxnSpPr/>
          <p:nvPr/>
        </p:nvCxnSpPr>
        <p:spPr>
          <a:xfrm flipH="1">
            <a:off x="2627784" y="6050905"/>
            <a:ext cx="3647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467544" y="1856"/>
            <a:ext cx="8229600" cy="418058"/>
          </a:xfrm>
        </p:spPr>
        <p:txBody>
          <a:bodyPr>
            <a:normAutofit fontScale="90000"/>
          </a:bodyPr>
          <a:lstStyle/>
          <a:p>
            <a:r>
              <a:rPr lang="en-GB" dirty="0" smtClean="0"/>
              <a:t>Data Manipulation - Merging</a:t>
            </a:r>
            <a:endParaRPr lang="en-GB" dirty="0"/>
          </a:p>
        </p:txBody>
      </p:sp>
    </p:spTree>
    <p:extLst>
      <p:ext uri="{BB962C8B-B14F-4D97-AF65-F5344CB8AC3E}">
        <p14:creationId xmlns:p14="http://schemas.microsoft.com/office/powerpoint/2010/main" val="1706957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088342" cy="562074"/>
          </a:xfrm>
        </p:spPr>
        <p:txBody>
          <a:bodyPr>
            <a:noAutofit/>
          </a:bodyPr>
          <a:lstStyle/>
          <a:p>
            <a:r>
              <a:rPr lang="en-GB" sz="3200" dirty="0" smtClean="0"/>
              <a:t>Data Aggregation – Grouping to a single column of data</a:t>
            </a:r>
            <a:endParaRPr lang="en-GB" sz="32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6457950" cy="4230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74" y="1052736"/>
            <a:ext cx="64484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76256" y="980728"/>
            <a:ext cx="2267744" cy="738664"/>
          </a:xfrm>
          <a:prstGeom prst="rect">
            <a:avLst/>
          </a:prstGeom>
          <a:noFill/>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Define a </a:t>
            </a:r>
            <a:r>
              <a:rPr lang="en-GB" sz="1400" dirty="0" err="1">
                <a:solidFill>
                  <a:prstClr val="black"/>
                </a:solidFill>
                <a:latin typeface="Courier New" panose="02070309020205020404" pitchFamily="49" charset="0"/>
                <a:cs typeface="Courier New" panose="02070309020205020404" pitchFamily="49" charset="0"/>
              </a:rPr>
              <a:t>dataframe</a:t>
            </a:r>
            <a:r>
              <a:rPr lang="en-GB" sz="1400" dirty="0">
                <a:solidFill>
                  <a:prstClr val="black"/>
                </a:solidFill>
                <a:latin typeface="Courier New" panose="02070309020205020404" pitchFamily="49" charset="0"/>
                <a:cs typeface="Courier New" panose="02070309020205020404" pitchFamily="49" charset="0"/>
              </a:rPr>
              <a:t> containing numeric and string values</a:t>
            </a:r>
            <a:endParaRPr lang="en-GB" sz="1400" dirty="0">
              <a:solidFill>
                <a:prstClr val="black"/>
              </a:solidFill>
              <a:latin typeface="Courier New" panose="02070309020205020404" pitchFamily="49" charset="0"/>
              <a:cs typeface="Courier New" panose="02070309020205020404" pitchFamily="49" charset="0"/>
            </a:endParaRPr>
          </a:p>
        </p:txBody>
      </p:sp>
      <p:sp>
        <p:nvSpPr>
          <p:cNvPr id="9" name="TextBox 8"/>
          <p:cNvSpPr txBox="1"/>
          <p:nvPr/>
        </p:nvSpPr>
        <p:spPr>
          <a:xfrm>
            <a:off x="6860558" y="1916832"/>
            <a:ext cx="2267744" cy="954107"/>
          </a:xfrm>
          <a:prstGeom prst="rect">
            <a:avLst/>
          </a:prstGeom>
          <a:noFill/>
          <a:ln>
            <a:solidFill>
              <a:srgbClr val="7030A0"/>
            </a:solidFill>
            <a:prstDash val="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Access the price1 column and call the </a:t>
            </a:r>
            <a:r>
              <a:rPr lang="en-GB" sz="1400" dirty="0" err="1">
                <a:solidFill>
                  <a:prstClr val="black"/>
                </a:solidFill>
                <a:latin typeface="Courier New" panose="02070309020205020404" pitchFamily="49" charset="0"/>
                <a:cs typeface="Courier New" panose="02070309020205020404" pitchFamily="49" charset="0"/>
              </a:rPr>
              <a:t>groupby</a:t>
            </a:r>
            <a:r>
              <a:rPr lang="en-GB" sz="1400" dirty="0">
                <a:solidFill>
                  <a:prstClr val="black"/>
                </a:solidFill>
                <a:latin typeface="Courier New" panose="02070309020205020404" pitchFamily="49" charset="0"/>
                <a:cs typeface="Courier New" panose="02070309020205020404" pitchFamily="49" charset="0"/>
              </a:rPr>
              <a:t>() function with the </a:t>
            </a:r>
            <a:r>
              <a:rPr lang="en-GB" sz="1400" dirty="0" err="1">
                <a:solidFill>
                  <a:prstClr val="black"/>
                </a:solidFill>
                <a:latin typeface="Courier New" panose="02070309020205020404" pitchFamily="49" charset="0"/>
                <a:cs typeface="Courier New" panose="02070309020205020404" pitchFamily="49" charset="0"/>
              </a:rPr>
              <a:t>color</a:t>
            </a:r>
            <a:endParaRPr lang="en-GB" sz="1400" dirty="0">
              <a:solidFill>
                <a:prstClr val="black"/>
              </a:solidFill>
              <a:latin typeface="Courier New" panose="02070309020205020404" pitchFamily="49" charset="0"/>
              <a:cs typeface="Courier New" panose="02070309020205020404" pitchFamily="49" charset="0"/>
            </a:endParaRPr>
          </a:p>
        </p:txBody>
      </p:sp>
      <p:sp>
        <p:nvSpPr>
          <p:cNvPr id="10" name="TextBox 9"/>
          <p:cNvSpPr txBox="1"/>
          <p:nvPr/>
        </p:nvSpPr>
        <p:spPr>
          <a:xfrm>
            <a:off x="6820598" y="3140968"/>
            <a:ext cx="2267744" cy="523220"/>
          </a:xfrm>
          <a:prstGeom prst="rect">
            <a:avLst/>
          </a:prstGeom>
          <a:noFill/>
          <a:ln>
            <a:solidFill>
              <a:schemeClr val="accent2">
                <a:lumMod val="60000"/>
                <a:lumOff val="40000"/>
              </a:schemeClr>
            </a:solidFill>
          </a:ln>
        </p:spPr>
        <p:txBody>
          <a:bodyPr wrap="square" rtlCol="0">
            <a:spAutoFit/>
          </a:bodyPr>
          <a:lstStyle/>
          <a:p>
            <a:r>
              <a:rPr lang="en-GB" sz="1400" dirty="0" err="1">
                <a:solidFill>
                  <a:prstClr val="black"/>
                </a:solidFill>
                <a:latin typeface="Courier New" panose="02070309020205020404" pitchFamily="49" charset="0"/>
                <a:cs typeface="Courier New" panose="02070309020205020404" pitchFamily="49" charset="0"/>
              </a:rPr>
              <a:t>Dataframe</a:t>
            </a:r>
            <a:r>
              <a:rPr lang="en-GB" sz="1400" dirty="0">
                <a:solidFill>
                  <a:prstClr val="black"/>
                </a:solidFill>
                <a:latin typeface="Courier New" panose="02070309020205020404" pitchFamily="49" charset="0"/>
                <a:cs typeface="Courier New" panose="02070309020205020404" pitchFamily="49" charset="0"/>
              </a:rPr>
              <a:t> divided into groups of rows</a:t>
            </a:r>
            <a:endParaRPr lang="en-GB" sz="1400" dirty="0">
              <a:solidFill>
                <a:prstClr val="black"/>
              </a:solidFill>
              <a:latin typeface="Courier New" panose="02070309020205020404" pitchFamily="49" charset="0"/>
              <a:cs typeface="Courier New" panose="02070309020205020404" pitchFamily="49" charset="0"/>
            </a:endParaRPr>
          </a:p>
        </p:txBody>
      </p:sp>
      <p:sp>
        <p:nvSpPr>
          <p:cNvPr id="11" name="TextBox 10"/>
          <p:cNvSpPr txBox="1"/>
          <p:nvPr/>
        </p:nvSpPr>
        <p:spPr>
          <a:xfrm>
            <a:off x="6516216" y="4005064"/>
            <a:ext cx="2267744" cy="523220"/>
          </a:xfrm>
          <a:prstGeom prst="rect">
            <a:avLst/>
          </a:prstGeom>
          <a:noFill/>
          <a:ln>
            <a:solidFill>
              <a:srgbClr val="FF0000"/>
            </a:solidFill>
            <a:prstDash val="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mean of groups in price1</a:t>
            </a:r>
            <a:endParaRPr lang="en-GB" sz="1400" dirty="0">
              <a:solidFill>
                <a:prstClr val="black"/>
              </a:solidFill>
              <a:latin typeface="Courier New" panose="02070309020205020404" pitchFamily="49" charset="0"/>
              <a:cs typeface="Courier New" panose="02070309020205020404" pitchFamily="49" charset="0"/>
            </a:endParaRPr>
          </a:p>
        </p:txBody>
      </p:sp>
      <p:sp>
        <p:nvSpPr>
          <p:cNvPr id="12" name="TextBox 11"/>
          <p:cNvSpPr txBox="1"/>
          <p:nvPr/>
        </p:nvSpPr>
        <p:spPr>
          <a:xfrm>
            <a:off x="6637462" y="5373216"/>
            <a:ext cx="2267744" cy="523220"/>
          </a:xfrm>
          <a:prstGeom prst="rect">
            <a:avLst/>
          </a:prstGeom>
          <a:noFill/>
          <a:ln>
            <a:solidFill>
              <a:srgbClr val="FF0000"/>
            </a:solidFill>
            <a:prstDash val="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Sum of groups in price1</a:t>
            </a:r>
            <a:endParaRPr lang="en-GB" sz="14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731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5940152" y="908720"/>
            <a:ext cx="2880320" cy="2376264"/>
          </a:xfrm>
        </p:spPr>
        <p:txBody>
          <a:bodyPr>
            <a:noAutofit/>
          </a:bodyPr>
          <a:lstStyle/>
          <a:p>
            <a:r>
              <a:rPr lang="en-GB" sz="3200" dirty="0" smtClean="0"/>
              <a:t>Data Aggregation – Hierarchical Grouping – using various columns</a:t>
            </a:r>
            <a:endParaRPr lang="en-GB" sz="3200" dirty="0"/>
          </a:p>
        </p:txBody>
      </p:sp>
      <p:pic>
        <p:nvPicPr>
          <p:cNvPr id="1025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5169377" cy="536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1" y="5229200"/>
            <a:ext cx="2468147" cy="1538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496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20687"/>
            <a:ext cx="6192688" cy="1512169"/>
          </a:xfrm>
        </p:spPr>
        <p:txBody>
          <a:bodyPr>
            <a:normAutofit fontScale="77500" lnSpcReduction="20000"/>
          </a:bodyPr>
          <a:lstStyle/>
          <a:p>
            <a:pPr marL="0" indent="0">
              <a:buNone/>
            </a:pPr>
            <a:r>
              <a:rPr lang="en-GB" dirty="0" smtClean="0"/>
              <a:t>When two dataframes have columns with the same name, it is necessary to explicitly define the name of the key column in the </a:t>
            </a:r>
            <a:r>
              <a:rPr lang="en-GB" dirty="0" smtClean="0">
                <a:solidFill>
                  <a:srgbClr val="FF0000"/>
                </a:solidFill>
                <a:latin typeface="Courier New" panose="02070309020205020404" pitchFamily="49" charset="0"/>
                <a:cs typeface="Courier New" panose="02070309020205020404" pitchFamily="49" charset="0"/>
              </a:rPr>
              <a:t>on</a:t>
            </a:r>
            <a:r>
              <a:rPr lang="en-GB" dirty="0" smtClean="0"/>
              <a:t> option.</a:t>
            </a:r>
          </a:p>
          <a:p>
            <a:pPr marL="0" indent="0">
              <a:buNone/>
            </a:pPr>
            <a:r>
              <a:rPr lang="en-GB" dirty="0" smtClean="0"/>
              <a:t> </a:t>
            </a:r>
            <a:endParaRPr lang="en-GB" dirty="0"/>
          </a:p>
        </p:txBody>
      </p:sp>
      <p:sp>
        <p:nvSpPr>
          <p:cNvPr id="4" name="Title 1"/>
          <p:cNvSpPr>
            <a:spLocks noGrp="1"/>
          </p:cNvSpPr>
          <p:nvPr>
            <p:ph type="title"/>
          </p:nvPr>
        </p:nvSpPr>
        <p:spPr>
          <a:xfrm>
            <a:off x="467544" y="1856"/>
            <a:ext cx="8229600" cy="418058"/>
          </a:xfrm>
        </p:spPr>
        <p:txBody>
          <a:bodyPr>
            <a:normAutofit fontScale="90000"/>
          </a:bodyPr>
          <a:lstStyle/>
          <a:p>
            <a:r>
              <a:rPr lang="en-GB" dirty="0" smtClean="0"/>
              <a:t>Data Manipulation - Merging</a:t>
            </a:r>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7" y="2204864"/>
            <a:ext cx="61436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794" y="1584701"/>
            <a:ext cx="1909192" cy="1679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05" y="3299271"/>
            <a:ext cx="54387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9961" y="3284984"/>
            <a:ext cx="13811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4779987"/>
            <a:ext cx="29908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17" y="4211481"/>
            <a:ext cx="3143250" cy="236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699792" y="5393337"/>
            <a:ext cx="1493764" cy="523220"/>
          </a:xfrm>
          <a:prstGeom prst="rect">
            <a:avLst/>
          </a:prstGeom>
          <a:noFill/>
          <a:ln>
            <a:solidFill>
              <a:srgbClr val="FF000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Criteria for merging: ID</a:t>
            </a:r>
            <a:endParaRPr lang="en-GB" sz="1400" dirty="0">
              <a:solidFill>
                <a:prstClr val="black"/>
              </a:solidFill>
              <a:latin typeface="Courier New" panose="02070309020205020404" pitchFamily="49" charset="0"/>
              <a:cs typeface="Courier New" panose="02070309020205020404" pitchFamily="49" charset="0"/>
            </a:endParaRPr>
          </a:p>
        </p:txBody>
      </p:sp>
      <p:sp>
        <p:nvSpPr>
          <p:cNvPr id="12" name="TextBox 11"/>
          <p:cNvSpPr txBox="1"/>
          <p:nvPr/>
        </p:nvSpPr>
        <p:spPr>
          <a:xfrm>
            <a:off x="5796136" y="6421305"/>
            <a:ext cx="3125524" cy="307777"/>
          </a:xfrm>
          <a:prstGeom prst="rect">
            <a:avLst/>
          </a:prstGeom>
          <a:noFill/>
          <a:ln>
            <a:solidFill>
              <a:srgbClr val="FF0000"/>
            </a:solidFill>
            <a:prstDash val="lgDash"/>
          </a:ln>
        </p:spPr>
        <p:txBody>
          <a:bodyPr wrap="square" rtlCol="0">
            <a:spAutoFit/>
          </a:bodyPr>
          <a:lstStyle/>
          <a:p>
            <a:r>
              <a:rPr lang="en-GB" sz="1400" dirty="0">
                <a:solidFill>
                  <a:prstClr val="black"/>
                </a:solidFill>
                <a:latin typeface="Courier New" panose="02070309020205020404" pitchFamily="49" charset="0"/>
                <a:cs typeface="Courier New" panose="02070309020205020404" pitchFamily="49" charset="0"/>
              </a:rPr>
              <a:t>Criteria for merging: brand</a:t>
            </a:r>
            <a:endParaRPr lang="en-GB" sz="14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0053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076" y="764703"/>
            <a:ext cx="3816424" cy="5648099"/>
          </a:xfrm>
        </p:spPr>
        <p:txBody>
          <a:bodyPr>
            <a:normAutofit fontScale="70000" lnSpcReduction="20000"/>
          </a:bodyPr>
          <a:lstStyle/>
          <a:p>
            <a:r>
              <a:rPr lang="en-GB" dirty="0" smtClean="0"/>
              <a:t>Instead of considering the columns of a </a:t>
            </a:r>
            <a:r>
              <a:rPr lang="en-GB" dirty="0" err="1" smtClean="0"/>
              <a:t>dataframe</a:t>
            </a:r>
            <a:r>
              <a:rPr lang="en-GB" dirty="0" smtClean="0"/>
              <a:t> as keys, indexes could be used as keys for merging. Set</a:t>
            </a:r>
            <a:r>
              <a:rPr lang="en-GB" dirty="0" smtClean="0">
                <a:latin typeface="Courier New" panose="02070309020205020404" pitchFamily="49" charset="0"/>
                <a:cs typeface="Courier New" panose="02070309020205020404" pitchFamily="49" charset="0"/>
              </a:rPr>
              <a:t> left_index </a:t>
            </a:r>
            <a:r>
              <a:rPr lang="en-GB" dirty="0" smtClean="0"/>
              <a:t>or </a:t>
            </a:r>
            <a:r>
              <a:rPr lang="en-GB" dirty="0" smtClean="0">
                <a:latin typeface="Courier New" panose="02070309020205020404" pitchFamily="49" charset="0"/>
                <a:cs typeface="Courier New" panose="02070309020205020404" pitchFamily="49" charset="0"/>
              </a:rPr>
              <a:t>right_index</a:t>
            </a:r>
            <a:r>
              <a:rPr lang="en-GB" dirty="0" smtClean="0"/>
              <a:t> options to True to activate which indexes to consider.</a:t>
            </a:r>
          </a:p>
          <a:p>
            <a:pPr marL="0" indent="0">
              <a:buNone/>
            </a:pPr>
            <a:endParaRPr lang="en-GB" dirty="0" smtClean="0"/>
          </a:p>
          <a:p>
            <a:pPr marL="0" indent="0">
              <a:buNone/>
            </a:pPr>
            <a:endParaRPr lang="en-GB" dirty="0" smtClean="0"/>
          </a:p>
          <a:p>
            <a:r>
              <a:rPr lang="en-GB" dirty="0" smtClean="0"/>
              <a:t>The </a:t>
            </a:r>
            <a:r>
              <a:rPr lang="en-GB" dirty="0" smtClean="0">
                <a:latin typeface="Courier New" panose="02070309020205020404" pitchFamily="49" charset="0"/>
                <a:cs typeface="Courier New" panose="02070309020205020404" pitchFamily="49" charset="0"/>
              </a:rPr>
              <a:t>join() </a:t>
            </a:r>
            <a:r>
              <a:rPr lang="en-GB" dirty="0" smtClean="0"/>
              <a:t>function is more convenient when you want to merge by indexes. When some columns in frame3 have the same name as the columns in frame4, rename the columns in frame4 before launching the </a:t>
            </a:r>
            <a:r>
              <a:rPr lang="en-GB" dirty="0" smtClean="0">
                <a:latin typeface="Courier New" panose="02070309020205020404" pitchFamily="49" charset="0"/>
                <a:cs typeface="Courier New" panose="02070309020205020404" pitchFamily="49" charset="0"/>
              </a:rPr>
              <a:t>join() </a:t>
            </a:r>
            <a:r>
              <a:rPr lang="en-GB" dirty="0" smtClean="0"/>
              <a:t>function.</a:t>
            </a:r>
          </a:p>
          <a:p>
            <a:endParaRPr lang="en-GB" dirty="0"/>
          </a:p>
          <a:p>
            <a:endParaRPr lang="en-GB" dirty="0" smtClean="0"/>
          </a:p>
          <a:p>
            <a:endParaRPr lang="en-GB" dirty="0"/>
          </a:p>
          <a:p>
            <a:endParaRPr lang="en-GB" dirty="0"/>
          </a:p>
        </p:txBody>
      </p:sp>
      <p:sp>
        <p:nvSpPr>
          <p:cNvPr id="4" name="Title 1"/>
          <p:cNvSpPr>
            <a:spLocks noGrp="1"/>
          </p:cNvSpPr>
          <p:nvPr>
            <p:ph type="title"/>
          </p:nvPr>
        </p:nvSpPr>
        <p:spPr>
          <a:xfrm>
            <a:off x="395536" y="0"/>
            <a:ext cx="8229600" cy="404664"/>
          </a:xfrm>
        </p:spPr>
        <p:txBody>
          <a:bodyPr>
            <a:noAutofit/>
          </a:bodyPr>
          <a:lstStyle/>
          <a:p>
            <a:r>
              <a:rPr lang="en-GB" sz="3200" dirty="0" smtClean="0"/>
              <a:t>Data Manipulation - Merging</a:t>
            </a:r>
            <a:endParaRPr lang="en-GB" sz="3200"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548680"/>
            <a:ext cx="5143500"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537" y="3593403"/>
            <a:ext cx="301942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395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418058"/>
          </a:xfrm>
        </p:spPr>
        <p:txBody>
          <a:bodyPr>
            <a:normAutofit fontScale="90000"/>
          </a:bodyPr>
          <a:lstStyle/>
          <a:p>
            <a:r>
              <a:rPr lang="en-GB" dirty="0" smtClean="0"/>
              <a:t>Data </a:t>
            </a:r>
            <a:r>
              <a:rPr lang="en-GB" dirty="0" err="1" smtClean="0"/>
              <a:t>Manapulation</a:t>
            </a:r>
            <a:r>
              <a:rPr lang="en-GB" dirty="0" smtClean="0"/>
              <a:t> - Concatenating</a:t>
            </a:r>
            <a:endParaRPr lang="en-GB" dirty="0"/>
          </a:p>
        </p:txBody>
      </p:sp>
      <p:sp>
        <p:nvSpPr>
          <p:cNvPr id="3" name="Content Placeholder 2"/>
          <p:cNvSpPr>
            <a:spLocks noGrp="1"/>
          </p:cNvSpPr>
          <p:nvPr>
            <p:ph idx="1"/>
          </p:nvPr>
        </p:nvSpPr>
        <p:spPr>
          <a:xfrm>
            <a:off x="395536" y="692696"/>
            <a:ext cx="3888432" cy="4525963"/>
          </a:xfrm>
        </p:spPr>
        <p:txBody>
          <a:bodyPr/>
          <a:lstStyle/>
          <a:p>
            <a:r>
              <a:rPr lang="en-GB" dirty="0" smtClean="0">
                <a:latin typeface="Courier New" panose="02070309020205020404" pitchFamily="49" charset="0"/>
                <a:cs typeface="Courier New" panose="02070309020205020404" pitchFamily="49" charset="0"/>
              </a:rPr>
              <a:t>Concatenation</a:t>
            </a:r>
            <a:r>
              <a:rPr lang="en-GB" dirty="0" smtClean="0"/>
              <a:t> is another type of data combination.</a:t>
            </a:r>
          </a:p>
          <a:p>
            <a:r>
              <a:rPr lang="en-GB" dirty="0" err="1">
                <a:latin typeface="Courier New" panose="02070309020205020404" pitchFamily="49" charset="0"/>
                <a:cs typeface="Courier New" panose="02070309020205020404" pitchFamily="49" charset="0"/>
              </a:rPr>
              <a:t>N</a:t>
            </a:r>
            <a:r>
              <a:rPr lang="en-GB" dirty="0" err="1" smtClean="0">
                <a:latin typeface="Courier New" panose="02070309020205020404" pitchFamily="49" charset="0"/>
                <a:cs typeface="Courier New" panose="02070309020205020404" pitchFamily="49" charset="0"/>
              </a:rPr>
              <a:t>umPy</a:t>
            </a:r>
            <a:r>
              <a:rPr lang="en-GB" dirty="0" smtClean="0"/>
              <a:t> provides a </a:t>
            </a:r>
            <a:r>
              <a:rPr lang="en-GB" dirty="0" smtClean="0">
                <a:latin typeface="Courier New" panose="02070309020205020404" pitchFamily="49" charset="0"/>
                <a:cs typeface="Courier New" panose="02070309020205020404" pitchFamily="49" charset="0"/>
              </a:rPr>
              <a:t>concatenate() </a:t>
            </a:r>
            <a:r>
              <a:rPr lang="en-GB" dirty="0" smtClean="0"/>
              <a:t>function to combine arrays</a:t>
            </a:r>
            <a:endParaRPr lang="en-GB"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764704"/>
            <a:ext cx="356235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875" y="5083780"/>
            <a:ext cx="35052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246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418058"/>
          </a:xfrm>
        </p:spPr>
        <p:txBody>
          <a:bodyPr>
            <a:noAutofit/>
          </a:bodyPr>
          <a:lstStyle/>
          <a:p>
            <a:r>
              <a:rPr lang="en-GB" sz="3200" dirty="0" smtClean="0"/>
              <a:t>Data Manipulation - Concatenating </a:t>
            </a:r>
            <a:r>
              <a:rPr lang="en-GB" sz="3200" dirty="0" smtClean="0"/>
              <a:t>Series</a:t>
            </a:r>
            <a:endParaRPr lang="en-GB" sz="3200" dirty="0"/>
          </a:p>
        </p:txBody>
      </p:sp>
      <p:sp>
        <p:nvSpPr>
          <p:cNvPr id="3" name="Content Placeholder 2"/>
          <p:cNvSpPr>
            <a:spLocks noGrp="1"/>
          </p:cNvSpPr>
          <p:nvPr>
            <p:ph idx="1"/>
          </p:nvPr>
        </p:nvSpPr>
        <p:spPr>
          <a:xfrm>
            <a:off x="395536" y="692696"/>
            <a:ext cx="3312368" cy="4525963"/>
          </a:xfrm>
        </p:spPr>
        <p:txBody>
          <a:bodyPr>
            <a:normAutofit fontScale="77500" lnSpcReduction="20000"/>
          </a:bodyPr>
          <a:lstStyle/>
          <a:p>
            <a:r>
              <a:rPr lang="en-GB" dirty="0" smtClean="0">
                <a:cs typeface="Courier New" panose="02070309020205020404" pitchFamily="49" charset="0"/>
              </a:rPr>
              <a:t>With pandas library and its data structure like </a:t>
            </a:r>
            <a:r>
              <a:rPr lang="en-GB" dirty="0" smtClean="0">
                <a:latin typeface="Courier New" panose="02070309020205020404" pitchFamily="49" charset="0"/>
                <a:cs typeface="Courier New" panose="02070309020205020404" pitchFamily="49" charset="0"/>
              </a:rPr>
              <a:t>series</a:t>
            </a:r>
            <a:r>
              <a:rPr lang="en-GB" dirty="0" smtClean="0">
                <a:cs typeface="Courier New" panose="02070309020205020404" pitchFamily="49" charset="0"/>
              </a:rPr>
              <a:t> and </a:t>
            </a:r>
            <a:r>
              <a:rPr lang="en-GB" dirty="0" err="1" smtClean="0">
                <a:latin typeface="Courier New" panose="02070309020205020404" pitchFamily="49" charset="0"/>
                <a:cs typeface="Courier New" panose="02070309020205020404" pitchFamily="49" charset="0"/>
              </a:rPr>
              <a:t>dataframe</a:t>
            </a:r>
            <a:r>
              <a:rPr lang="en-GB" dirty="0" smtClean="0">
                <a:cs typeface="Courier New" panose="02070309020205020404" pitchFamily="49" charset="0"/>
              </a:rPr>
              <a:t>, having labelled axes allows further generalisation of the concatenation of arrays.</a:t>
            </a:r>
          </a:p>
          <a:p>
            <a:pPr marL="0" indent="0">
              <a:buNone/>
            </a:pPr>
            <a:endParaRPr lang="en-GB" dirty="0" smtClean="0">
              <a:cs typeface="Courier New" panose="02070309020205020404" pitchFamily="49" charset="0"/>
            </a:endParaRPr>
          </a:p>
          <a:p>
            <a:r>
              <a:rPr lang="en-GB" dirty="0" smtClean="0">
                <a:cs typeface="Courier New" panose="02070309020205020404" pitchFamily="49" charset="0"/>
              </a:rPr>
              <a:t>The </a:t>
            </a:r>
            <a:r>
              <a:rPr lang="en-GB" dirty="0" err="1" smtClean="0">
                <a:latin typeface="Courier New" panose="02070309020205020404" pitchFamily="49" charset="0"/>
                <a:cs typeface="Courier New" panose="02070309020205020404" pitchFamily="49" charset="0"/>
              </a:rPr>
              <a:t>concat</a:t>
            </a:r>
            <a:r>
              <a:rPr lang="en-GB" dirty="0" smtClean="0">
                <a:latin typeface="Courier New" panose="02070309020205020404" pitchFamily="49" charset="0"/>
                <a:cs typeface="Courier New" panose="02070309020205020404" pitchFamily="49" charset="0"/>
              </a:rPr>
              <a:t>() </a:t>
            </a:r>
            <a:r>
              <a:rPr lang="en-GB" dirty="0" smtClean="0">
                <a:cs typeface="Courier New" panose="02070309020205020404" pitchFamily="49" charset="0"/>
              </a:rPr>
              <a:t>function</a:t>
            </a:r>
          </a:p>
          <a:p>
            <a:endParaRPr lang="en-GB" dirty="0" smtClean="0">
              <a:cs typeface="Courier New" panose="02070309020205020404" pitchFamily="49" charset="0"/>
            </a:endParaRPr>
          </a:p>
          <a:p>
            <a:endParaRPr lang="en-GB"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650170"/>
            <a:ext cx="4608959" cy="5717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024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764704"/>
            <a:ext cx="3744416" cy="5616624"/>
          </a:xfrm>
        </p:spPr>
        <p:txBody>
          <a:bodyPr>
            <a:normAutofit fontScale="85000" lnSpcReduction="20000"/>
          </a:bodyPr>
          <a:lstStyle/>
          <a:p>
            <a:r>
              <a:rPr lang="en-GB" dirty="0" smtClean="0"/>
              <a:t>To create a hierarchical index on the concatenation, use the </a:t>
            </a:r>
            <a:r>
              <a:rPr lang="en-GB" dirty="0" smtClean="0">
                <a:latin typeface="Courier New" panose="02070309020205020404" pitchFamily="49" charset="0"/>
                <a:cs typeface="Courier New" panose="02070309020205020404" pitchFamily="49" charset="0"/>
              </a:rPr>
              <a:t>keys</a:t>
            </a:r>
            <a:r>
              <a:rPr lang="en-GB" dirty="0" smtClean="0"/>
              <a:t> option.</a:t>
            </a:r>
          </a:p>
          <a:p>
            <a:endParaRPr lang="en-GB" dirty="0" smtClean="0"/>
          </a:p>
          <a:p>
            <a:endParaRPr lang="en-GB" dirty="0" smtClean="0"/>
          </a:p>
          <a:p>
            <a:endParaRPr lang="en-GB" dirty="0" smtClean="0"/>
          </a:p>
          <a:p>
            <a:pPr marL="0" indent="0">
              <a:buNone/>
            </a:pPr>
            <a:endParaRPr lang="en-GB" dirty="0"/>
          </a:p>
          <a:p>
            <a:r>
              <a:rPr lang="en-GB" dirty="0" smtClean="0"/>
              <a:t>In the case of combinations between series along the axis = 1 the keys become the column headers of the </a:t>
            </a:r>
            <a:r>
              <a:rPr lang="en-GB" dirty="0" err="1" smtClean="0"/>
              <a:t>dataframe</a:t>
            </a:r>
            <a:r>
              <a:rPr lang="en-GB" dirty="0" smtClean="0"/>
              <a:t>.</a:t>
            </a:r>
            <a:endParaRPr lang="en-GB" dirty="0"/>
          </a:p>
          <a:p>
            <a:endParaRPr lang="en-GB" dirty="0" smtClean="0"/>
          </a:p>
          <a:p>
            <a:endParaRPr lang="en-GB" dirty="0"/>
          </a:p>
        </p:txBody>
      </p:sp>
      <p:sp>
        <p:nvSpPr>
          <p:cNvPr id="4" name="Title 1"/>
          <p:cNvSpPr>
            <a:spLocks noGrp="1"/>
          </p:cNvSpPr>
          <p:nvPr>
            <p:ph type="title"/>
          </p:nvPr>
        </p:nvSpPr>
        <p:spPr>
          <a:xfrm>
            <a:off x="395536" y="0"/>
            <a:ext cx="8229600" cy="418058"/>
          </a:xfrm>
        </p:spPr>
        <p:txBody>
          <a:bodyPr>
            <a:noAutofit/>
          </a:bodyPr>
          <a:lstStyle/>
          <a:p>
            <a:r>
              <a:rPr lang="en-GB" sz="3200" dirty="0" smtClean="0"/>
              <a:t>Data Manipulation - Concatenating </a:t>
            </a:r>
            <a:r>
              <a:rPr lang="en-GB" sz="3200" dirty="0" smtClean="0"/>
              <a:t>Series</a:t>
            </a:r>
            <a:endParaRPr lang="en-GB" sz="32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809604"/>
            <a:ext cx="308610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033" y="3284984"/>
            <a:ext cx="39719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867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29600" cy="964704"/>
          </a:xfrm>
        </p:spPr>
        <p:txBody>
          <a:bodyPr>
            <a:normAutofit fontScale="92500" lnSpcReduction="10000"/>
          </a:bodyPr>
          <a:lstStyle/>
          <a:p>
            <a:r>
              <a:rPr lang="en-GB" dirty="0" smtClean="0"/>
              <a:t>The same logic of concatenation applied to the series can be applied to the </a:t>
            </a:r>
            <a:r>
              <a:rPr lang="en-GB" dirty="0" err="1" smtClean="0"/>
              <a:t>dataframe</a:t>
            </a:r>
            <a:endParaRPr lang="en-GB" dirty="0"/>
          </a:p>
        </p:txBody>
      </p:sp>
      <p:sp>
        <p:nvSpPr>
          <p:cNvPr id="4" name="Title 1"/>
          <p:cNvSpPr>
            <a:spLocks noGrp="1"/>
          </p:cNvSpPr>
          <p:nvPr>
            <p:ph type="title"/>
          </p:nvPr>
        </p:nvSpPr>
        <p:spPr>
          <a:xfrm>
            <a:off x="457200" y="44624"/>
            <a:ext cx="8229600" cy="504056"/>
          </a:xfrm>
        </p:spPr>
        <p:txBody>
          <a:bodyPr>
            <a:noAutofit/>
          </a:bodyPr>
          <a:lstStyle/>
          <a:p>
            <a:r>
              <a:rPr lang="en-GB" sz="3200" dirty="0" smtClean="0"/>
              <a:t>Data manipulation - Concatenating </a:t>
            </a:r>
            <a:r>
              <a:rPr lang="en-GB" sz="3200" dirty="0" smtClean="0"/>
              <a:t>Dataframes</a:t>
            </a:r>
            <a:endParaRPr lang="en-GB" sz="3200" dirty="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60864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1989" y="3501008"/>
            <a:ext cx="47148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0969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3744416" cy="346050"/>
          </a:xfrm>
        </p:spPr>
        <p:txBody>
          <a:bodyPr>
            <a:normAutofit fontScale="90000"/>
          </a:bodyPr>
          <a:lstStyle/>
          <a:p>
            <a:r>
              <a:rPr lang="en-GB" dirty="0" smtClean="0"/>
              <a:t>Combining</a:t>
            </a:r>
            <a:endParaRPr lang="en-GB" dirty="0"/>
          </a:p>
        </p:txBody>
      </p:sp>
      <p:sp>
        <p:nvSpPr>
          <p:cNvPr id="3" name="Content Placeholder 2"/>
          <p:cNvSpPr>
            <a:spLocks noGrp="1"/>
          </p:cNvSpPr>
          <p:nvPr>
            <p:ph idx="1"/>
          </p:nvPr>
        </p:nvSpPr>
        <p:spPr>
          <a:xfrm>
            <a:off x="107504" y="1412776"/>
            <a:ext cx="3826768" cy="4525963"/>
          </a:xfrm>
        </p:spPr>
        <p:txBody>
          <a:bodyPr>
            <a:normAutofit fontScale="70000" lnSpcReduction="20000"/>
          </a:bodyPr>
          <a:lstStyle/>
          <a:p>
            <a:r>
              <a:rPr lang="en-GB" dirty="0" smtClean="0"/>
              <a:t>Sometimes, a combination of data cannot be obtained either with merging or with concatenation.</a:t>
            </a:r>
          </a:p>
          <a:p>
            <a:pPr marL="0" indent="0">
              <a:buNone/>
            </a:pPr>
            <a:endParaRPr lang="en-GB" dirty="0" smtClean="0"/>
          </a:p>
          <a:p>
            <a:r>
              <a:rPr lang="en-GB" dirty="0"/>
              <a:t>This can be applied to series using the  </a:t>
            </a:r>
            <a:r>
              <a:rPr lang="en-GB" dirty="0" err="1"/>
              <a:t>combine_first</a:t>
            </a:r>
            <a:r>
              <a:rPr lang="en-GB" dirty="0"/>
              <a:t>() function </a:t>
            </a:r>
          </a:p>
          <a:p>
            <a:pPr marL="0" indent="0">
              <a:buNone/>
            </a:pPr>
            <a:endParaRPr lang="en-GB" dirty="0" smtClean="0"/>
          </a:p>
          <a:p>
            <a:r>
              <a:rPr lang="en-GB" dirty="0" smtClean="0"/>
              <a:t>For example we want the two datasets to have indexes that overlap partially or entirely. </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44624"/>
            <a:ext cx="4896544" cy="6696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322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2588</TotalTime>
  <Words>992</Words>
  <Application>Microsoft Office PowerPoint</Application>
  <PresentationFormat>On-screen Show (4:3)</PresentationFormat>
  <Paragraphs>107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Pandas - Data Manipulation</vt:lpstr>
      <vt:lpstr>Data Manipulation - Merging</vt:lpstr>
      <vt:lpstr>Data Manipulation - Merging</vt:lpstr>
      <vt:lpstr>Data Manipulation - Merging</vt:lpstr>
      <vt:lpstr>Data Manapulation - Concatenating</vt:lpstr>
      <vt:lpstr>Data Manipulation - Concatenating Series</vt:lpstr>
      <vt:lpstr>Data Manipulation - Concatenating Series</vt:lpstr>
      <vt:lpstr>Data manipulation - Concatenating Dataframes</vt:lpstr>
      <vt:lpstr>Combining</vt:lpstr>
      <vt:lpstr>Data Manipulation - Pivoting</vt:lpstr>
      <vt:lpstr>Data Preparation - Pivoting</vt:lpstr>
      <vt:lpstr>Pivoting from ‘Long’ to ‘Wide’ format</vt:lpstr>
      <vt:lpstr>Data preparation - Removing</vt:lpstr>
      <vt:lpstr>Data Transformation – Removing Duplicates</vt:lpstr>
      <vt:lpstr>Data Transformation - Mapping</vt:lpstr>
      <vt:lpstr>Replacing values via mapping</vt:lpstr>
      <vt:lpstr>Replacing values via mapping</vt:lpstr>
      <vt:lpstr>Adding Values via Mapping</vt:lpstr>
      <vt:lpstr>Data Aggregation</vt:lpstr>
      <vt:lpstr>Data Aggregation – Grouping to a single column of data</vt:lpstr>
      <vt:lpstr>Data Aggregation – Hierarchical Grouping – using various columns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Manipulation - Merging</dc:title>
  <dc:creator>Mireilla Bikanga</dc:creator>
  <cp:lastModifiedBy>Mireilla Bikanga</cp:lastModifiedBy>
  <cp:revision>5</cp:revision>
  <dcterms:created xsi:type="dcterms:W3CDTF">2019-09-16T14:28:05Z</dcterms:created>
  <dcterms:modified xsi:type="dcterms:W3CDTF">2019-09-18T09:36:48Z</dcterms:modified>
</cp:coreProperties>
</file>