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568A8-2B94-4912-BFA0-94007EFB0090}" v="5" dt="2024-10-18T12:04:40.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9" d="100"/>
          <a:sy n="69" d="100"/>
        </p:scale>
        <p:origin x="9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BAD568A8-2B94-4912-BFA0-94007EFB0090}"/>
    <pc:docChg chg="undo custSel addSld modSld">
      <pc:chgData name="Mireilla Bikanga Ada" userId="b964f4d4-5927-4a33-a1eb-35030e652755" providerId="ADAL" clId="{BAD568A8-2B94-4912-BFA0-94007EFB0090}" dt="2024-10-18T12:07:44.662" v="96" actId="20577"/>
      <pc:docMkLst>
        <pc:docMk/>
      </pc:docMkLst>
      <pc:sldChg chg="modSp new mod">
        <pc:chgData name="Mireilla Bikanga Ada" userId="b964f4d4-5927-4a33-a1eb-35030e652755" providerId="ADAL" clId="{BAD568A8-2B94-4912-BFA0-94007EFB0090}" dt="2024-10-18T11:50:26.291" v="16" actId="20577"/>
        <pc:sldMkLst>
          <pc:docMk/>
          <pc:sldMk cId="4208967623" sldId="263"/>
        </pc:sldMkLst>
        <pc:spChg chg="mod">
          <ac:chgData name="Mireilla Bikanga Ada" userId="b964f4d4-5927-4a33-a1eb-35030e652755" providerId="ADAL" clId="{BAD568A8-2B94-4912-BFA0-94007EFB0090}" dt="2024-10-18T11:49:26.545" v="3"/>
          <ac:spMkLst>
            <pc:docMk/>
            <pc:sldMk cId="4208967623" sldId="263"/>
            <ac:spMk id="2" creationId="{8114D5A6-94CC-E2CB-4B37-EF1070A95C1F}"/>
          </ac:spMkLst>
        </pc:spChg>
        <pc:spChg chg="mod">
          <ac:chgData name="Mireilla Bikanga Ada" userId="b964f4d4-5927-4a33-a1eb-35030e652755" providerId="ADAL" clId="{BAD568A8-2B94-4912-BFA0-94007EFB0090}" dt="2024-10-18T11:50:26.291" v="16" actId="20577"/>
          <ac:spMkLst>
            <pc:docMk/>
            <pc:sldMk cId="4208967623" sldId="263"/>
            <ac:spMk id="3" creationId="{577D9C31-912C-1321-5182-8ECF8F3FE8A5}"/>
          </ac:spMkLst>
        </pc:spChg>
      </pc:sldChg>
      <pc:sldChg chg="modSp add mod">
        <pc:chgData name="Mireilla Bikanga Ada" userId="b964f4d4-5927-4a33-a1eb-35030e652755" providerId="ADAL" clId="{BAD568A8-2B94-4912-BFA0-94007EFB0090}" dt="2024-10-18T12:07:24.380" v="92" actId="14100"/>
        <pc:sldMkLst>
          <pc:docMk/>
          <pc:sldMk cId="1434122175" sldId="264"/>
        </pc:sldMkLst>
        <pc:spChg chg="mod">
          <ac:chgData name="Mireilla Bikanga Ada" userId="b964f4d4-5927-4a33-a1eb-35030e652755" providerId="ADAL" clId="{BAD568A8-2B94-4912-BFA0-94007EFB0090}" dt="2024-10-18T11:57:40.509" v="19" actId="14100"/>
          <ac:spMkLst>
            <pc:docMk/>
            <pc:sldMk cId="1434122175" sldId="264"/>
            <ac:spMk id="2" creationId="{8F056BEA-A012-E219-31C1-FCF407C14471}"/>
          </ac:spMkLst>
        </pc:spChg>
        <pc:spChg chg="mod">
          <ac:chgData name="Mireilla Bikanga Ada" userId="b964f4d4-5927-4a33-a1eb-35030e652755" providerId="ADAL" clId="{BAD568A8-2B94-4912-BFA0-94007EFB0090}" dt="2024-10-18T12:07:24.380" v="92" actId="14100"/>
          <ac:spMkLst>
            <pc:docMk/>
            <pc:sldMk cId="1434122175" sldId="264"/>
            <ac:spMk id="3" creationId="{7054B94A-1A74-D87C-BE2A-53E7A2BAE9D5}"/>
          </ac:spMkLst>
        </pc:spChg>
      </pc:sldChg>
      <pc:sldChg chg="modSp add mod">
        <pc:chgData name="Mireilla Bikanga Ada" userId="b964f4d4-5927-4a33-a1eb-35030e652755" providerId="ADAL" clId="{BAD568A8-2B94-4912-BFA0-94007EFB0090}" dt="2024-10-18T12:07:44.662" v="96" actId="20577"/>
        <pc:sldMkLst>
          <pc:docMk/>
          <pc:sldMk cId="4184384168" sldId="265"/>
        </pc:sldMkLst>
        <pc:spChg chg="mod">
          <ac:chgData name="Mireilla Bikanga Ada" userId="b964f4d4-5927-4a33-a1eb-35030e652755" providerId="ADAL" clId="{BAD568A8-2B94-4912-BFA0-94007EFB0090}" dt="2024-10-18T12:01:52.582" v="57"/>
          <ac:spMkLst>
            <pc:docMk/>
            <pc:sldMk cId="4184384168" sldId="265"/>
            <ac:spMk id="2" creationId="{8F056BEA-A012-E219-31C1-FCF407C14471}"/>
          </ac:spMkLst>
        </pc:spChg>
        <pc:spChg chg="mod">
          <ac:chgData name="Mireilla Bikanga Ada" userId="b964f4d4-5927-4a33-a1eb-35030e652755" providerId="ADAL" clId="{BAD568A8-2B94-4912-BFA0-94007EFB0090}" dt="2024-10-18T12:07:44.662" v="96" actId="20577"/>
          <ac:spMkLst>
            <pc:docMk/>
            <pc:sldMk cId="4184384168" sldId="265"/>
            <ac:spMk id="3" creationId="{7054B94A-1A74-D87C-BE2A-53E7A2BAE9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5E63-10C8-5C0B-21AC-F27A7219A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1939A4-82ED-EC6C-DF4E-EB2849706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55F73F2-5D45-FA8D-DFB9-A5C41C3F69C1}"/>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5" name="Footer Placeholder 4">
            <a:extLst>
              <a:ext uri="{FF2B5EF4-FFF2-40B4-BE49-F238E27FC236}">
                <a16:creationId xmlns:a16="http://schemas.microsoft.com/office/drawing/2014/main" id="{6CE7D42E-60B2-88EC-ADE8-187C2FCDD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DFBF8B-E306-75E1-2531-86F07DD45005}"/>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217978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25F2-2049-C671-07C3-58B96623D1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B2099B-9BD6-53FE-52D6-012AB2717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75EEAE-D731-DDC4-32F2-FCF2DBDB27BF}"/>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5" name="Footer Placeholder 4">
            <a:extLst>
              <a:ext uri="{FF2B5EF4-FFF2-40B4-BE49-F238E27FC236}">
                <a16:creationId xmlns:a16="http://schemas.microsoft.com/office/drawing/2014/main" id="{C8FA0356-C377-22BB-AA5A-EE1B800A05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A5D8AF-910B-D36D-0BD3-C4554E5FD6F8}"/>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274872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50C9E-8CED-9290-0BF6-A4D22FE28D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4C0D9D-5B32-DD69-838F-292D32B9A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579F15-E0C3-F54D-0D6A-31A7DD41A1AE}"/>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5" name="Footer Placeholder 4">
            <a:extLst>
              <a:ext uri="{FF2B5EF4-FFF2-40B4-BE49-F238E27FC236}">
                <a16:creationId xmlns:a16="http://schemas.microsoft.com/office/drawing/2014/main" id="{563A3B00-1E8F-BF32-5DAC-5FEC6576A2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40054F-BF44-2E94-167A-78D28F0DD4E1}"/>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58087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2BBF-77D9-9EBA-03E4-9F9A31C9AF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B8B13C-42DF-3770-5A64-2EFC68344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AA5038-6844-A885-CE6D-C0C0022457B5}"/>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5" name="Footer Placeholder 4">
            <a:extLst>
              <a:ext uri="{FF2B5EF4-FFF2-40B4-BE49-F238E27FC236}">
                <a16:creationId xmlns:a16="http://schemas.microsoft.com/office/drawing/2014/main" id="{29543297-44E1-3BE5-E029-DBD6583E57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4DDAA7-D652-B021-8223-4273DC090C46}"/>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228578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D467-084C-DE36-A838-E2CBA49355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F47045-D252-270C-F5A9-992D8867F1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C28A2E-0A4A-0EE7-7F83-C39BDCAFCE43}"/>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5" name="Footer Placeholder 4">
            <a:extLst>
              <a:ext uri="{FF2B5EF4-FFF2-40B4-BE49-F238E27FC236}">
                <a16:creationId xmlns:a16="http://schemas.microsoft.com/office/drawing/2014/main" id="{4C216981-2976-BB2A-1418-0881E0A9F9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7E5727-F22F-12D8-076A-4AC474D013EA}"/>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184421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28F7-68EA-9A74-9EDB-BBF28736E6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42F00E-64CF-E818-6A80-3297A87DF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43494E-4766-352C-A2BD-EB653C319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4DCA2C2-596D-036F-3003-CAB69F8EF0CD}"/>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6" name="Footer Placeholder 5">
            <a:extLst>
              <a:ext uri="{FF2B5EF4-FFF2-40B4-BE49-F238E27FC236}">
                <a16:creationId xmlns:a16="http://schemas.microsoft.com/office/drawing/2014/main" id="{CF1A7059-9106-9FE7-E30C-8B49230215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34D9AC-1D50-30FD-5FEA-7D0228385CC2}"/>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231460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FE81-F24F-6144-9431-3DBE7FCFDC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297787-31F9-3C1F-1EF3-8539C7B8B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B1E09-203E-9ADB-8832-B30B4E81A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4D3B41-C8B9-26BC-66B4-DA6BDADB8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0C7444-5E01-A8EE-A575-D99626BE9A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2C588F2-6C9D-6A0C-583C-5C6C2FDD87DC}"/>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8" name="Footer Placeholder 7">
            <a:extLst>
              <a:ext uri="{FF2B5EF4-FFF2-40B4-BE49-F238E27FC236}">
                <a16:creationId xmlns:a16="http://schemas.microsoft.com/office/drawing/2014/main" id="{8D2FF871-D5F7-E6EC-4CF0-A5607EFF12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688FA45-D6C5-C4F2-4FFB-1B4E69CEFFAD}"/>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168928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E03E-C8DB-25E3-F4AD-C27A48A440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B14673-0906-A2A7-6205-9D55CC1B6723}"/>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4" name="Footer Placeholder 3">
            <a:extLst>
              <a:ext uri="{FF2B5EF4-FFF2-40B4-BE49-F238E27FC236}">
                <a16:creationId xmlns:a16="http://schemas.microsoft.com/office/drawing/2014/main" id="{6FFC5C49-06EC-8380-1BAD-4D34D6848D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90B39-0BC0-943F-DC30-E98E95B9CAF3}"/>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49551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05FAD-B028-58AF-B2B6-335C77E1B3BA}"/>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3" name="Footer Placeholder 2">
            <a:extLst>
              <a:ext uri="{FF2B5EF4-FFF2-40B4-BE49-F238E27FC236}">
                <a16:creationId xmlns:a16="http://schemas.microsoft.com/office/drawing/2014/main" id="{564ED4A1-69F0-4BEA-0774-1E7995757E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EF54CEF-B27F-2B56-D593-ACA69C5B5F77}"/>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20137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032A-BDF5-E91B-3222-96D25EB48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38928B-DA7C-089C-63EE-292014FA0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3F7BA55-05D8-EB39-89A5-28B6B4E99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0E55C-B8A2-671B-66AC-9ED6195DC98F}"/>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6" name="Footer Placeholder 5">
            <a:extLst>
              <a:ext uri="{FF2B5EF4-FFF2-40B4-BE49-F238E27FC236}">
                <a16:creationId xmlns:a16="http://schemas.microsoft.com/office/drawing/2014/main" id="{C55053E7-8CCE-EB60-3A42-C6FD97181B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DAB3F7-1590-D335-A973-7FB4ECEE3D50}"/>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302891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C660-2997-6B5F-2F3C-D44B7709B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0DF08B2-5E3F-B8D2-2E64-EA955D93F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E9E76A-469F-6E86-435E-59F46980D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B6D5A-D0F0-EB7B-B9DE-69B089A0FFB7}"/>
              </a:ext>
            </a:extLst>
          </p:cNvPr>
          <p:cNvSpPr>
            <a:spLocks noGrp="1"/>
          </p:cNvSpPr>
          <p:nvPr>
            <p:ph type="dt" sz="half" idx="10"/>
          </p:nvPr>
        </p:nvSpPr>
        <p:spPr/>
        <p:txBody>
          <a:bodyPr/>
          <a:lstStyle/>
          <a:p>
            <a:fld id="{D1A10922-65F6-4B22-A76D-9DB4D4BC8CF8}" type="datetimeFigureOut">
              <a:rPr lang="en-GB" smtClean="0"/>
              <a:t>18/10/2024</a:t>
            </a:fld>
            <a:endParaRPr lang="en-GB"/>
          </a:p>
        </p:txBody>
      </p:sp>
      <p:sp>
        <p:nvSpPr>
          <p:cNvPr id="6" name="Footer Placeholder 5">
            <a:extLst>
              <a:ext uri="{FF2B5EF4-FFF2-40B4-BE49-F238E27FC236}">
                <a16:creationId xmlns:a16="http://schemas.microsoft.com/office/drawing/2014/main" id="{DD2E912E-6146-AE09-213E-45A53FC4C5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5B967-AE3D-178D-59D6-869565763EDA}"/>
              </a:ext>
            </a:extLst>
          </p:cNvPr>
          <p:cNvSpPr>
            <a:spLocks noGrp="1"/>
          </p:cNvSpPr>
          <p:nvPr>
            <p:ph type="sldNum" sz="quarter" idx="12"/>
          </p:nvPr>
        </p:nvSpPr>
        <p:spPr/>
        <p:txBody>
          <a:bodyPr/>
          <a:lstStyle/>
          <a:p>
            <a:fld id="{DD053874-E68C-4DC9-9AE1-CEFD68D38C2B}" type="slidenum">
              <a:rPr lang="en-GB" smtClean="0"/>
              <a:t>‹#›</a:t>
            </a:fld>
            <a:endParaRPr lang="en-GB"/>
          </a:p>
        </p:txBody>
      </p:sp>
    </p:spTree>
    <p:extLst>
      <p:ext uri="{BB962C8B-B14F-4D97-AF65-F5344CB8AC3E}">
        <p14:creationId xmlns:p14="http://schemas.microsoft.com/office/powerpoint/2010/main" val="295177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3837D-C655-A716-149B-0160FCBB3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A53442-2A07-5D4D-582E-8B79FECBC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B8077B-A5D4-9A0E-AE4A-719C216C0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A10922-65F6-4B22-A76D-9DB4D4BC8CF8}" type="datetimeFigureOut">
              <a:rPr lang="en-GB" smtClean="0"/>
              <a:t>18/10/2024</a:t>
            </a:fld>
            <a:endParaRPr lang="en-GB"/>
          </a:p>
        </p:txBody>
      </p:sp>
      <p:sp>
        <p:nvSpPr>
          <p:cNvPr id="5" name="Footer Placeholder 4">
            <a:extLst>
              <a:ext uri="{FF2B5EF4-FFF2-40B4-BE49-F238E27FC236}">
                <a16:creationId xmlns:a16="http://schemas.microsoft.com/office/drawing/2014/main" id="{91052254-5807-7130-7020-708FCF3F6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900A964-2EA3-F628-80B0-533672D7C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053874-E68C-4DC9-9AE1-CEFD68D38C2B}" type="slidenum">
              <a:rPr lang="en-GB" smtClean="0"/>
              <a:t>‹#›</a:t>
            </a:fld>
            <a:endParaRPr lang="en-GB"/>
          </a:p>
        </p:txBody>
      </p:sp>
    </p:spTree>
    <p:extLst>
      <p:ext uri="{BB962C8B-B14F-4D97-AF65-F5344CB8AC3E}">
        <p14:creationId xmlns:p14="http://schemas.microsoft.com/office/powerpoint/2010/main" val="104328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25C0-2EBC-9BC3-B870-31B3BE74A7B7}"/>
              </a:ext>
            </a:extLst>
          </p:cNvPr>
          <p:cNvSpPr>
            <a:spLocks noGrp="1"/>
          </p:cNvSpPr>
          <p:nvPr>
            <p:ph type="ctrTitle"/>
          </p:nvPr>
        </p:nvSpPr>
        <p:spPr/>
        <p:txBody>
          <a:bodyPr/>
          <a:lstStyle/>
          <a:p>
            <a:r>
              <a:rPr lang="en-US" dirty="0"/>
              <a:t>More Data Manipulation</a:t>
            </a:r>
            <a:endParaRPr lang="en-GB" dirty="0"/>
          </a:p>
        </p:txBody>
      </p:sp>
      <p:sp>
        <p:nvSpPr>
          <p:cNvPr id="3" name="Subtitle 2">
            <a:extLst>
              <a:ext uri="{FF2B5EF4-FFF2-40B4-BE49-F238E27FC236}">
                <a16:creationId xmlns:a16="http://schemas.microsoft.com/office/drawing/2014/main" id="{CF138944-7540-F338-DA05-34EF6FA2A28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254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D5A6-94CC-E2CB-4B37-EF1070A95C1F}"/>
              </a:ext>
            </a:extLst>
          </p:cNvPr>
          <p:cNvSpPr>
            <a:spLocks noGrp="1"/>
          </p:cNvSpPr>
          <p:nvPr>
            <p:ph type="title"/>
          </p:nvPr>
        </p:nvSpPr>
        <p:spPr/>
        <p:txBody>
          <a:bodyPr/>
          <a:lstStyle/>
          <a:p>
            <a:r>
              <a:rPr lang="en-US" dirty="0"/>
              <a:t>More data manipulation – date format and missing data </a:t>
            </a:r>
            <a:endParaRPr lang="en-GB" dirty="0"/>
          </a:p>
        </p:txBody>
      </p:sp>
      <p:sp>
        <p:nvSpPr>
          <p:cNvPr id="3" name="Content Placeholder 2">
            <a:extLst>
              <a:ext uri="{FF2B5EF4-FFF2-40B4-BE49-F238E27FC236}">
                <a16:creationId xmlns:a16="http://schemas.microsoft.com/office/drawing/2014/main" id="{577D9C31-912C-1321-5182-8ECF8F3FE8A5}"/>
              </a:ext>
            </a:extLst>
          </p:cNvPr>
          <p:cNvSpPr>
            <a:spLocks noGrp="1"/>
          </p:cNvSpPr>
          <p:nvPr>
            <p:ph idx="1"/>
          </p:nvPr>
        </p:nvSpPr>
        <p:spPr/>
        <p:txBody>
          <a:bodyPr/>
          <a:lstStyle/>
          <a:p>
            <a:endParaRPr lang="en-US" dirty="0"/>
          </a:p>
          <a:p>
            <a:pPr marL="514350" indent="-514350">
              <a:buFont typeface="+mj-lt"/>
              <a:buAutoNum type="arabicPeriod"/>
            </a:pPr>
            <a:r>
              <a:rPr lang="en-US" dirty="0"/>
              <a:t>Load the dataset from a file called "</a:t>
            </a:r>
            <a:r>
              <a:rPr lang="en-US" b="1" dirty="0"/>
              <a:t>shopping.csv</a:t>
            </a:r>
            <a:r>
              <a:rPr lang="en-US" dirty="0"/>
              <a:t>".</a:t>
            </a:r>
          </a:p>
          <a:p>
            <a:pPr marL="514350" indent="-514350">
              <a:buFont typeface="+mj-lt"/>
              <a:buAutoNum type="arabicPeriod"/>
            </a:pPr>
            <a:r>
              <a:rPr lang="en-US" dirty="0"/>
              <a:t>Clean the data by handling missing values.</a:t>
            </a:r>
          </a:p>
          <a:p>
            <a:pPr marL="514350" indent="-514350">
              <a:buFont typeface="+mj-lt"/>
              <a:buAutoNum type="arabicPeriod"/>
            </a:pPr>
            <a:r>
              <a:rPr lang="en-US" dirty="0"/>
              <a:t>Calculate a new column (Total) based on the price and quantity.</a:t>
            </a:r>
          </a:p>
          <a:p>
            <a:pPr marL="514350" indent="-514350">
              <a:buFont typeface="+mj-lt"/>
              <a:buAutoNum type="arabicPeriod"/>
            </a:pPr>
            <a:r>
              <a:rPr lang="en-US" dirty="0"/>
              <a:t>Create a </a:t>
            </a:r>
            <a:r>
              <a:rPr lang="en-US" dirty="0" err="1"/>
              <a:t>visualisation</a:t>
            </a:r>
            <a:r>
              <a:rPr lang="en-US" dirty="0"/>
              <a:t> that shows the total sales per product using a bar chart.</a:t>
            </a:r>
          </a:p>
          <a:p>
            <a:pPr marL="514350" indent="-514350">
              <a:buFont typeface="+mj-lt"/>
              <a:buAutoNum type="arabicPeriod"/>
            </a:pPr>
            <a:r>
              <a:rPr lang="en-US" dirty="0"/>
              <a:t>Plot the total sales over time using a line chart, grouping by the Month.</a:t>
            </a:r>
          </a:p>
          <a:p>
            <a:endParaRPr lang="en-GB" dirty="0"/>
          </a:p>
        </p:txBody>
      </p:sp>
    </p:spTree>
    <p:extLst>
      <p:ext uri="{BB962C8B-B14F-4D97-AF65-F5344CB8AC3E}">
        <p14:creationId xmlns:p14="http://schemas.microsoft.com/office/powerpoint/2010/main" val="420896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B046-AE27-263F-273C-0CC369E3BAE8}"/>
              </a:ext>
            </a:extLst>
          </p:cNvPr>
          <p:cNvSpPr>
            <a:spLocks noGrp="1"/>
          </p:cNvSpPr>
          <p:nvPr>
            <p:ph type="title"/>
          </p:nvPr>
        </p:nvSpPr>
        <p:spPr>
          <a:xfrm>
            <a:off x="4987636" y="365126"/>
            <a:ext cx="3075709" cy="503752"/>
          </a:xfrm>
        </p:spPr>
        <p:txBody>
          <a:bodyPr>
            <a:normAutofit fontScale="90000"/>
          </a:bodyPr>
          <a:lstStyle/>
          <a:p>
            <a:r>
              <a:rPr lang="en-US" dirty="0" err="1"/>
              <a:t>pd.read_csv</a:t>
            </a:r>
            <a:r>
              <a:rPr lang="en-US" dirty="0"/>
              <a:t>()</a:t>
            </a:r>
            <a:endParaRPr lang="en-GB" dirty="0"/>
          </a:p>
        </p:txBody>
      </p:sp>
      <p:sp>
        <p:nvSpPr>
          <p:cNvPr id="3" name="Content Placeholder 2">
            <a:extLst>
              <a:ext uri="{FF2B5EF4-FFF2-40B4-BE49-F238E27FC236}">
                <a16:creationId xmlns:a16="http://schemas.microsoft.com/office/drawing/2014/main" id="{5D787477-D130-54FC-AF7E-60ED904EB953}"/>
              </a:ext>
            </a:extLst>
          </p:cNvPr>
          <p:cNvSpPr>
            <a:spLocks noGrp="1"/>
          </p:cNvSpPr>
          <p:nvPr>
            <p:ph idx="1"/>
          </p:nvPr>
        </p:nvSpPr>
        <p:spPr>
          <a:xfrm>
            <a:off x="2251362" y="1341147"/>
            <a:ext cx="8222673" cy="5151727"/>
          </a:xfrm>
        </p:spPr>
        <p:txBody>
          <a:bodyPr/>
          <a:lstStyle/>
          <a:p>
            <a:r>
              <a:rPr lang="en-US" dirty="0"/>
              <a:t>The </a:t>
            </a:r>
            <a:r>
              <a:rPr lang="en-US" dirty="0" err="1">
                <a:latin typeface="Abadi Extra Light" panose="020B0204020104020204" pitchFamily="34" charset="0"/>
              </a:rPr>
              <a:t>pd.read_csv</a:t>
            </a:r>
            <a:r>
              <a:rPr lang="en-US" dirty="0">
                <a:latin typeface="Abadi Extra Light" panose="020B0204020104020204" pitchFamily="34" charset="0"/>
              </a:rPr>
              <a:t>() </a:t>
            </a:r>
            <a:r>
              <a:rPr lang="en-US" dirty="0"/>
              <a:t>function is a core function in pandas for reading data from a CSV file into a </a:t>
            </a:r>
            <a:r>
              <a:rPr lang="en-US" dirty="0" err="1"/>
              <a:t>DataFrame</a:t>
            </a:r>
            <a:r>
              <a:rPr lang="en-US" dirty="0"/>
              <a:t>. It allows us to load CSV data and provides multiple options to </a:t>
            </a:r>
            <a:r>
              <a:rPr lang="en-US" dirty="0" err="1"/>
              <a:t>customise</a:t>
            </a:r>
            <a:r>
              <a:rPr lang="en-US" dirty="0"/>
              <a:t> the way the data is read.</a:t>
            </a:r>
            <a:endParaRPr lang="en-GB" dirty="0"/>
          </a:p>
        </p:txBody>
      </p:sp>
      <p:sp>
        <p:nvSpPr>
          <p:cNvPr id="6" name="TextBox 5">
            <a:extLst>
              <a:ext uri="{FF2B5EF4-FFF2-40B4-BE49-F238E27FC236}">
                <a16:creationId xmlns:a16="http://schemas.microsoft.com/office/drawing/2014/main" id="{B375B668-5996-0877-AEC3-44097E3F2652}"/>
              </a:ext>
            </a:extLst>
          </p:cNvPr>
          <p:cNvSpPr txBox="1"/>
          <p:nvPr/>
        </p:nvSpPr>
        <p:spPr>
          <a:xfrm>
            <a:off x="4353790" y="4416518"/>
            <a:ext cx="5586848" cy="954107"/>
          </a:xfrm>
          <a:prstGeom prst="rect">
            <a:avLst/>
          </a:prstGeom>
          <a:noFill/>
        </p:spPr>
        <p:txBody>
          <a:bodyPr wrap="square">
            <a:spAutoFit/>
          </a:bodyPr>
          <a:lstStyle/>
          <a:p>
            <a:r>
              <a:rPr lang="en-GB" sz="2800" b="1" dirty="0"/>
              <a:t>Basix syntax:</a:t>
            </a:r>
          </a:p>
          <a:p>
            <a:r>
              <a:rPr lang="en-GB" sz="2800" dirty="0" err="1">
                <a:latin typeface="Abadi Extra Light" panose="020B0204020104020204" pitchFamily="34" charset="0"/>
              </a:rPr>
              <a:t>df</a:t>
            </a:r>
            <a:r>
              <a:rPr lang="en-GB" sz="2800" dirty="0">
                <a:latin typeface="Abadi Extra Light" panose="020B0204020104020204" pitchFamily="34" charset="0"/>
              </a:rPr>
              <a:t> = </a:t>
            </a:r>
            <a:r>
              <a:rPr lang="en-GB" sz="2800" dirty="0" err="1">
                <a:latin typeface="Abadi Extra Light" panose="020B0204020104020204" pitchFamily="34" charset="0"/>
              </a:rPr>
              <a:t>pd.read_csv</a:t>
            </a:r>
            <a:r>
              <a:rPr lang="en-GB" sz="2800" dirty="0">
                <a:latin typeface="Abadi Extra Light" panose="020B0204020104020204" pitchFamily="34" charset="0"/>
              </a:rPr>
              <a:t>('filename.csv')</a:t>
            </a:r>
          </a:p>
        </p:txBody>
      </p:sp>
      <p:sp>
        <p:nvSpPr>
          <p:cNvPr id="7" name="Content Placeholder 2">
            <a:extLst>
              <a:ext uri="{FF2B5EF4-FFF2-40B4-BE49-F238E27FC236}">
                <a16:creationId xmlns:a16="http://schemas.microsoft.com/office/drawing/2014/main" id="{E6070B28-F5BA-2C4C-3EF6-6E86B3DB72C6}"/>
              </a:ext>
            </a:extLst>
          </p:cNvPr>
          <p:cNvSpPr txBox="1">
            <a:spLocks/>
          </p:cNvSpPr>
          <p:nvPr/>
        </p:nvSpPr>
        <p:spPr>
          <a:xfrm>
            <a:off x="8236528" y="1637784"/>
            <a:ext cx="36783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77030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B046-AE27-263F-273C-0CC369E3BAE8}"/>
              </a:ext>
            </a:extLst>
          </p:cNvPr>
          <p:cNvSpPr>
            <a:spLocks noGrp="1"/>
          </p:cNvSpPr>
          <p:nvPr>
            <p:ph type="title"/>
          </p:nvPr>
        </p:nvSpPr>
        <p:spPr>
          <a:xfrm>
            <a:off x="7827819" y="0"/>
            <a:ext cx="3678382" cy="730349"/>
          </a:xfrm>
        </p:spPr>
        <p:txBody>
          <a:bodyPr>
            <a:normAutofit/>
          </a:bodyPr>
          <a:lstStyle/>
          <a:p>
            <a:r>
              <a:rPr lang="en-US" dirty="0"/>
              <a:t>Date Parsing</a:t>
            </a:r>
            <a:endParaRPr lang="en-GB" dirty="0"/>
          </a:p>
        </p:txBody>
      </p:sp>
      <p:sp>
        <p:nvSpPr>
          <p:cNvPr id="7" name="Content Placeholder 2">
            <a:extLst>
              <a:ext uri="{FF2B5EF4-FFF2-40B4-BE49-F238E27FC236}">
                <a16:creationId xmlns:a16="http://schemas.microsoft.com/office/drawing/2014/main" id="{E6070B28-F5BA-2C4C-3EF6-6E86B3DB72C6}"/>
              </a:ext>
            </a:extLst>
          </p:cNvPr>
          <p:cNvSpPr txBox="1">
            <a:spLocks/>
          </p:cNvSpPr>
          <p:nvPr/>
        </p:nvSpPr>
        <p:spPr>
          <a:xfrm>
            <a:off x="8236528" y="1637784"/>
            <a:ext cx="36783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0" name="TextBox 9">
            <a:extLst>
              <a:ext uri="{FF2B5EF4-FFF2-40B4-BE49-F238E27FC236}">
                <a16:creationId xmlns:a16="http://schemas.microsoft.com/office/drawing/2014/main" id="{E02A9167-A8B4-0F3B-E194-3952867004B5}"/>
              </a:ext>
            </a:extLst>
          </p:cNvPr>
          <p:cNvSpPr txBox="1"/>
          <p:nvPr/>
        </p:nvSpPr>
        <p:spPr>
          <a:xfrm>
            <a:off x="367147" y="0"/>
            <a:ext cx="11090564" cy="4832092"/>
          </a:xfrm>
          <a:prstGeom prst="rect">
            <a:avLst/>
          </a:prstGeom>
          <a:noFill/>
        </p:spPr>
        <p:txBody>
          <a:bodyPr wrap="square">
            <a:spAutoFit/>
          </a:bodyPr>
          <a:lstStyle/>
          <a:p>
            <a:r>
              <a:rPr lang="en-US" sz="2800" dirty="0"/>
              <a:t>Parsing Dates Using </a:t>
            </a:r>
            <a:r>
              <a:rPr lang="en-US" sz="2800" dirty="0" err="1">
                <a:latin typeface="Abadi Extra Light" panose="020B0204020104020204" pitchFamily="34" charset="0"/>
              </a:rPr>
              <a:t>parse_dates</a:t>
            </a:r>
            <a:endParaRPr lang="en-US" sz="2800" dirty="0">
              <a:latin typeface="Abadi Extra Light" panose="020B0204020104020204" pitchFamily="34" charset="0"/>
            </a:endParaRPr>
          </a:p>
          <a:p>
            <a:endParaRPr lang="en-US" sz="2800" dirty="0"/>
          </a:p>
          <a:p>
            <a:r>
              <a:rPr lang="en-US" sz="2800" dirty="0"/>
              <a:t>When working with datasets that contain dates, it is important to make sure that the date columns are interpreted as </a:t>
            </a:r>
            <a:r>
              <a:rPr lang="en-US" sz="2800" dirty="0">
                <a:latin typeface="Abadi Extra Light" panose="020B0204020104020204" pitchFamily="34" charset="0"/>
              </a:rPr>
              <a:t>datetime</a:t>
            </a:r>
            <a:r>
              <a:rPr lang="en-US" sz="2800" dirty="0"/>
              <a:t> objects rather than plain strings. This allows you to perform operations such as filtering by date, extracting specific time periods (like months or years), or plotting time-series data.</a:t>
            </a:r>
          </a:p>
          <a:p>
            <a:endParaRPr lang="en-US" sz="2800" dirty="0"/>
          </a:p>
          <a:p>
            <a:r>
              <a:rPr lang="en-US" sz="2800" dirty="0"/>
              <a:t>The </a:t>
            </a:r>
            <a:r>
              <a:rPr lang="en-US" sz="2800" dirty="0" err="1">
                <a:latin typeface="Abadi Extra Light" panose="020B0204020104020204" pitchFamily="34" charset="0"/>
              </a:rPr>
              <a:t>parse_dates</a:t>
            </a:r>
            <a:r>
              <a:rPr lang="en-US" sz="2800" dirty="0">
                <a:latin typeface="Abadi Extra Light" panose="020B0204020104020204" pitchFamily="34" charset="0"/>
              </a:rPr>
              <a:t> </a:t>
            </a:r>
            <a:r>
              <a:rPr lang="en-US" sz="2800" dirty="0"/>
              <a:t>argument tells pandas to </a:t>
            </a:r>
            <a:r>
              <a:rPr lang="en-US" sz="2800" dirty="0" err="1"/>
              <a:t>recognise</a:t>
            </a:r>
            <a:r>
              <a:rPr lang="en-US" sz="2800" dirty="0"/>
              <a:t> and convert the specified columns into datetime objects automatically. This simplifies date manipulation later in your analysis.</a:t>
            </a:r>
            <a:endParaRPr lang="en-GB" sz="2800" dirty="0"/>
          </a:p>
        </p:txBody>
      </p:sp>
      <p:sp>
        <p:nvSpPr>
          <p:cNvPr id="9" name="TextBox 8">
            <a:extLst>
              <a:ext uri="{FF2B5EF4-FFF2-40B4-BE49-F238E27FC236}">
                <a16:creationId xmlns:a16="http://schemas.microsoft.com/office/drawing/2014/main" id="{E7DB192F-BCE8-0788-B4A0-E1FE16BE740A}"/>
              </a:ext>
            </a:extLst>
          </p:cNvPr>
          <p:cNvSpPr txBox="1"/>
          <p:nvPr/>
        </p:nvSpPr>
        <p:spPr>
          <a:xfrm>
            <a:off x="415637" y="5220216"/>
            <a:ext cx="10224655" cy="1384995"/>
          </a:xfrm>
          <a:prstGeom prst="rect">
            <a:avLst/>
          </a:prstGeom>
          <a:noFill/>
        </p:spPr>
        <p:txBody>
          <a:bodyPr wrap="square">
            <a:spAutoFit/>
          </a:bodyPr>
          <a:lstStyle/>
          <a:p>
            <a:r>
              <a:rPr lang="en-GB" sz="2800" dirty="0"/>
              <a:t>Example syntax: </a:t>
            </a:r>
          </a:p>
          <a:p>
            <a:endParaRPr lang="en-GB" sz="2800" dirty="0"/>
          </a:p>
          <a:p>
            <a:r>
              <a:rPr lang="en-GB" sz="2800" dirty="0" err="1">
                <a:latin typeface="Abadi Extra Light" panose="020B0204020104020204" pitchFamily="34" charset="0"/>
              </a:rPr>
              <a:t>df</a:t>
            </a:r>
            <a:r>
              <a:rPr lang="en-GB" sz="2800" dirty="0">
                <a:latin typeface="Abadi Extra Light" panose="020B0204020104020204" pitchFamily="34" charset="0"/>
              </a:rPr>
              <a:t> = </a:t>
            </a:r>
            <a:r>
              <a:rPr lang="en-GB" sz="2800" dirty="0" err="1">
                <a:latin typeface="Abadi Extra Light" panose="020B0204020104020204" pitchFamily="34" charset="0"/>
              </a:rPr>
              <a:t>pd.read_csv</a:t>
            </a:r>
            <a:r>
              <a:rPr lang="en-GB" sz="2800" dirty="0">
                <a:latin typeface="Abadi Extra Light" panose="020B0204020104020204" pitchFamily="34" charset="0"/>
              </a:rPr>
              <a:t>(‘shopping.csv', </a:t>
            </a:r>
            <a:r>
              <a:rPr lang="en-GB" sz="2800" dirty="0" err="1">
                <a:latin typeface="Abadi Extra Light" panose="020B0204020104020204" pitchFamily="34" charset="0"/>
              </a:rPr>
              <a:t>parse_dates</a:t>
            </a:r>
            <a:r>
              <a:rPr lang="en-GB" sz="2800" dirty="0">
                <a:latin typeface="Abadi Extra Light" panose="020B0204020104020204" pitchFamily="34" charset="0"/>
              </a:rPr>
              <a:t>=['Date'])</a:t>
            </a:r>
          </a:p>
        </p:txBody>
      </p:sp>
    </p:spTree>
    <p:extLst>
      <p:ext uri="{BB962C8B-B14F-4D97-AF65-F5344CB8AC3E}">
        <p14:creationId xmlns:p14="http://schemas.microsoft.com/office/powerpoint/2010/main" val="145283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6BEA-A012-E219-31C1-FCF407C14471}"/>
              </a:ext>
            </a:extLst>
          </p:cNvPr>
          <p:cNvSpPr>
            <a:spLocks noGrp="1"/>
          </p:cNvSpPr>
          <p:nvPr>
            <p:ph type="title"/>
          </p:nvPr>
        </p:nvSpPr>
        <p:spPr>
          <a:xfrm>
            <a:off x="838200" y="365126"/>
            <a:ext cx="10515600" cy="315912"/>
          </a:xfrm>
        </p:spPr>
        <p:txBody>
          <a:bodyPr>
            <a:normAutofit fontScale="90000"/>
          </a:bodyPr>
          <a:lstStyle/>
          <a:p>
            <a:r>
              <a:rPr lang="en-US" dirty="0"/>
              <a:t>Handling Date Formats with </a:t>
            </a:r>
            <a:r>
              <a:rPr lang="en-US" dirty="0" err="1"/>
              <a:t>dayfirst</a:t>
            </a:r>
            <a:endParaRPr lang="en-GB" dirty="0"/>
          </a:p>
        </p:txBody>
      </p:sp>
      <p:sp>
        <p:nvSpPr>
          <p:cNvPr id="3" name="Content Placeholder 2">
            <a:extLst>
              <a:ext uri="{FF2B5EF4-FFF2-40B4-BE49-F238E27FC236}">
                <a16:creationId xmlns:a16="http://schemas.microsoft.com/office/drawing/2014/main" id="{7054B94A-1A74-D87C-BE2A-53E7A2BAE9D5}"/>
              </a:ext>
            </a:extLst>
          </p:cNvPr>
          <p:cNvSpPr>
            <a:spLocks noGrp="1"/>
          </p:cNvSpPr>
          <p:nvPr>
            <p:ph idx="1"/>
          </p:nvPr>
        </p:nvSpPr>
        <p:spPr>
          <a:xfrm>
            <a:off x="658090" y="1253330"/>
            <a:ext cx="11533909" cy="5604669"/>
          </a:xfrm>
        </p:spPr>
        <p:txBody>
          <a:bodyPr/>
          <a:lstStyle/>
          <a:p>
            <a:r>
              <a:rPr lang="en-US" dirty="0"/>
              <a:t>By default, pandas follows the convention of "</a:t>
            </a:r>
            <a:r>
              <a:rPr lang="en-US" dirty="0">
                <a:latin typeface="Abadi Extra Light" panose="020B0204020104020204" pitchFamily="34" charset="0"/>
              </a:rPr>
              <a:t>month/day/year</a:t>
            </a:r>
            <a:r>
              <a:rPr lang="en-US" dirty="0"/>
              <a:t>" (</a:t>
            </a:r>
            <a:r>
              <a:rPr lang="en-US" b="1" dirty="0"/>
              <a:t>MM/DD/YYYY</a:t>
            </a:r>
            <a:r>
              <a:rPr lang="en-US" dirty="0"/>
              <a:t>) for date parsing, which is common in the United States. However, in many other parts of the world, the date format is "</a:t>
            </a:r>
            <a:r>
              <a:rPr lang="en-US" dirty="0">
                <a:latin typeface="Abadi Extra Light" panose="020B0204020104020204" pitchFamily="34" charset="0"/>
              </a:rPr>
              <a:t>day/month/year</a:t>
            </a:r>
            <a:r>
              <a:rPr lang="en-US" dirty="0"/>
              <a:t>" (</a:t>
            </a:r>
            <a:r>
              <a:rPr lang="en-US" b="1" dirty="0"/>
              <a:t>DD/MM/YYYY</a:t>
            </a:r>
            <a:r>
              <a:rPr lang="en-US" dirty="0"/>
              <a:t>).</a:t>
            </a:r>
          </a:p>
          <a:p>
            <a:endParaRPr lang="en-US" dirty="0"/>
          </a:p>
          <a:p>
            <a:r>
              <a:rPr lang="en-US" dirty="0"/>
              <a:t>The </a:t>
            </a:r>
            <a:r>
              <a:rPr lang="en-US" dirty="0" err="1">
                <a:latin typeface="Abadi Extra Light" panose="020B0204020104020204" pitchFamily="34" charset="0"/>
              </a:rPr>
              <a:t>dayfirst</a:t>
            </a:r>
            <a:r>
              <a:rPr lang="en-US" dirty="0">
                <a:latin typeface="Abadi Extra Light" panose="020B0204020104020204" pitchFamily="34" charset="0"/>
              </a:rPr>
              <a:t>=True </a:t>
            </a:r>
            <a:r>
              <a:rPr lang="en-US" dirty="0"/>
              <a:t>argument specifies that the first part of the date represents the day, not the month, which is useful when your dataset follows this format.</a:t>
            </a:r>
          </a:p>
          <a:p>
            <a:r>
              <a:rPr lang="en-GB" dirty="0"/>
              <a:t>Example: </a:t>
            </a:r>
          </a:p>
          <a:p>
            <a:pPr lvl="1"/>
            <a:r>
              <a:rPr lang="en-GB" sz="2800" dirty="0" err="1">
                <a:latin typeface="Abadi Extra Light" panose="020B0204020104020204" pitchFamily="34" charset="0"/>
              </a:rPr>
              <a:t>df</a:t>
            </a:r>
            <a:r>
              <a:rPr lang="en-GB" sz="2800" dirty="0">
                <a:latin typeface="Abadi Extra Light" panose="020B0204020104020204" pitchFamily="34" charset="0"/>
              </a:rPr>
              <a:t> = </a:t>
            </a:r>
            <a:r>
              <a:rPr lang="en-GB" sz="2800" dirty="0" err="1">
                <a:latin typeface="Abadi Extra Light" panose="020B0204020104020204" pitchFamily="34" charset="0"/>
              </a:rPr>
              <a:t>pd.read_csv</a:t>
            </a:r>
            <a:r>
              <a:rPr lang="en-GB" sz="2800" dirty="0">
                <a:latin typeface="Abadi Extra Light" panose="020B0204020104020204" pitchFamily="34" charset="0"/>
              </a:rPr>
              <a:t>(‘shopping.csv', </a:t>
            </a:r>
            <a:r>
              <a:rPr lang="en-GB" sz="2800" dirty="0" err="1">
                <a:latin typeface="Abadi Extra Light" panose="020B0204020104020204" pitchFamily="34" charset="0"/>
              </a:rPr>
              <a:t>parse_dates</a:t>
            </a:r>
            <a:r>
              <a:rPr lang="en-GB" sz="2800" dirty="0">
                <a:latin typeface="Abadi Extra Light" panose="020B0204020104020204" pitchFamily="34" charset="0"/>
              </a:rPr>
              <a:t>=['Date'], </a:t>
            </a:r>
            <a:r>
              <a:rPr lang="en-GB" sz="2800" dirty="0" err="1">
                <a:latin typeface="Abadi Extra Light" panose="020B0204020104020204" pitchFamily="34" charset="0"/>
              </a:rPr>
              <a:t>dayfirst</a:t>
            </a:r>
            <a:r>
              <a:rPr lang="en-GB" sz="2800" dirty="0">
                <a:latin typeface="Abadi Extra Light" panose="020B0204020104020204" pitchFamily="34" charset="0"/>
              </a:rPr>
              <a:t>=True)</a:t>
            </a:r>
          </a:p>
          <a:p>
            <a:pPr lvl="1"/>
            <a:r>
              <a:rPr lang="en-US" dirty="0"/>
              <a:t> For example, if your data has dates like "15/01/2023", </a:t>
            </a:r>
            <a:r>
              <a:rPr lang="en-US" dirty="0" err="1">
                <a:latin typeface="Abadi Extra Light" panose="020B0204020104020204" pitchFamily="34" charset="0"/>
              </a:rPr>
              <a:t>dayfirst</a:t>
            </a:r>
            <a:r>
              <a:rPr lang="en-US" dirty="0">
                <a:latin typeface="Abadi Extra Light" panose="020B0204020104020204" pitchFamily="34" charset="0"/>
              </a:rPr>
              <a:t>=True </a:t>
            </a:r>
            <a:r>
              <a:rPr lang="en-US" dirty="0"/>
              <a:t>will interpret it as January 15, 2023, rather than the 1st of May 2023</a:t>
            </a:r>
            <a:endParaRPr lang="en-GB" dirty="0"/>
          </a:p>
          <a:p>
            <a:endParaRPr lang="en-GB" dirty="0"/>
          </a:p>
        </p:txBody>
      </p:sp>
    </p:spTree>
    <p:extLst>
      <p:ext uri="{BB962C8B-B14F-4D97-AF65-F5344CB8AC3E}">
        <p14:creationId xmlns:p14="http://schemas.microsoft.com/office/powerpoint/2010/main" val="399076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6BEA-A012-E219-31C1-FCF407C14471}"/>
              </a:ext>
            </a:extLst>
          </p:cNvPr>
          <p:cNvSpPr>
            <a:spLocks noGrp="1"/>
          </p:cNvSpPr>
          <p:nvPr>
            <p:ph type="title"/>
          </p:nvPr>
        </p:nvSpPr>
        <p:spPr>
          <a:xfrm>
            <a:off x="838200" y="365125"/>
            <a:ext cx="10515600" cy="521565"/>
          </a:xfrm>
        </p:spPr>
        <p:txBody>
          <a:bodyPr>
            <a:normAutofit fontScale="90000"/>
          </a:bodyPr>
          <a:lstStyle/>
          <a:p>
            <a:r>
              <a:rPr lang="en-US" dirty="0"/>
              <a:t>Keeping the Original Date Column for Future Operations</a:t>
            </a:r>
            <a:endParaRPr lang="en-GB" dirty="0"/>
          </a:p>
        </p:txBody>
      </p:sp>
      <p:sp>
        <p:nvSpPr>
          <p:cNvPr id="3" name="Content Placeholder 2">
            <a:extLst>
              <a:ext uri="{FF2B5EF4-FFF2-40B4-BE49-F238E27FC236}">
                <a16:creationId xmlns:a16="http://schemas.microsoft.com/office/drawing/2014/main" id="{7054B94A-1A74-D87C-BE2A-53E7A2BAE9D5}"/>
              </a:ext>
            </a:extLst>
          </p:cNvPr>
          <p:cNvSpPr>
            <a:spLocks noGrp="1"/>
          </p:cNvSpPr>
          <p:nvPr>
            <p:ph idx="1"/>
          </p:nvPr>
        </p:nvSpPr>
        <p:spPr>
          <a:xfrm>
            <a:off x="658090" y="1607128"/>
            <a:ext cx="9746674" cy="5250872"/>
          </a:xfrm>
        </p:spPr>
        <p:txBody>
          <a:bodyPr/>
          <a:lstStyle/>
          <a:p>
            <a:pPr marL="0" indent="0">
              <a:buNone/>
            </a:pP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a:t>
            </a:r>
            <a:r>
              <a:rPr lang="en-US" dirty="0" err="1">
                <a:solidFill>
                  <a:srgbClr val="FF0000"/>
                </a:solidFill>
                <a:latin typeface="Abadi Extra Light" panose="020B0204020104020204" pitchFamily="34" charset="0"/>
              </a:rPr>
              <a:t>Date_original</a:t>
            </a:r>
            <a:r>
              <a:rPr lang="en-US" dirty="0">
                <a:solidFill>
                  <a:srgbClr val="FF0000"/>
                </a:solidFill>
                <a:latin typeface="Abadi Extra Light" panose="020B0204020104020204" pitchFamily="34" charset="0"/>
              </a:rPr>
              <a:t>'] = </a:t>
            </a: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['Date’]</a:t>
            </a:r>
          </a:p>
          <a:p>
            <a:pPr marL="0" indent="0">
              <a:buNone/>
            </a:pPr>
            <a:endParaRPr lang="en-US" dirty="0">
              <a:solidFill>
                <a:srgbClr val="FF0000"/>
              </a:solidFill>
              <a:latin typeface="Abadi Extra Light" panose="020B0204020104020204" pitchFamily="34" charset="0"/>
            </a:endParaRPr>
          </a:p>
          <a:p>
            <a:r>
              <a:rPr lang="en-US" dirty="0"/>
              <a:t>This line creates a backup of the original Date values. The </a:t>
            </a:r>
            <a:r>
              <a:rPr lang="en-US" dirty="0">
                <a:latin typeface="Abadi Extra Light" panose="020B0204020104020204" pitchFamily="34" charset="0"/>
              </a:rPr>
              <a:t>Date</a:t>
            </a:r>
            <a:r>
              <a:rPr lang="en-US" dirty="0"/>
              <a:t> column from the </a:t>
            </a:r>
            <a:r>
              <a:rPr lang="en-US" dirty="0" err="1">
                <a:latin typeface="Abadi Extra Light" panose="020B0204020104020204" pitchFamily="34" charset="0"/>
              </a:rPr>
              <a:t>DataFrame</a:t>
            </a:r>
            <a:r>
              <a:rPr lang="en-US" dirty="0">
                <a:latin typeface="Abadi Extra Light" panose="020B0204020104020204" pitchFamily="34" charset="0"/>
              </a:rPr>
              <a:t> </a:t>
            </a:r>
            <a:r>
              <a:rPr lang="en-US" dirty="0" err="1">
                <a:latin typeface="Abadi Extra Light" panose="020B0204020104020204" pitchFamily="34" charset="0"/>
              </a:rPr>
              <a:t>df</a:t>
            </a:r>
            <a:r>
              <a:rPr lang="en-US" dirty="0">
                <a:latin typeface="Abadi Extra Light" panose="020B0204020104020204" pitchFamily="34" charset="0"/>
              </a:rPr>
              <a:t> </a:t>
            </a:r>
            <a:r>
              <a:rPr lang="en-US" dirty="0"/>
              <a:t>is being copied into a new column called </a:t>
            </a:r>
            <a:r>
              <a:rPr lang="en-US" dirty="0" err="1">
                <a:latin typeface="Abadi Extra Light" panose="020B0204020104020204" pitchFamily="34" charset="0"/>
              </a:rPr>
              <a:t>Date_original</a:t>
            </a:r>
            <a:r>
              <a:rPr lang="en-US" dirty="0"/>
              <a:t>. The </a:t>
            </a:r>
            <a:r>
              <a:rPr lang="en-US" dirty="0" err="1">
                <a:latin typeface="Abadi Extra Light" panose="020B0204020104020204" pitchFamily="34" charset="0"/>
              </a:rPr>
              <a:t>dayfirst</a:t>
            </a:r>
            <a:r>
              <a:rPr lang="en-US" dirty="0">
                <a:latin typeface="Abadi Extra Light" panose="020B0204020104020204" pitchFamily="34" charset="0"/>
              </a:rPr>
              <a:t>=True </a:t>
            </a:r>
            <a:r>
              <a:rPr lang="en-US" dirty="0"/>
              <a:t>argument specifies that the first part of the date represents the day, not the month, which is useful when your dataset follows this format.</a:t>
            </a:r>
          </a:p>
          <a:p>
            <a:endParaRPr lang="en-GB" dirty="0"/>
          </a:p>
        </p:txBody>
      </p:sp>
    </p:spTree>
    <p:extLst>
      <p:ext uri="{BB962C8B-B14F-4D97-AF65-F5344CB8AC3E}">
        <p14:creationId xmlns:p14="http://schemas.microsoft.com/office/powerpoint/2010/main" val="143412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6BEA-A012-E219-31C1-FCF407C14471}"/>
              </a:ext>
            </a:extLst>
          </p:cNvPr>
          <p:cNvSpPr>
            <a:spLocks noGrp="1"/>
          </p:cNvSpPr>
          <p:nvPr>
            <p:ph type="title"/>
          </p:nvPr>
        </p:nvSpPr>
        <p:spPr>
          <a:xfrm>
            <a:off x="838200" y="365125"/>
            <a:ext cx="10515600" cy="521565"/>
          </a:xfrm>
        </p:spPr>
        <p:txBody>
          <a:bodyPr>
            <a:normAutofit fontScale="90000"/>
          </a:bodyPr>
          <a:lstStyle/>
          <a:p>
            <a:r>
              <a:rPr lang="en-US" dirty="0"/>
              <a:t>Converting the Date to a Monthly Period</a:t>
            </a:r>
            <a:endParaRPr lang="en-GB" dirty="0"/>
          </a:p>
        </p:txBody>
      </p:sp>
      <p:sp>
        <p:nvSpPr>
          <p:cNvPr id="3" name="Content Placeholder 2">
            <a:extLst>
              <a:ext uri="{FF2B5EF4-FFF2-40B4-BE49-F238E27FC236}">
                <a16:creationId xmlns:a16="http://schemas.microsoft.com/office/drawing/2014/main" id="{7054B94A-1A74-D87C-BE2A-53E7A2BAE9D5}"/>
              </a:ext>
            </a:extLst>
          </p:cNvPr>
          <p:cNvSpPr>
            <a:spLocks noGrp="1"/>
          </p:cNvSpPr>
          <p:nvPr>
            <p:ph idx="1"/>
          </p:nvPr>
        </p:nvSpPr>
        <p:spPr>
          <a:xfrm>
            <a:off x="658090" y="1253330"/>
            <a:ext cx="11533909" cy="5604669"/>
          </a:xfrm>
        </p:spPr>
        <p:txBody>
          <a:bodyPr>
            <a:normAutofit fontScale="92500" lnSpcReduction="10000"/>
          </a:bodyPr>
          <a:lstStyle/>
          <a:p>
            <a:pPr marL="0" indent="0">
              <a:buNone/>
            </a:pP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['Month'] = </a:t>
            </a: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a:t>
            </a:r>
            <a:r>
              <a:rPr lang="en-US" dirty="0" err="1">
                <a:solidFill>
                  <a:srgbClr val="FF0000"/>
                </a:solidFill>
                <a:latin typeface="Abadi Extra Light" panose="020B0204020104020204" pitchFamily="34" charset="0"/>
              </a:rPr>
              <a:t>Date_original</a:t>
            </a:r>
            <a:r>
              <a:rPr lang="en-US" dirty="0">
                <a:solidFill>
                  <a:srgbClr val="FF0000"/>
                </a:solidFill>
                <a:latin typeface="Abadi Extra Light" panose="020B0204020104020204" pitchFamily="34" charset="0"/>
              </a:rPr>
              <a:t>'].</a:t>
            </a:r>
            <a:r>
              <a:rPr lang="en-US" dirty="0" err="1">
                <a:solidFill>
                  <a:srgbClr val="FF0000"/>
                </a:solidFill>
                <a:latin typeface="Abadi Extra Light" panose="020B0204020104020204" pitchFamily="34" charset="0"/>
              </a:rPr>
              <a:t>dt.to_period</a:t>
            </a:r>
            <a:r>
              <a:rPr lang="en-US" dirty="0">
                <a:solidFill>
                  <a:srgbClr val="FF0000"/>
                </a:solidFill>
                <a:latin typeface="Abadi Extra Light" panose="020B0204020104020204" pitchFamily="34" charset="0"/>
              </a:rPr>
              <a:t>('M')</a:t>
            </a:r>
          </a:p>
          <a:p>
            <a:r>
              <a:rPr lang="en-US" dirty="0"/>
              <a:t>Here, a new column </a:t>
            </a:r>
            <a:r>
              <a:rPr lang="en-US" dirty="0">
                <a:latin typeface="Abadi Extra Light" panose="020B0204020104020204" pitchFamily="34" charset="0"/>
              </a:rPr>
              <a:t>Month</a:t>
            </a:r>
            <a:r>
              <a:rPr lang="en-US" dirty="0"/>
              <a:t> is created by converting the </a:t>
            </a:r>
            <a:r>
              <a:rPr lang="en-US" dirty="0" err="1">
                <a:latin typeface="Abadi Extra Light" panose="020B0204020104020204" pitchFamily="34" charset="0"/>
              </a:rPr>
              <a:t>Date_original</a:t>
            </a:r>
            <a:r>
              <a:rPr lang="en-US" dirty="0">
                <a:latin typeface="Abadi Extra Light" panose="020B0204020104020204" pitchFamily="34" charset="0"/>
              </a:rPr>
              <a:t> </a:t>
            </a:r>
            <a:r>
              <a:rPr lang="en-US" dirty="0"/>
              <a:t>column into a period object representing months.</a:t>
            </a:r>
          </a:p>
          <a:p>
            <a:r>
              <a:rPr lang="en-US" dirty="0">
                <a:latin typeface="Abadi Extra Light" panose="020B0204020104020204" pitchFamily="34" charset="0"/>
              </a:rPr>
              <a:t>.</a:t>
            </a:r>
            <a:r>
              <a:rPr lang="en-US" dirty="0" err="1">
                <a:latin typeface="Abadi Extra Light" panose="020B0204020104020204" pitchFamily="34" charset="0"/>
              </a:rPr>
              <a:t>dt.to_period</a:t>
            </a:r>
            <a:r>
              <a:rPr lang="en-US" dirty="0">
                <a:latin typeface="Abadi Extra Light" panose="020B0204020104020204" pitchFamily="34" charset="0"/>
              </a:rPr>
              <a:t>('M') </a:t>
            </a:r>
            <a:r>
              <a:rPr lang="en-US" dirty="0"/>
              <a:t>is used to convert the datetime values into monthly periods.</a:t>
            </a:r>
          </a:p>
          <a:p>
            <a:endParaRPr lang="en-US" dirty="0"/>
          </a:p>
          <a:p>
            <a:r>
              <a:rPr lang="en-GB" dirty="0"/>
              <a:t>Example: </a:t>
            </a:r>
          </a:p>
          <a:p>
            <a:pPr lvl="1"/>
            <a:r>
              <a:rPr lang="en-US" dirty="0"/>
              <a:t>if </a:t>
            </a:r>
            <a:r>
              <a:rPr lang="en-US" dirty="0" err="1">
                <a:latin typeface="Abadi Extra Light" panose="020B0204020104020204" pitchFamily="34" charset="0"/>
              </a:rPr>
              <a:t>Date_original</a:t>
            </a:r>
            <a:r>
              <a:rPr lang="en-US" dirty="0"/>
              <a:t> is </a:t>
            </a:r>
            <a:r>
              <a:rPr lang="en-US" dirty="0">
                <a:latin typeface="Abadi Extra Light" panose="020B0204020104020204" pitchFamily="34" charset="0"/>
              </a:rPr>
              <a:t>2023-01-15</a:t>
            </a:r>
            <a:r>
              <a:rPr lang="en-US" dirty="0"/>
              <a:t>, the resulting value in </a:t>
            </a:r>
            <a:r>
              <a:rPr lang="en-US" dirty="0">
                <a:latin typeface="Abadi Extra Light" panose="020B0204020104020204" pitchFamily="34" charset="0"/>
              </a:rPr>
              <a:t>Month</a:t>
            </a:r>
            <a:r>
              <a:rPr lang="en-US" dirty="0"/>
              <a:t> will be </a:t>
            </a:r>
            <a:r>
              <a:rPr lang="en-US" dirty="0">
                <a:latin typeface="Abadi Extra Light" panose="020B0204020104020204" pitchFamily="34" charset="0"/>
              </a:rPr>
              <a:t>2023-01</a:t>
            </a:r>
            <a:r>
              <a:rPr lang="en-US" dirty="0"/>
              <a:t> (representing the entire month of January 2023, not just a specific day).</a:t>
            </a:r>
          </a:p>
          <a:p>
            <a:r>
              <a:rPr lang="en-US" b="1" dirty="0"/>
              <a:t>Grouping by Time: </a:t>
            </a:r>
            <a:r>
              <a:rPr lang="en-US" dirty="0"/>
              <a:t>When you want to </a:t>
            </a:r>
            <a:r>
              <a:rPr lang="en-US"/>
              <a:t>analyse</a:t>
            </a:r>
            <a:r>
              <a:rPr lang="en-US" dirty="0"/>
              <a:t> data over time, it is common to group by larger time periods such as months, quarters, or years. By converting dates into periods, it becomes easy to group the data by month and calculate things like monthly totals, monthly averages, or other monthly statistics.</a:t>
            </a:r>
          </a:p>
          <a:p>
            <a:r>
              <a:rPr lang="en-US" b="1" dirty="0" err="1"/>
              <a:t>Visualisation</a:t>
            </a:r>
            <a:r>
              <a:rPr lang="en-US" b="1" dirty="0"/>
              <a:t>: </a:t>
            </a:r>
            <a:r>
              <a:rPr lang="en-US" dirty="0"/>
              <a:t>Plotting data by months (or any other period) is a common use case for visualizing trends over time, such as sales trends, website traffic, or other metrics that naturally fluctuate over longer intervals.</a:t>
            </a:r>
            <a:endParaRPr lang="en-GB" dirty="0"/>
          </a:p>
        </p:txBody>
      </p:sp>
    </p:spTree>
    <p:extLst>
      <p:ext uri="{BB962C8B-B14F-4D97-AF65-F5344CB8AC3E}">
        <p14:creationId xmlns:p14="http://schemas.microsoft.com/office/powerpoint/2010/main" val="418438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EE3F-71B0-C403-7CD3-E2A47EC311B9}"/>
              </a:ext>
            </a:extLst>
          </p:cNvPr>
          <p:cNvSpPr>
            <a:spLocks noGrp="1"/>
          </p:cNvSpPr>
          <p:nvPr>
            <p:ph type="title"/>
          </p:nvPr>
        </p:nvSpPr>
        <p:spPr>
          <a:xfrm>
            <a:off x="2251364" y="0"/>
            <a:ext cx="7003473" cy="549275"/>
          </a:xfrm>
        </p:spPr>
        <p:txBody>
          <a:bodyPr>
            <a:normAutofit fontScale="90000"/>
          </a:bodyPr>
          <a:lstStyle/>
          <a:p>
            <a:r>
              <a:rPr lang="en-GB" dirty="0"/>
              <a:t>Handling Missing Values in Data</a:t>
            </a:r>
          </a:p>
        </p:txBody>
      </p:sp>
      <p:sp>
        <p:nvSpPr>
          <p:cNvPr id="3" name="Content Placeholder 2">
            <a:extLst>
              <a:ext uri="{FF2B5EF4-FFF2-40B4-BE49-F238E27FC236}">
                <a16:creationId xmlns:a16="http://schemas.microsoft.com/office/drawing/2014/main" id="{7F82D125-07A3-7693-BF3F-6AAC4957E7A8}"/>
              </a:ext>
            </a:extLst>
          </p:cNvPr>
          <p:cNvSpPr>
            <a:spLocks noGrp="1"/>
          </p:cNvSpPr>
          <p:nvPr>
            <p:ph idx="1"/>
          </p:nvPr>
        </p:nvSpPr>
        <p:spPr>
          <a:xfrm>
            <a:off x="96982" y="1246910"/>
            <a:ext cx="12095018" cy="4930054"/>
          </a:xfrm>
        </p:spPr>
        <p:txBody>
          <a:bodyPr>
            <a:normAutofit lnSpcReduction="10000"/>
          </a:bodyPr>
          <a:lstStyle/>
          <a:p>
            <a:r>
              <a:rPr lang="en-US" dirty="0"/>
              <a:t>In pandas, missing values are typically represented as </a:t>
            </a:r>
            <a:r>
              <a:rPr lang="en-US" dirty="0" err="1">
                <a:solidFill>
                  <a:srgbClr val="FF0000"/>
                </a:solidFill>
                <a:latin typeface="Abadi Extra Light" panose="020B0204020104020204" pitchFamily="34" charset="0"/>
              </a:rPr>
              <a:t>NaN</a:t>
            </a:r>
            <a:r>
              <a:rPr lang="en-US" dirty="0"/>
              <a:t> (Not a Number).</a:t>
            </a:r>
          </a:p>
          <a:p>
            <a:r>
              <a:rPr lang="en-US" dirty="0" err="1">
                <a:solidFill>
                  <a:srgbClr val="FF0000"/>
                </a:solidFill>
                <a:latin typeface="Abadi Extra Light" panose="020B0204020104020204" pitchFamily="34" charset="0"/>
              </a:rPr>
              <a:t>df.isnull</a:t>
            </a:r>
            <a:r>
              <a:rPr lang="en-US" dirty="0">
                <a:solidFill>
                  <a:srgbClr val="FF0000"/>
                </a:solidFill>
                <a:latin typeface="Abadi Extra Light" panose="020B0204020104020204" pitchFamily="34" charset="0"/>
              </a:rPr>
              <a:t>().sum(): </a:t>
            </a:r>
            <a:r>
              <a:rPr lang="en-US" dirty="0"/>
              <a:t>This method shows how many missing values exist in each column.</a:t>
            </a:r>
          </a:p>
          <a:p>
            <a:r>
              <a:rPr lang="en-US" dirty="0">
                <a:solidFill>
                  <a:srgbClr val="FF0000"/>
                </a:solidFill>
                <a:latin typeface="Abadi Extra Light" panose="020B0204020104020204" pitchFamily="34" charset="0"/>
              </a:rPr>
              <a:t>df.info(): </a:t>
            </a:r>
            <a:r>
              <a:rPr lang="en-US" dirty="0"/>
              <a:t>This provides a summary of the </a:t>
            </a:r>
            <a:r>
              <a:rPr lang="en-US" dirty="0" err="1"/>
              <a:t>DataFrame</a:t>
            </a:r>
            <a:r>
              <a:rPr lang="en-US" dirty="0"/>
              <a:t>, including counts of non-null entries.</a:t>
            </a:r>
          </a:p>
          <a:p>
            <a:endParaRPr lang="en-US" dirty="0"/>
          </a:p>
          <a:p>
            <a:r>
              <a:rPr lang="en-US" dirty="0"/>
              <a:t>If a column or row contains too many missing values, or if the missing data is not essential for your analysis, you can drop them.</a:t>
            </a:r>
          </a:p>
          <a:p>
            <a:endParaRPr lang="en-US" dirty="0"/>
          </a:p>
          <a:p>
            <a:pPr lvl="1"/>
            <a:r>
              <a:rPr lang="en-GB" dirty="0"/>
              <a:t>Drop rows: </a:t>
            </a:r>
            <a:r>
              <a:rPr lang="en-GB" dirty="0" err="1">
                <a:solidFill>
                  <a:srgbClr val="FF0000"/>
                </a:solidFill>
                <a:latin typeface="Abadi Extra Light" panose="020B0204020104020204" pitchFamily="34" charset="0"/>
              </a:rPr>
              <a:t>df.dropna</a:t>
            </a:r>
            <a:r>
              <a:rPr lang="en-GB" dirty="0">
                <a:solidFill>
                  <a:srgbClr val="FF0000"/>
                </a:solidFill>
                <a:latin typeface="Abadi Extra Light" panose="020B0204020104020204" pitchFamily="34" charset="0"/>
              </a:rPr>
              <a:t>(</a:t>
            </a:r>
            <a:r>
              <a:rPr lang="en-GB" dirty="0" err="1">
                <a:solidFill>
                  <a:srgbClr val="FF0000"/>
                </a:solidFill>
                <a:latin typeface="Abadi Extra Light" panose="020B0204020104020204" pitchFamily="34" charset="0"/>
              </a:rPr>
              <a:t>inplace</a:t>
            </a:r>
            <a:r>
              <a:rPr lang="en-GB" dirty="0">
                <a:solidFill>
                  <a:srgbClr val="FF0000"/>
                </a:solidFill>
                <a:latin typeface="Abadi Extra Light" panose="020B0204020104020204" pitchFamily="34" charset="0"/>
              </a:rPr>
              <a:t>=True)</a:t>
            </a:r>
          </a:p>
          <a:p>
            <a:pPr lvl="1"/>
            <a:r>
              <a:rPr lang="en-US" dirty="0"/>
              <a:t>Drop columns: </a:t>
            </a:r>
            <a:r>
              <a:rPr lang="en-US" dirty="0" err="1">
                <a:solidFill>
                  <a:srgbClr val="FF0000"/>
                </a:solidFill>
                <a:latin typeface="Abadi Extra Light" panose="020B0204020104020204" pitchFamily="34" charset="0"/>
              </a:rPr>
              <a:t>df.dropna</a:t>
            </a:r>
            <a:r>
              <a:rPr lang="en-US" dirty="0">
                <a:solidFill>
                  <a:srgbClr val="FF0000"/>
                </a:solidFill>
                <a:latin typeface="Abadi Extra Light" panose="020B0204020104020204" pitchFamily="34" charset="0"/>
              </a:rPr>
              <a:t>(axis=1, </a:t>
            </a:r>
            <a:r>
              <a:rPr lang="en-US" dirty="0" err="1">
                <a:solidFill>
                  <a:srgbClr val="FF0000"/>
                </a:solidFill>
                <a:latin typeface="Abadi Extra Light" panose="020B0204020104020204" pitchFamily="34" charset="0"/>
              </a:rPr>
              <a:t>inplace</a:t>
            </a:r>
            <a:r>
              <a:rPr lang="en-US" dirty="0">
                <a:solidFill>
                  <a:srgbClr val="FF0000"/>
                </a:solidFill>
                <a:latin typeface="Abadi Extra Light" panose="020B0204020104020204" pitchFamily="34" charset="0"/>
              </a:rPr>
              <a:t>=True)</a:t>
            </a:r>
            <a:endParaRPr lang="en-GB" dirty="0">
              <a:solidFill>
                <a:srgbClr val="FF0000"/>
              </a:solidFill>
              <a:latin typeface="Abadi Extra Light" panose="020B0204020104020204" pitchFamily="34" charset="0"/>
            </a:endParaRPr>
          </a:p>
        </p:txBody>
      </p:sp>
    </p:spTree>
    <p:extLst>
      <p:ext uri="{BB962C8B-B14F-4D97-AF65-F5344CB8AC3E}">
        <p14:creationId xmlns:p14="http://schemas.microsoft.com/office/powerpoint/2010/main" val="409771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EE3F-71B0-C403-7CD3-E2A47EC311B9}"/>
              </a:ext>
            </a:extLst>
          </p:cNvPr>
          <p:cNvSpPr>
            <a:spLocks noGrp="1"/>
          </p:cNvSpPr>
          <p:nvPr>
            <p:ph type="title"/>
          </p:nvPr>
        </p:nvSpPr>
        <p:spPr>
          <a:xfrm>
            <a:off x="2251364" y="0"/>
            <a:ext cx="7003473" cy="549275"/>
          </a:xfrm>
        </p:spPr>
        <p:txBody>
          <a:bodyPr>
            <a:normAutofit fontScale="90000"/>
          </a:bodyPr>
          <a:lstStyle/>
          <a:p>
            <a:r>
              <a:rPr lang="en-GB" dirty="0"/>
              <a:t>Handling Missing Values in Data</a:t>
            </a:r>
          </a:p>
        </p:txBody>
      </p:sp>
      <p:sp>
        <p:nvSpPr>
          <p:cNvPr id="3" name="Content Placeholder 2">
            <a:extLst>
              <a:ext uri="{FF2B5EF4-FFF2-40B4-BE49-F238E27FC236}">
                <a16:creationId xmlns:a16="http://schemas.microsoft.com/office/drawing/2014/main" id="{7F82D125-07A3-7693-BF3F-6AAC4957E7A8}"/>
              </a:ext>
            </a:extLst>
          </p:cNvPr>
          <p:cNvSpPr>
            <a:spLocks noGrp="1"/>
          </p:cNvSpPr>
          <p:nvPr>
            <p:ph idx="1"/>
          </p:nvPr>
        </p:nvSpPr>
        <p:spPr>
          <a:xfrm>
            <a:off x="96982" y="1246910"/>
            <a:ext cx="12095018" cy="4930054"/>
          </a:xfrm>
        </p:spPr>
        <p:txBody>
          <a:bodyPr>
            <a:normAutofit lnSpcReduction="10000"/>
          </a:bodyPr>
          <a:lstStyle/>
          <a:p>
            <a:r>
              <a:rPr lang="en-US" dirty="0"/>
              <a:t>You can also handle missing values by:</a:t>
            </a:r>
          </a:p>
          <a:p>
            <a:r>
              <a:rPr lang="en-US" b="1" dirty="0"/>
              <a:t>Filling with a Specific Value</a:t>
            </a:r>
            <a:r>
              <a:rPr lang="en-US" dirty="0"/>
              <a:t>: You can fill missing values in specific columns with a default or placeholder value:</a:t>
            </a:r>
          </a:p>
          <a:p>
            <a:pPr lvl="1"/>
            <a:r>
              <a:rPr lang="en-US" dirty="0" err="1">
                <a:solidFill>
                  <a:srgbClr val="FF0000"/>
                </a:solidFill>
                <a:latin typeface="Abadi Extra Light" panose="020B0204020104020204" pitchFamily="34" charset="0"/>
              </a:rPr>
              <a:t>df.fillna</a:t>
            </a:r>
            <a:r>
              <a:rPr lang="en-US" dirty="0">
                <a:solidFill>
                  <a:srgbClr val="FF0000"/>
                </a:solidFill>
                <a:latin typeface="Abadi Extra Light" panose="020B0204020104020204" pitchFamily="34" charset="0"/>
              </a:rPr>
              <a:t>({'Column1': 0, 'Column2': 'Unknown'}, </a:t>
            </a:r>
            <a:r>
              <a:rPr lang="en-US" dirty="0" err="1">
                <a:solidFill>
                  <a:srgbClr val="FF0000"/>
                </a:solidFill>
                <a:latin typeface="Abadi Extra Light" panose="020B0204020104020204" pitchFamily="34" charset="0"/>
              </a:rPr>
              <a:t>inplace</a:t>
            </a:r>
            <a:r>
              <a:rPr lang="en-US" dirty="0">
                <a:solidFill>
                  <a:srgbClr val="FF0000"/>
                </a:solidFill>
                <a:latin typeface="Abadi Extra Light" panose="020B0204020104020204" pitchFamily="34" charset="0"/>
              </a:rPr>
              <a:t>=True)</a:t>
            </a:r>
          </a:p>
          <a:p>
            <a:pPr marL="0" indent="0">
              <a:buNone/>
            </a:pPr>
            <a:r>
              <a:rPr lang="en-US" dirty="0"/>
              <a:t>In this example, numerical columns are filled with 0, and categorical columns (like a product name) are filled with 'Unknown’</a:t>
            </a:r>
          </a:p>
          <a:p>
            <a:pPr marL="0" indent="0">
              <a:buNone/>
            </a:pPr>
            <a:endParaRPr lang="en-US" dirty="0"/>
          </a:p>
          <a:p>
            <a:r>
              <a:rPr lang="en-US" b="1" dirty="0"/>
              <a:t>Filling with Mean/Median/Mode</a:t>
            </a:r>
            <a:r>
              <a:rPr lang="en-US" dirty="0"/>
              <a:t>: For numerical data, a common technique is to fill missing values with the mean, median, or mode (most frequent value) of the column:</a:t>
            </a:r>
          </a:p>
          <a:p>
            <a:pPr marL="457200" lvl="1" indent="0">
              <a:buNone/>
            </a:pP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['Price'].</a:t>
            </a:r>
            <a:r>
              <a:rPr lang="en-US" dirty="0" err="1">
                <a:solidFill>
                  <a:srgbClr val="FF0000"/>
                </a:solidFill>
                <a:latin typeface="Abadi Extra Light" panose="020B0204020104020204" pitchFamily="34" charset="0"/>
              </a:rPr>
              <a:t>fillna</a:t>
            </a:r>
            <a:r>
              <a:rPr lang="en-US" dirty="0">
                <a:solidFill>
                  <a:srgbClr val="FF0000"/>
                </a:solidFill>
                <a:latin typeface="Abadi Extra Light" panose="020B0204020104020204" pitchFamily="34" charset="0"/>
              </a:rPr>
              <a:t>(</a:t>
            </a: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['Price'].mean(), </a:t>
            </a:r>
            <a:r>
              <a:rPr lang="en-US" dirty="0" err="1">
                <a:solidFill>
                  <a:srgbClr val="FF0000"/>
                </a:solidFill>
                <a:latin typeface="Abadi Extra Light" panose="020B0204020104020204" pitchFamily="34" charset="0"/>
              </a:rPr>
              <a:t>inplace</a:t>
            </a:r>
            <a:r>
              <a:rPr lang="en-US" dirty="0">
                <a:solidFill>
                  <a:srgbClr val="FF0000"/>
                </a:solidFill>
                <a:latin typeface="Abadi Extra Light" panose="020B0204020104020204" pitchFamily="34" charset="0"/>
              </a:rPr>
              <a:t>=True)</a:t>
            </a:r>
          </a:p>
          <a:p>
            <a:pPr marL="457200" lvl="1" indent="0">
              <a:buNone/>
            </a:pP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['Quantity'].</a:t>
            </a:r>
            <a:r>
              <a:rPr lang="en-US" dirty="0" err="1">
                <a:solidFill>
                  <a:srgbClr val="FF0000"/>
                </a:solidFill>
                <a:latin typeface="Abadi Extra Light" panose="020B0204020104020204" pitchFamily="34" charset="0"/>
              </a:rPr>
              <a:t>fillna</a:t>
            </a:r>
            <a:r>
              <a:rPr lang="en-US" dirty="0">
                <a:solidFill>
                  <a:srgbClr val="FF0000"/>
                </a:solidFill>
                <a:latin typeface="Abadi Extra Light" panose="020B0204020104020204" pitchFamily="34" charset="0"/>
              </a:rPr>
              <a:t>(</a:t>
            </a:r>
            <a:r>
              <a:rPr lang="en-US" dirty="0" err="1">
                <a:solidFill>
                  <a:srgbClr val="FF0000"/>
                </a:solidFill>
                <a:latin typeface="Abadi Extra Light" panose="020B0204020104020204" pitchFamily="34" charset="0"/>
              </a:rPr>
              <a:t>df</a:t>
            </a:r>
            <a:r>
              <a:rPr lang="en-US" dirty="0">
                <a:solidFill>
                  <a:srgbClr val="FF0000"/>
                </a:solidFill>
                <a:latin typeface="Abadi Extra Light" panose="020B0204020104020204" pitchFamily="34" charset="0"/>
              </a:rPr>
              <a:t>['Quantity'].median(), </a:t>
            </a:r>
            <a:r>
              <a:rPr lang="en-US" dirty="0" err="1">
                <a:solidFill>
                  <a:srgbClr val="FF0000"/>
                </a:solidFill>
                <a:latin typeface="Abadi Extra Light" panose="020B0204020104020204" pitchFamily="34" charset="0"/>
              </a:rPr>
              <a:t>inplace</a:t>
            </a:r>
            <a:r>
              <a:rPr lang="en-US" dirty="0">
                <a:solidFill>
                  <a:srgbClr val="FF0000"/>
                </a:solidFill>
                <a:latin typeface="Abadi Extra Light" panose="020B0204020104020204" pitchFamily="34" charset="0"/>
              </a:rPr>
              <a:t>=True)</a:t>
            </a:r>
          </a:p>
          <a:p>
            <a:endParaRPr lang="en-US" dirty="0"/>
          </a:p>
          <a:p>
            <a:endParaRPr lang="en-US" dirty="0"/>
          </a:p>
        </p:txBody>
      </p:sp>
    </p:spTree>
    <p:extLst>
      <p:ext uri="{BB962C8B-B14F-4D97-AF65-F5344CB8AC3E}">
        <p14:creationId xmlns:p14="http://schemas.microsoft.com/office/powerpoint/2010/main" val="314437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EE3F-71B0-C403-7CD3-E2A47EC311B9}"/>
              </a:ext>
            </a:extLst>
          </p:cNvPr>
          <p:cNvSpPr>
            <a:spLocks noGrp="1"/>
          </p:cNvSpPr>
          <p:nvPr>
            <p:ph type="title"/>
          </p:nvPr>
        </p:nvSpPr>
        <p:spPr>
          <a:xfrm>
            <a:off x="2251364" y="0"/>
            <a:ext cx="7003473" cy="549275"/>
          </a:xfrm>
        </p:spPr>
        <p:txBody>
          <a:bodyPr>
            <a:normAutofit fontScale="90000"/>
          </a:bodyPr>
          <a:lstStyle/>
          <a:p>
            <a:r>
              <a:rPr lang="en-GB" dirty="0"/>
              <a:t>Handling Missing Values in Data</a:t>
            </a:r>
          </a:p>
        </p:txBody>
      </p:sp>
      <p:sp>
        <p:nvSpPr>
          <p:cNvPr id="3" name="Content Placeholder 2">
            <a:extLst>
              <a:ext uri="{FF2B5EF4-FFF2-40B4-BE49-F238E27FC236}">
                <a16:creationId xmlns:a16="http://schemas.microsoft.com/office/drawing/2014/main" id="{7F82D125-07A3-7693-BF3F-6AAC4957E7A8}"/>
              </a:ext>
            </a:extLst>
          </p:cNvPr>
          <p:cNvSpPr>
            <a:spLocks noGrp="1"/>
          </p:cNvSpPr>
          <p:nvPr>
            <p:ph idx="1"/>
          </p:nvPr>
        </p:nvSpPr>
        <p:spPr>
          <a:xfrm>
            <a:off x="96982" y="1246910"/>
            <a:ext cx="6650182" cy="4930054"/>
          </a:xfrm>
        </p:spPr>
        <p:txBody>
          <a:bodyPr>
            <a:normAutofit/>
          </a:bodyPr>
          <a:lstStyle/>
          <a:p>
            <a:r>
              <a:rPr lang="en-US" dirty="0"/>
              <a:t>In this example, the missing values in the </a:t>
            </a:r>
            <a:r>
              <a:rPr lang="en-US" b="1" dirty="0"/>
              <a:t>'Product'</a:t>
            </a:r>
            <a:r>
              <a:rPr lang="en-US" dirty="0"/>
              <a:t> column are filled with </a:t>
            </a:r>
            <a:r>
              <a:rPr lang="en-US" b="1" dirty="0"/>
              <a:t>'Unknown'</a:t>
            </a:r>
            <a:r>
              <a:rPr lang="en-US" dirty="0"/>
              <a:t>, and the missing numerical values in '</a:t>
            </a:r>
            <a:r>
              <a:rPr lang="en-US" b="1" dirty="0"/>
              <a:t>Quantity</a:t>
            </a:r>
            <a:r>
              <a:rPr lang="en-US" dirty="0"/>
              <a:t>', '</a:t>
            </a:r>
            <a:r>
              <a:rPr lang="en-US" b="1" dirty="0"/>
              <a:t>Price</a:t>
            </a:r>
            <a:r>
              <a:rPr lang="en-US" dirty="0"/>
              <a:t>', and '</a:t>
            </a:r>
            <a:r>
              <a:rPr lang="en-US" b="1" dirty="0"/>
              <a:t>Total</a:t>
            </a:r>
            <a:r>
              <a:rPr lang="en-US" dirty="0"/>
              <a:t>' are filled with </a:t>
            </a:r>
            <a:r>
              <a:rPr lang="en-US" b="1" dirty="0"/>
              <a:t>0</a:t>
            </a:r>
            <a:r>
              <a:rPr lang="en-US" dirty="0"/>
              <a:t> or </a:t>
            </a:r>
            <a:r>
              <a:rPr lang="en-US" b="1" dirty="0"/>
              <a:t>0.0</a:t>
            </a:r>
            <a:r>
              <a:rPr lang="en-US" dirty="0"/>
              <a:t>. </a:t>
            </a:r>
          </a:p>
          <a:p>
            <a:r>
              <a:rPr lang="en-US" dirty="0"/>
              <a:t>This ensures that the dataset is complete and ready for further analysis, such as calculating totals or generating </a:t>
            </a:r>
            <a:r>
              <a:rPr lang="en-US" dirty="0" err="1"/>
              <a:t>visualisations</a:t>
            </a:r>
            <a:r>
              <a:rPr lang="en-US" dirty="0"/>
              <a:t>.</a:t>
            </a:r>
          </a:p>
          <a:p>
            <a:endParaRPr lang="en-US" dirty="0"/>
          </a:p>
        </p:txBody>
      </p:sp>
      <p:pic>
        <p:nvPicPr>
          <p:cNvPr id="7" name="Picture 6">
            <a:extLst>
              <a:ext uri="{FF2B5EF4-FFF2-40B4-BE49-F238E27FC236}">
                <a16:creationId xmlns:a16="http://schemas.microsoft.com/office/drawing/2014/main" id="{D4580B28-859C-C8B5-27B3-A58245599147}"/>
              </a:ext>
            </a:extLst>
          </p:cNvPr>
          <p:cNvPicPr>
            <a:picLocks noChangeAspect="1"/>
          </p:cNvPicPr>
          <p:nvPr/>
        </p:nvPicPr>
        <p:blipFill>
          <a:blip r:embed="rId2"/>
          <a:stretch>
            <a:fillRect/>
          </a:stretch>
        </p:blipFill>
        <p:spPr>
          <a:xfrm>
            <a:off x="6941127" y="1496290"/>
            <a:ext cx="4979503" cy="4100946"/>
          </a:xfrm>
          <a:prstGeom prst="rect">
            <a:avLst/>
          </a:prstGeom>
        </p:spPr>
      </p:pic>
    </p:spTree>
    <p:extLst>
      <p:ext uri="{BB962C8B-B14F-4D97-AF65-F5344CB8AC3E}">
        <p14:creationId xmlns:p14="http://schemas.microsoft.com/office/powerpoint/2010/main" val="557599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1008</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 Extra Light</vt:lpstr>
      <vt:lpstr>Aptos</vt:lpstr>
      <vt:lpstr>Aptos Display</vt:lpstr>
      <vt:lpstr>Arial</vt:lpstr>
      <vt:lpstr>Office Theme</vt:lpstr>
      <vt:lpstr>More Data Manipulation</vt:lpstr>
      <vt:lpstr>pd.read_csv()</vt:lpstr>
      <vt:lpstr>Date Parsing</vt:lpstr>
      <vt:lpstr>Handling Date Formats with dayfirst</vt:lpstr>
      <vt:lpstr>Keeping the Original Date Column for Future Operations</vt:lpstr>
      <vt:lpstr>Converting the Date to a Monthly Period</vt:lpstr>
      <vt:lpstr>Handling Missing Values in Data</vt:lpstr>
      <vt:lpstr>Handling Missing Values in Data</vt:lpstr>
      <vt:lpstr>Handling Missing Values in Data</vt:lpstr>
      <vt:lpstr>More data manipulation – date format and missing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Mireilla Bikanga Ada</dc:creator>
  <cp:lastModifiedBy>Mireilla Bikanga Ada</cp:lastModifiedBy>
  <cp:revision>1</cp:revision>
  <dcterms:created xsi:type="dcterms:W3CDTF">2024-10-18T11:10:09Z</dcterms:created>
  <dcterms:modified xsi:type="dcterms:W3CDTF">2024-10-18T12:07:47Z</dcterms:modified>
</cp:coreProperties>
</file>