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6698-78AA-4E64-B576-F68C66C51AC0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220-7D5F-429B-A60A-23D57EA1B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72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6698-78AA-4E64-B576-F68C66C51AC0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220-7D5F-429B-A60A-23D57EA1B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25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6698-78AA-4E64-B576-F68C66C51AC0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220-7D5F-429B-A60A-23D57EA1B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4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6698-78AA-4E64-B576-F68C66C51AC0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220-7D5F-429B-A60A-23D57EA1B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79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6698-78AA-4E64-B576-F68C66C51AC0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220-7D5F-429B-A60A-23D57EA1B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60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6698-78AA-4E64-B576-F68C66C51AC0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220-7D5F-429B-A60A-23D57EA1B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09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6698-78AA-4E64-B576-F68C66C51AC0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220-7D5F-429B-A60A-23D57EA1B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78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6698-78AA-4E64-B576-F68C66C51AC0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220-7D5F-429B-A60A-23D57EA1B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58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6698-78AA-4E64-B576-F68C66C51AC0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220-7D5F-429B-A60A-23D57EA1B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02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6698-78AA-4E64-B576-F68C66C51AC0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220-7D5F-429B-A60A-23D57EA1B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79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6698-78AA-4E64-B576-F68C66C51AC0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220-7D5F-429B-A60A-23D57EA1B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40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66698-78AA-4E64-B576-F68C66C51AC0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02220-7D5F-429B-A60A-23D57EA1B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3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Pandas: </a:t>
            </a:r>
            <a:r>
              <a:rPr lang="en-GB" dirty="0" smtClean="0"/>
              <a:t>Data </a:t>
            </a:r>
            <a:r>
              <a:rPr lang="en-GB" dirty="0"/>
              <a:t>S</a:t>
            </a:r>
            <a:r>
              <a:rPr lang="en-GB" dirty="0" smtClean="0"/>
              <a:t>tructures, Reading </a:t>
            </a:r>
            <a:r>
              <a:rPr lang="en-GB" dirty="0" smtClean="0"/>
              <a:t>and Writing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8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1008111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When using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read_table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 smtClean="0"/>
              <a:t>function to read a csv or txt file, specify the delimiter otherwise, the data will not be in a tabulated format.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Reading Data in CSV or Text files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83602"/>
            <a:ext cx="3888233" cy="213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383602"/>
            <a:ext cx="4416499" cy="208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2564904"/>
            <a:ext cx="2880320" cy="92333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Output of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read_table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 smtClean="0"/>
              <a:t>function without specifying the delimiter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51720" y="3488234"/>
            <a:ext cx="143916" cy="895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6056" y="2348880"/>
            <a:ext cx="2880320" cy="92333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Output of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read_table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 smtClean="0"/>
              <a:t>function with specified delimiter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2051" idx="0"/>
          </p:cNvCxnSpPr>
          <p:nvPr/>
        </p:nvCxnSpPr>
        <p:spPr>
          <a:xfrm>
            <a:off x="6516216" y="3356992"/>
            <a:ext cx="192026" cy="1026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81" y="836712"/>
            <a:ext cx="8928992" cy="3136994"/>
          </a:xfrm>
        </p:spPr>
        <p:txBody>
          <a:bodyPr>
            <a:normAutofit fontScale="92500" lnSpcReduction="20000"/>
          </a:bodyPr>
          <a:lstStyle/>
          <a:p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('Documents/texting.csv', 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header=None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GB" sz="2400" dirty="0" smtClean="0">
                <a:cs typeface="Courier New" panose="02070309020205020404" pitchFamily="49" charset="0"/>
              </a:rPr>
              <a:t>This will tell pandas to assign the default name to the columns.</a:t>
            </a:r>
          </a:p>
          <a:p>
            <a:pPr marL="0" indent="0">
              <a:buNone/>
            </a:pPr>
            <a:endParaRPr lang="en-GB" sz="2400" dirty="0" smtClean="0">
              <a:cs typeface="Courier New" panose="02070309020205020404" pitchFamily="49" charset="0"/>
            </a:endParaRPr>
          </a:p>
          <a:p>
            <a:r>
              <a:rPr lang="en-GB" sz="24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You can specify </a:t>
            </a:r>
            <a:r>
              <a:rPr lang="en-GB" sz="2400" dirty="0">
                <a:solidFill>
                  <a:prstClr val="black"/>
                </a:solidFill>
                <a:cs typeface="Courier New" panose="02070309020205020404" pitchFamily="49" charset="0"/>
              </a:rPr>
              <a:t>the names directly by assigning a list of labels to the name </a:t>
            </a:r>
            <a:r>
              <a:rPr lang="en-GB" sz="24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options </a:t>
            </a:r>
            <a:r>
              <a:rPr lang="en-GB" sz="20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GB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('Documents/texting.csv', </a:t>
            </a:r>
            <a:r>
              <a:rPr lang="en-GB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names=[‘</a:t>
            </a:r>
            <a:r>
              <a:rPr lang="en-GB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white’,’red’,’blue’,’green’,</a:t>
            </a:r>
            <a:r>
              <a:rPr lang="en-GB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’animal</a:t>
            </a:r>
            <a:r>
              <a:rPr lang="en-GB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Create a dataframe with a hierarchical structure by extending the functionality of the </a:t>
            </a:r>
            <a:r>
              <a:rPr lang="en-GB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read_csv()</a:t>
            </a:r>
            <a:r>
              <a:rPr lang="en-GB" sz="24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function by adding the </a:t>
            </a:r>
            <a:r>
              <a:rPr lang="en-GB" sz="2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GB" sz="24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 option.</a:t>
            </a:r>
          </a:p>
          <a:p>
            <a:endParaRPr lang="en-GB" sz="2000" dirty="0" smtClean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GB" sz="20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Reading Data in CSV or Text files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342" y="4788608"/>
            <a:ext cx="2267046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1" y="4172464"/>
            <a:ext cx="6484962" cy="251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16216" y="3789040"/>
            <a:ext cx="2531293" cy="369332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Original Hierarchical data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221755" y="4365104"/>
            <a:ext cx="47331" cy="423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788" y="908721"/>
            <a:ext cx="8784976" cy="1224136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Sometimes the files on which to parse the data do not show separators such as comma or a semicolon. 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Regular expressions can be used as criteria for value separation.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</a:t>
            </a:r>
            <a:r>
              <a:rPr lang="en-GB" dirty="0" err="1" smtClean="0"/>
              <a:t>RegExp</a:t>
            </a:r>
            <a:r>
              <a:rPr lang="en-GB" dirty="0" smtClean="0"/>
              <a:t> to Parse TXT files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08970"/>
              </p:ext>
            </p:extLst>
          </p:nvPr>
        </p:nvGraphicFramePr>
        <p:xfrm>
          <a:off x="2627784" y="2492896"/>
          <a:ext cx="590465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4536504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Single character, except newline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\d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Digit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\D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Non-digit character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\s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Whitespace character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\S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Non-whitespace character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\n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New line character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\t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Tab character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\</a:t>
                      </a:r>
                      <a:r>
                        <a:rPr lang="en-GB" dirty="0" err="1" smtClean="0"/>
                        <a:t>uxxxx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Unicode character specified by the hexadecimal number </a:t>
                      </a:r>
                      <a:r>
                        <a:rPr lang="en-GB" dirty="0" err="1" smtClean="0"/>
                        <a:t>xxxx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4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5016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</a:t>
            </a:r>
            <a:r>
              <a:rPr lang="en-GB" dirty="0" err="1" smtClean="0"/>
              <a:t>RegExp</a:t>
            </a:r>
            <a:r>
              <a:rPr lang="en-GB" dirty="0" smtClean="0"/>
              <a:t> to Parse TXT files - Examples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36712"/>
            <a:ext cx="23050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5767164" cy="201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2" y="3429000"/>
            <a:ext cx="81438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66477"/>
            <a:ext cx="14192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5517232"/>
            <a:ext cx="5688632" cy="120032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example extract the numeric part from a texting3.txt file. Header option = None because the column heading is not in the texting3.txt file.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874668" y="3933057"/>
            <a:ext cx="137492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4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773" y="1052736"/>
            <a:ext cx="8783514" cy="6480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With the </a:t>
            </a:r>
            <a:r>
              <a:rPr lang="en-GB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skiprows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/>
              <a:t>option, you can exclude the lines you want.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51200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346050"/>
          </a:xfrm>
        </p:spPr>
        <p:txBody>
          <a:bodyPr>
            <a:noAutofit/>
          </a:bodyPr>
          <a:lstStyle/>
          <a:p>
            <a:r>
              <a:rPr lang="en-GB" sz="3200" dirty="0" smtClean="0"/>
              <a:t>Using </a:t>
            </a:r>
            <a:r>
              <a:rPr lang="en-GB" sz="3200" dirty="0" err="1" smtClean="0"/>
              <a:t>RegExp</a:t>
            </a:r>
            <a:r>
              <a:rPr lang="en-GB" sz="3200" dirty="0" smtClean="0"/>
              <a:t> to Parse TXT files - Examples</a:t>
            </a:r>
            <a:endParaRPr lang="en-GB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078" y="3500390"/>
            <a:ext cx="1776365" cy="169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42991" y="4075921"/>
            <a:ext cx="1619672" cy="954107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 texting2.txt file dataframe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444208" y="455297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1680" y="4552974"/>
            <a:ext cx="2366983" cy="954107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texting2.txt file dataframe after skipping the first three rows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691680" y="3798182"/>
            <a:ext cx="1008112" cy="555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Reading TXT Files into Parts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5"/>
            <a:ext cx="8229600" cy="1728192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To read only a portion of the file, you can specify the numbers of lines on which to parse. You can use the </a:t>
            </a:r>
            <a:r>
              <a:rPr lang="en-GB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GB" dirty="0" smtClean="0"/>
              <a:t> and </a:t>
            </a:r>
            <a:r>
              <a:rPr lang="en-GB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skiprows</a:t>
            </a:r>
            <a:r>
              <a:rPr lang="en-GB" dirty="0" smtClean="0"/>
              <a:t> options.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45024"/>
            <a:ext cx="64770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99" y="4770596"/>
            <a:ext cx="2304256" cy="183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35957" y="4077072"/>
            <a:ext cx="1708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 dataframe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596336" y="4723403"/>
            <a:ext cx="360040" cy="361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5962492"/>
            <a:ext cx="3672408" cy="64633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 after using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skiprows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763688" y="5396711"/>
            <a:ext cx="720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Writing Data in CSV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720080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to_csv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 smtClean="0"/>
              <a:t>: Function used to write the data contained in a dataframe to a csv file.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4427207" cy="331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219817" y="1700808"/>
            <a:ext cx="29098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dirty="0" smtClean="0"/>
              <a:t> and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n-GB" dirty="0" smtClean="0"/>
              <a:t>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dirty="0" smtClean="0"/>
              <a:t> options are used to remove the default indexes and columns that are marked on the file by default.</a:t>
            </a:r>
            <a:endParaRPr lang="en-GB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581128"/>
            <a:ext cx="47815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092465"/>
            <a:ext cx="14382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2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17632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Reading and Writing HTML &amp; Excel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1944216"/>
          </a:xfrm>
        </p:spPr>
        <p:txBody>
          <a:bodyPr>
            <a:normAutofit fontScale="55000" lnSpcReduction="20000"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o_html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 smtClean="0"/>
              <a:t>function will convert a dataframe into an HTML table.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ead_html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 smtClean="0"/>
              <a:t>function returns a list of dataframes even if there is only one table.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o_excel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 smtClean="0"/>
              <a:t>function to </a:t>
            </a:r>
            <a:r>
              <a:rPr lang="en-GB" dirty="0" smtClean="0"/>
              <a:t>convert a dataframe into a spreadsheet on Excel.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read_excel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 smtClean="0"/>
              <a:t>read the data contained in the excel file and convert it into a dataframe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17032"/>
            <a:ext cx="3333708" cy="314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7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764704"/>
            <a:ext cx="8208912" cy="2664296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andas.io.sql</a:t>
            </a:r>
            <a:r>
              <a:rPr lang="en-GB" dirty="0" smtClean="0"/>
              <a:t> module provides a unified interface independent of the DB called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en-GB" dirty="0" smtClean="0"/>
              <a:t>. This interface simplifies the connection mode, regardless of the commands will be always be the same.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create_engine() </a:t>
            </a:r>
            <a:r>
              <a:rPr lang="en-GB" dirty="0" smtClean="0"/>
              <a:t>function is used to make a connection.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Example of code for connecting different databases.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8697144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Interacting with Databases</a:t>
            </a:r>
            <a:endParaRPr lang="en-GB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70008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3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Interacting with Databases – SQLite3 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2"/>
            <a:ext cx="5184576" cy="587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35181" y="764702"/>
            <a:ext cx="2808312" cy="267765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a dataframe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that will be used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create a new table on the SQLite3 database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8582" y="3685639"/>
            <a:ext cx="3143788" cy="523220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 the connection to the SQLite3 database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9705" y="4397225"/>
            <a:ext cx="3143788" cy="307777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Convert the dataframe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36096" y="3947249"/>
            <a:ext cx="463609" cy="57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436096" y="456517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6136" y="4859287"/>
            <a:ext cx="3143788" cy="954107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the database with the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read_sql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function with the name of the table and the engine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364088" y="5085184"/>
            <a:ext cx="303812" cy="251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0482"/>
            <a:ext cx="8229600" cy="61020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Basic 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76064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pandas (</a:t>
            </a:r>
            <a:r>
              <a:rPr lang="en-GB" dirty="0"/>
              <a:t>Python Data Analysis </a:t>
            </a:r>
            <a:r>
              <a:rPr lang="en-GB" dirty="0" smtClean="0"/>
              <a:t>Library) is a library specialized for data analysis and used a series of I/O API functions to read and write data as dataframe objects.</a:t>
            </a:r>
          </a:p>
          <a:p>
            <a:endParaRPr lang="en-GB" dirty="0" smtClean="0"/>
          </a:p>
          <a:p>
            <a:r>
              <a:rPr lang="en-GB" dirty="0" smtClean="0"/>
              <a:t>Python IDE (Integrated Development Environment):</a:t>
            </a:r>
            <a:r>
              <a:rPr lang="en-GB" dirty="0" err="1" smtClean="0"/>
              <a:t>Jupyter</a:t>
            </a:r>
            <a:r>
              <a:rPr lang="en-GB" dirty="0" smtClean="0"/>
              <a:t> Notebook or </a:t>
            </a:r>
            <a:r>
              <a:rPr lang="en-GB" dirty="0" err="1" smtClean="0"/>
              <a:t>Spyder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asiest </a:t>
            </a:r>
            <a:r>
              <a:rPr lang="en-GB" dirty="0" smtClean="0"/>
              <a:t>way to get Pandas set up is to install it through a package like the Anaconda distribution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Primary data structures on which all transactions are centred (generally made during the analysis): 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Series: </a:t>
            </a:r>
            <a:r>
              <a:rPr lang="en-GB" dirty="0" smtClean="0">
                <a:cs typeface="Courier New" panose="02070309020205020404" pitchFamily="49" charset="0"/>
              </a:rPr>
              <a:t>Object of the library designed to represent one-dimensional data structure.</a:t>
            </a: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Dataframes: </a:t>
            </a:r>
            <a:r>
              <a:rPr lang="en-GB" dirty="0" smtClean="0">
                <a:cs typeface="Courier New" panose="02070309020205020404" pitchFamily="49" charset="0"/>
              </a:rPr>
              <a:t>More complex data structure designed to contain cases with several dimensions.</a:t>
            </a:r>
            <a:endParaRPr lang="en-GB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29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831" y="332656"/>
            <a:ext cx="3744416" cy="41805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Series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51" y="980728"/>
            <a:ext cx="2541334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96752"/>
            <a:ext cx="2808205" cy="533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2785" y="1556792"/>
            <a:ext cx="1512168" cy="523220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Declaring a series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287182"/>
            <a:ext cx="3426494" cy="307777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Selecting one internal element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4073252"/>
            <a:ext cx="3066454" cy="307777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Selecting multiple elements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301208"/>
            <a:ext cx="3456384" cy="523220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Assigning a value to an item using its index.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2614" y="1196752"/>
            <a:ext cx="1512168" cy="954107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Declaring a series, assigning an index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92126" y="2780928"/>
            <a:ext cx="2700353" cy="523220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Assigning a value to an item using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its label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0192" y="4302742"/>
            <a:ext cx="1980274" cy="307777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Filtering values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128" y="5445224"/>
            <a:ext cx="3312368" cy="9541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 (+,-,* and /) and mathematical function that are applicable to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array can be extended to Series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508104" y="566124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24128" y="4456630"/>
            <a:ext cx="467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868144" y="304253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290329" y="1340768"/>
            <a:ext cx="3722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43608" y="4227140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3568" y="3441070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71600" y="566124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540831" y="1916832"/>
            <a:ext cx="151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76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048" y="116632"/>
            <a:ext cx="3621088" cy="706090"/>
          </a:xfrm>
        </p:spPr>
        <p:txBody>
          <a:bodyPr>
            <a:noAutofit/>
          </a:bodyPr>
          <a:lstStyle/>
          <a:p>
            <a:r>
              <a:rPr lang="en-GB" sz="3200" dirty="0" smtClean="0"/>
              <a:t>The Series – Evaluating Values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0" y="1268760"/>
            <a:ext cx="3960440" cy="5112568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unique () </a:t>
            </a:r>
            <a:r>
              <a:rPr lang="en-GB" dirty="0" smtClean="0"/>
              <a:t>function will tell us all the values contained in a series, excluding duplicates</a:t>
            </a:r>
          </a:p>
          <a:p>
            <a:endParaRPr lang="en-GB" dirty="0" smtClean="0"/>
          </a:p>
          <a:p>
            <a:r>
              <a:rPr lang="en-GB" dirty="0" smtClean="0">
                <a:cs typeface="Courier New" panose="02070309020205020404" pitchFamily="49" charset="0"/>
              </a:rPr>
              <a:t>The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value_counts() </a:t>
            </a:r>
            <a:r>
              <a:rPr lang="en-GB" dirty="0" smtClean="0"/>
              <a:t>will return the unique values but also calculate the occurrences within a series.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isin() </a:t>
            </a:r>
            <a:r>
              <a:rPr lang="en-GB" dirty="0" smtClean="0"/>
              <a:t>function tells us if the values are contained in the data structure. Boolean values returned can be can be very useful when filtering data in a series or in a column of a dataframe.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4543425" cy="682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41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5184576" cy="33265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Series – NaN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75" y="476672"/>
            <a:ext cx="4546848" cy="6264696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GB" dirty="0"/>
              <a:t> (Not a Number) is used in pandas data structures to indicate the presence of an empty field or a non-numeric </a:t>
            </a:r>
            <a:r>
              <a:rPr lang="en-GB" dirty="0" smtClean="0"/>
              <a:t>element. To define a missing value, we enter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np.NaN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isnull()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notnull() </a:t>
            </a:r>
            <a:r>
              <a:rPr lang="en-GB" dirty="0" smtClean="0"/>
              <a:t>functions are useful to identify the indexes without a value.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isnull() </a:t>
            </a:r>
            <a:r>
              <a:rPr lang="en-GB" dirty="0" smtClean="0"/>
              <a:t>returns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 smtClean="0"/>
              <a:t> at NaN values in the series. 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notnull() </a:t>
            </a:r>
            <a:r>
              <a:rPr lang="en-GB" dirty="0" smtClean="0"/>
              <a:t>returns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 smtClean="0"/>
              <a:t> if they are not NaN.</a:t>
            </a:r>
          </a:p>
          <a:p>
            <a:endParaRPr lang="en-GB" dirty="0" smtClean="0"/>
          </a:p>
          <a:p>
            <a:r>
              <a:rPr lang="en-GB" dirty="0" smtClean="0"/>
              <a:t>These functions are often put inside filters to make a condition</a:t>
            </a:r>
            <a:endParaRPr lang="en-GB" dirty="0"/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04663"/>
            <a:ext cx="3019425" cy="622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139952" y="4869160"/>
            <a:ext cx="172819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39952" y="5733256"/>
            <a:ext cx="158417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355976" y="2348880"/>
            <a:ext cx="151216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074" idx="1"/>
          </p:cNvCxnSpPr>
          <p:nvPr/>
        </p:nvCxnSpPr>
        <p:spPr>
          <a:xfrm flipV="1">
            <a:off x="4499992" y="3515345"/>
            <a:ext cx="1368152" cy="99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39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1856"/>
            <a:ext cx="4258816" cy="3460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Series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330" y="188640"/>
            <a:ext cx="2664296" cy="1944216"/>
          </a:xfrm>
          <a:ln>
            <a:solidFill>
              <a:schemeClr val="accent6">
                <a:lumMod val="50000"/>
              </a:schemeClr>
            </a:solidFill>
            <a:prstDash val="lgDashDotDot"/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We can create a series from a previously defined dictionary. The array of the index is filled with the keys while the data are filled with their values.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51322"/>
            <a:ext cx="4867275" cy="18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79512" y="2323529"/>
            <a:ext cx="2664296" cy="165618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prstDash val="lgDashDotDot"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We can also define the array indexes separately. As seen, if there is a mismatch, pandas will add the NaN value.</a:t>
            </a:r>
            <a:endParaRPr lang="en-GB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67545"/>
            <a:ext cx="450532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34669" y="4556515"/>
            <a:ext cx="2797171" cy="230425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prstDash val="lgDashDotDot"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We can perform operations between two series. Series can align data addressed differently between them by identifying their corresponding labels.</a:t>
            </a:r>
            <a:endParaRPr lang="en-GB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581128"/>
            <a:ext cx="41243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86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392488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DataFrame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5184576" cy="5904656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Tabular structure very similar to a spreadsheet.</a:t>
            </a:r>
          </a:p>
          <a:p>
            <a:endParaRPr lang="en-GB" dirty="0" smtClean="0"/>
          </a:p>
          <a:p>
            <a:r>
              <a:rPr lang="en-GB" dirty="0" smtClean="0"/>
              <a:t>Designed to extend series to multiple dimensions.</a:t>
            </a:r>
          </a:p>
          <a:p>
            <a:endParaRPr lang="en-GB" dirty="0" smtClean="0"/>
          </a:p>
          <a:p>
            <a:r>
              <a:rPr lang="en-GB" dirty="0" smtClean="0"/>
              <a:t>Consists of an ordered collection of columns, each of which can contain a value of a different type (numeric, string, Boolean, etc.)</a:t>
            </a:r>
          </a:p>
          <a:p>
            <a:endParaRPr lang="en-GB" dirty="0" smtClean="0"/>
          </a:p>
          <a:p>
            <a:r>
              <a:rPr lang="en-GB" dirty="0" smtClean="0"/>
              <a:t>Unlike series which have an index array containing labels associated with each elements, the dataframe has two index arrays.</a:t>
            </a:r>
          </a:p>
          <a:p>
            <a:endParaRPr lang="en-GB" dirty="0" smtClean="0"/>
          </a:p>
          <a:p>
            <a:r>
              <a:rPr lang="en-GB" dirty="0" smtClean="0"/>
              <a:t>It can be understood as a dictionary of series where the keys are the column names and the values are the series that will form the columns of the dataframe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60648"/>
            <a:ext cx="3834304" cy="605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09232" y="1916832"/>
            <a:ext cx="1800200" cy="646331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 a dataframe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8559" y="4653136"/>
            <a:ext cx="2610168" cy="1569660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can select the data we want to display. Use column option to specify the sequence of columns. dataframe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64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DataFrame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64965"/>
            <a:ext cx="3322712" cy="4997152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A common data structure used in Python is 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nested dict</a:t>
            </a:r>
            <a:r>
              <a:rPr lang="en-GB" dirty="0" smtClean="0"/>
              <a:t>. When it is passed directly as an argument to the DataFrame() constructor, pandas will treat external keys as column names and internal keys as labels for indexes.</a:t>
            </a:r>
          </a:p>
          <a:p>
            <a:r>
              <a:rPr lang="en-GB" dirty="0" smtClean="0"/>
              <a:t>Fields with no match are assigned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GB" dirty="0" smtClean="0"/>
              <a:t> value.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Transposition</a:t>
            </a:r>
            <a:r>
              <a:rPr lang="en-GB" dirty="0" smtClean="0"/>
              <a:t>: columns become row and rows become columns. It is achieved by adding the T attribute to its operation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240" y="1556792"/>
            <a:ext cx="36290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779912" y="4653136"/>
            <a:ext cx="72008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5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33265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Reading Data in CSV or Text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548680"/>
            <a:ext cx="9001000" cy="1944216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Most common operation for data analysis is to read the data contained in a .CSV file of even a text file.</a:t>
            </a:r>
          </a:p>
          <a:p>
            <a:r>
              <a:rPr lang="en-GB" dirty="0" smtClean="0"/>
              <a:t>To achieve the, we must import the following libraries </a:t>
            </a:r>
            <a:r>
              <a:rPr lang="en-GB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GB" dirty="0" smtClean="0">
                <a:cs typeface="Courier New" panose="02070309020205020404" pitchFamily="49" charset="0"/>
              </a:rPr>
              <a:t> in our </a:t>
            </a:r>
            <a:r>
              <a:rPr lang="en-GB" dirty="0" err="1" smtClean="0">
                <a:cs typeface="Courier New" panose="02070309020205020404" pitchFamily="49" charset="0"/>
              </a:rPr>
              <a:t>Jupyter</a:t>
            </a:r>
            <a:r>
              <a:rPr lang="en-GB" dirty="0" smtClean="0"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read_csv()</a:t>
            </a:r>
            <a:r>
              <a:rPr lang="en-GB" dirty="0" smtClean="0"/>
              <a:t> function will read the content of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.csv </a:t>
            </a:r>
            <a:r>
              <a:rPr lang="en-GB" dirty="0" smtClean="0"/>
              <a:t>file and convert it to 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 object.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647" y="4293096"/>
            <a:ext cx="3057525" cy="95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02424" y="2735922"/>
            <a:ext cx="2987824" cy="9541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 texting.csv and texting.txt files as seen in the spreadsheet and notepad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7452320" y="3690029"/>
            <a:ext cx="144016" cy="531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693" y="5469554"/>
            <a:ext cx="20955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32858"/>
            <a:ext cx="4320480" cy="440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4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17912</TotalTime>
  <Words>1234</Words>
  <Application>Microsoft Office PowerPoint</Application>
  <PresentationFormat>On-screen Show (4:3)</PresentationFormat>
  <Paragraphs>128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Pandas: Data Structures, Reading and Writing</vt:lpstr>
      <vt:lpstr>Basic introduction</vt:lpstr>
      <vt:lpstr>The Series</vt:lpstr>
      <vt:lpstr>The Series – Evaluating Values</vt:lpstr>
      <vt:lpstr>The Series – NaN Values</vt:lpstr>
      <vt:lpstr>The Series</vt:lpstr>
      <vt:lpstr>The DataFrame</vt:lpstr>
      <vt:lpstr>The DataFrame</vt:lpstr>
      <vt:lpstr>Reading Data in CSV or Text files</vt:lpstr>
      <vt:lpstr>Reading Data in CSV or Text files</vt:lpstr>
      <vt:lpstr>Reading Data in CSV or Text files</vt:lpstr>
      <vt:lpstr>Using RegExp to Parse TXT files</vt:lpstr>
      <vt:lpstr>Using RegExp to Parse TXT files - Examples</vt:lpstr>
      <vt:lpstr>Using RegExp to Parse TXT files - Examples</vt:lpstr>
      <vt:lpstr>Reading TXT Files into Parts</vt:lpstr>
      <vt:lpstr>Writing Data in CSV</vt:lpstr>
      <vt:lpstr>Reading and Writing HTML &amp; Excel Files</vt:lpstr>
      <vt:lpstr>Interacting with Databases</vt:lpstr>
      <vt:lpstr>Interacting with Databases – SQLite3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Pandas: Reading and Writing</dc:title>
  <dc:creator>Mireilla Bikanga</dc:creator>
  <cp:lastModifiedBy>Mireilla Bikanga</cp:lastModifiedBy>
  <cp:revision>129</cp:revision>
  <dcterms:created xsi:type="dcterms:W3CDTF">2019-09-06T15:15:13Z</dcterms:created>
  <dcterms:modified xsi:type="dcterms:W3CDTF">2019-09-20T11:31:41Z</dcterms:modified>
</cp:coreProperties>
</file>