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9" r:id="rId7"/>
    <p:sldId id="262" r:id="rId8"/>
    <p:sldId id="270" r:id="rId9"/>
    <p:sldId id="271" r:id="rId10"/>
    <p:sldId id="272" r:id="rId11"/>
    <p:sldId id="264" r:id="rId12"/>
    <p:sldId id="259" r:id="rId13"/>
    <p:sldId id="265" r:id="rId14"/>
    <p:sldId id="273" r:id="rId15"/>
    <p:sldId id="267" r:id="rId16"/>
    <p:sldId id="275" r:id="rId17"/>
    <p:sldId id="274" r:id="rId18"/>
    <p:sldId id="276" r:id="rId19"/>
    <p:sldId id="277" r:id="rId20"/>
    <p:sldId id="278" r:id="rId21"/>
    <p:sldId id="279" r:id="rId22"/>
    <p:sldId id="280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095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775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69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3379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1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88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857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4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402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187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314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F025-A310-46C0-B6B1-6CC18A33E192}" type="datetimeFigureOut">
              <a:rPr lang="en-GB" smtClean="0"/>
              <a:t>10/10/2024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12739-EFD6-4FB3-99AB-122B7C8369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50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52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Searching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6696744" cy="1944216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Python’s in operator allows us to determine whether or not a particular value is in the list. If presents, the expression evaluates to True, otherwise False.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index method is used to identify the position of a particular value with a list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73016"/>
            <a:ext cx="53530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1" y="3573016"/>
            <a:ext cx="30194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20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08720"/>
            <a:ext cx="8229600" cy="3222809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Allows you to store the data, look up a key then return a value.</a:t>
            </a:r>
          </a:p>
          <a:p>
            <a:r>
              <a:rPr lang="en-GB" dirty="0"/>
              <a:t>The content can be changed while the programme is running</a:t>
            </a:r>
          </a:p>
          <a:p>
            <a:r>
              <a:rPr lang="en-GB" dirty="0"/>
              <a:t>Unlike a list or tuple, does not have an order. It uses a key instead of index.</a:t>
            </a:r>
          </a:p>
          <a:p>
            <a:r>
              <a:rPr lang="en-GB" dirty="0"/>
              <a:t>Determine by the use of braces {}</a:t>
            </a:r>
          </a:p>
          <a:p>
            <a:r>
              <a:rPr lang="en-GB" dirty="0"/>
              <a:t>Each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GB" dirty="0"/>
              <a:t>in a dictionary must have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GB" dirty="0"/>
              <a:t> associated with it. </a:t>
            </a:r>
          </a:p>
          <a:p>
            <a:r>
              <a:rPr lang="en-GB" dirty="0"/>
              <a:t>The dictionary key can be integers, floating-point numbers or  strings</a:t>
            </a:r>
          </a:p>
          <a:p>
            <a:r>
              <a:rPr lang="en-GB" dirty="0"/>
              <a:t>The value associated with a key can be integers, floating-point numbers, strings or a Boolean value; it can also be a list or another dictionary.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Key-value pair</a:t>
            </a:r>
            <a:r>
              <a:rPr lang="en-GB" dirty="0"/>
              <a:t>: A dictionary and its associated value</a:t>
            </a:r>
          </a:p>
          <a:p>
            <a:r>
              <a:rPr lang="en-GB" dirty="0"/>
              <a:t>Key must be unique but values do not have to be unique.</a:t>
            </a:r>
          </a:p>
          <a:p>
            <a:endParaRPr lang="en-GB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200434"/>
            <a:ext cx="25717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300192" y="3859988"/>
            <a:ext cx="2842542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Example2: Creates a dictionary called “colours” where each key is assigned a value.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key is an integer and value is a string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567" y="4005064"/>
            <a:ext cx="2471623" cy="954107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Example1: the key is a string and value is a floating-point number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0074" y="5505425"/>
            <a:ext cx="29908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500" y="6228650"/>
            <a:ext cx="2390775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3897685" y="4211325"/>
            <a:ext cx="1296144" cy="1169551"/>
          </a:xfrm>
          <a:prstGeom prst="rect">
            <a:avLst/>
          </a:prstGeom>
          <a:noFill/>
          <a:ln>
            <a:solidFill>
              <a:srgbClr val="00B05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Makes changes to the data associated with key</a:t>
            </a:r>
          </a:p>
        </p:txBody>
      </p:sp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0793">
            <a:off x="157567" y="5256327"/>
            <a:ext cx="35337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Straight Arrow Connector 23"/>
          <p:cNvCxnSpPr/>
          <p:nvPr/>
        </p:nvCxnSpPr>
        <p:spPr>
          <a:xfrm>
            <a:off x="5034049" y="5380876"/>
            <a:ext cx="246025" cy="496396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1924454" y="5380876"/>
            <a:ext cx="1973231" cy="240608"/>
          </a:xfrm>
          <a:prstGeom prst="straightConnector1">
            <a:avLst/>
          </a:prstGeom>
          <a:ln w="127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7" name="Straight Arrow Connector 9226"/>
          <p:cNvCxnSpPr/>
          <p:nvPr/>
        </p:nvCxnSpPr>
        <p:spPr>
          <a:xfrm>
            <a:off x="1547664" y="4959171"/>
            <a:ext cx="0" cy="2858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9" name="Straight Arrow Connector 9228"/>
          <p:cNvCxnSpPr/>
          <p:nvPr/>
        </p:nvCxnSpPr>
        <p:spPr>
          <a:xfrm flipH="1">
            <a:off x="6660232" y="5256327"/>
            <a:ext cx="360040" cy="24909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640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Dictionary – Accessing, Modifying and Adding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76671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Accessing a value in a dictionary is similar to accessing a value in a list.</a:t>
            </a:r>
          </a:p>
          <a:p>
            <a:endParaRPr lang="en-GB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204864"/>
            <a:ext cx="6215923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780928"/>
            <a:ext cx="14001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39552" y="4979899"/>
            <a:ext cx="8229600" cy="6766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You can access all the dictionary keys by turning the </a:t>
            </a:r>
            <a:r>
              <a:rPr lang="en-GB" dirty="0" err="1"/>
              <a:t>dictionaryName.keys</a:t>
            </a:r>
            <a:r>
              <a:rPr lang="en-GB" dirty="0"/>
              <a:t> into a list as seen in the example below. </a:t>
            </a:r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805264"/>
            <a:ext cx="347662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978929"/>
            <a:ext cx="2943225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2482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Removing a Key-Value Pair &amp; Additional Dictionary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31024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key-value pair is removed using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the method.</a:t>
            </a:r>
          </a:p>
          <a:p>
            <a:r>
              <a:rPr lang="en-GB" dirty="0"/>
              <a:t>The key to be removed must be provided as argument. When the method is executed, both the key and its value are removed.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/>
              <a:t> function determines how many key-value pairs are in a dictionary. It returns 0 if the dictionary is empty.</a:t>
            </a:r>
          </a:p>
          <a:p>
            <a:endParaRPr lang="en-GB" dirty="0"/>
          </a:p>
          <a:p>
            <a:r>
              <a:rPr lang="en-GB" dirty="0"/>
              <a:t>The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GB" dirty="0"/>
              <a:t>operator determines whether or not a particular key or value is present in the dictionary.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GB" dirty="0"/>
              <a:t> operator used with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dirty="0"/>
              <a:t> method can be used to determine whether or not a value is present in a dictionary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805264"/>
            <a:ext cx="40671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04913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Loops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2674640" cy="4857403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/>
              <a:t>loop can be used to iterate over all of the keys in a dictionary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loop can also be used to iterate over the values in a dictionary instead of the keys. This is done by applying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en-GB" dirty="0"/>
              <a:t> method, which does not take an argument.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1340768"/>
            <a:ext cx="4972422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340283"/>
            <a:ext cx="3280023" cy="888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717032"/>
            <a:ext cx="42386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445224"/>
            <a:ext cx="160972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7962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Loops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2674640" cy="485740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Some problems involving dictionary are better solved with a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than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loops.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For example, the following programme uses a while loop to read strings from a user until 5 unique values have been entered. Then all of the strings are displayed with their counts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1268760"/>
            <a:ext cx="527685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61940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Similar to list, just few differences:</a:t>
            </a:r>
          </a:p>
          <a:p>
            <a:r>
              <a:rPr lang="en-GB" dirty="0"/>
              <a:t>Once you have created a tuple, it cannot be changed.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Immutable</a:t>
            </a:r>
            <a:r>
              <a:rPr lang="en-GB" dirty="0"/>
              <a:t> data type. 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dirty="0"/>
              <a:t> - It can be looped over.</a:t>
            </a:r>
          </a:p>
          <a:p>
            <a:r>
              <a:rPr lang="en-GB" dirty="0"/>
              <a:t>Similar to a string, a tuple does not support item assignment.</a:t>
            </a:r>
          </a:p>
          <a:p>
            <a:r>
              <a:rPr lang="en-GB" dirty="0"/>
              <a:t>Tuples are good for storing data that you don’t want to be accidentally changed. They are usually used for menu items that would not need to be changed. </a:t>
            </a:r>
          </a:p>
          <a:p>
            <a:r>
              <a:rPr lang="en-GB" dirty="0"/>
              <a:t>The round brackets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dirty="0"/>
              <a:t> determine a tuple.</a:t>
            </a:r>
          </a:p>
        </p:txBody>
      </p:sp>
    </p:spTree>
    <p:extLst>
      <p:ext uri="{BB962C8B-B14F-4D97-AF65-F5344CB8AC3E}">
        <p14:creationId xmlns:p14="http://schemas.microsoft.com/office/powerpoint/2010/main" val="309259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96753"/>
            <a:ext cx="5626968" cy="36004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Create and display a tuple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628800"/>
            <a:ext cx="5677134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853" y="1700808"/>
            <a:ext cx="3028950" cy="57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595856" y="3212976"/>
            <a:ext cx="4665431" cy="36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Display the index of an item in a tuple</a:t>
            </a:r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71" y="3645024"/>
            <a:ext cx="5384482" cy="7136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087094"/>
            <a:ext cx="5544558" cy="707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83568" y="4571433"/>
            <a:ext cx="5023651" cy="36003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Display an item given a known index in a tuple</a:t>
            </a:r>
          </a:p>
        </p:txBody>
      </p:sp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934694"/>
            <a:ext cx="9334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669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778098"/>
          </a:xfrm>
        </p:spPr>
        <p:txBody>
          <a:bodyPr/>
          <a:lstStyle/>
          <a:p>
            <a:r>
              <a:rPr lang="en-GB" dirty="0"/>
              <a:t>Numeric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2664296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Pythons arrays can only store numbers.</a:t>
            </a:r>
          </a:p>
          <a:p>
            <a:r>
              <a:rPr lang="en-GB" dirty="0"/>
              <a:t>These numbers can have varying ranges, but all pieces of data must have the same data type (see table below).</a:t>
            </a:r>
          </a:p>
          <a:p>
            <a:r>
              <a:rPr lang="en-GB" dirty="0"/>
              <a:t>When you create an array, you need to define the type of data it will contain.</a:t>
            </a:r>
          </a:p>
          <a:p>
            <a:r>
              <a:rPr lang="en-GB" dirty="0"/>
              <a:t>You cannot change that type while the programme is running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1BCA76-3D76-BCB3-00F0-1F71607B3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20" y="3789040"/>
            <a:ext cx="774382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067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192" y="1556792"/>
            <a:ext cx="2592288" cy="504056"/>
          </a:xfrm>
        </p:spPr>
        <p:txBody>
          <a:bodyPr>
            <a:noAutofit/>
          </a:bodyPr>
          <a:lstStyle/>
          <a:p>
            <a:r>
              <a:rPr lang="en-GB" sz="2400" dirty="0"/>
              <a:t>Numeric Arrays –example code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6264696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0007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So far we have used  variables that can store a single item in them.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if you use the </a:t>
            </a:r>
            <a:r>
              <a:rPr lang="en-GB" dirty="0" err="1"/>
              <a:t>random.choice</a:t>
            </a:r>
            <a:r>
              <a:rPr lang="en-GB" dirty="0"/>
              <a:t>([“blue”, “red”, “black”]) we are picking a random item from the list of possible options. </a:t>
            </a:r>
          </a:p>
          <a:p>
            <a:endParaRPr lang="en-GB" dirty="0"/>
          </a:p>
          <a:p>
            <a:r>
              <a:rPr lang="en-GB" dirty="0"/>
              <a:t>One item can hold several pieces of data and in our example above, a collection of colours.</a:t>
            </a:r>
          </a:p>
          <a:p>
            <a:r>
              <a:rPr lang="en-GB" dirty="0"/>
              <a:t>There are several ways that collections of data can be stored as a single item in Python.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Dictionary</a:t>
            </a:r>
            <a:r>
              <a:rPr lang="en-GB" dirty="0">
                <a:solidFill>
                  <a:srgbClr val="FF0000"/>
                </a:solidFill>
              </a:rPr>
              <a:t>, </a:t>
            </a:r>
            <a:r>
              <a:rPr lang="en-GB" dirty="0" err="1"/>
              <a:t>Deque</a:t>
            </a:r>
            <a:r>
              <a:rPr lang="en-GB" dirty="0"/>
              <a:t>, Heap</a:t>
            </a:r>
          </a:p>
        </p:txBody>
      </p:sp>
    </p:spTree>
    <p:extLst>
      <p:ext uri="{BB962C8B-B14F-4D97-AF65-F5344CB8AC3E}">
        <p14:creationId xmlns:p14="http://schemas.microsoft.com/office/powerpoint/2010/main" val="1457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56" y="0"/>
            <a:ext cx="2592288" cy="317042"/>
          </a:xfrm>
        </p:spPr>
        <p:txBody>
          <a:bodyPr>
            <a:noAutofit/>
          </a:bodyPr>
          <a:lstStyle/>
          <a:p>
            <a:r>
              <a:rPr lang="en-GB" sz="2400" dirty="0"/>
              <a:t>Numeric Arrays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7584" y="548680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from the code we in the previous slide</a:t>
            </a:r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686" y="1268760"/>
            <a:ext cx="7913387" cy="4032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949280"/>
            <a:ext cx="50196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2223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87623"/>
            <a:ext cx="6262323" cy="490066"/>
          </a:xfrm>
        </p:spPr>
        <p:txBody>
          <a:bodyPr>
            <a:normAutofit fontScale="90000"/>
          </a:bodyPr>
          <a:lstStyle/>
          <a:p>
            <a:r>
              <a:rPr lang="en-GB" dirty="0"/>
              <a:t>2D Lists and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16124"/>
            <a:ext cx="5410944" cy="524644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A 2Dlist uses a standard Python indexing.</a:t>
            </a:r>
          </a:p>
          <a:p>
            <a:endParaRPr lang="en-GB" dirty="0"/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60648"/>
            <a:ext cx="1811633" cy="134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73305"/>
            <a:ext cx="8124825" cy="488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725" y="4191652"/>
            <a:ext cx="4105275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779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3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75" y="0"/>
            <a:ext cx="5616624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60" y="945579"/>
            <a:ext cx="4402832" cy="4859685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List can store different types of data at the same time.</a:t>
            </a:r>
          </a:p>
          <a:p>
            <a:r>
              <a:rPr lang="en-GB" dirty="0"/>
              <a:t>Lists are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GB" dirty="0"/>
              <a:t>: can be looped over</a:t>
            </a:r>
          </a:p>
          <a:p>
            <a:r>
              <a:rPr lang="en-GB" dirty="0"/>
              <a:t>List can be broken in little element called index. The element are numbered sequentially with integer (index), starting from 0. 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Most common way to store a collection of data under one variable name in Python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square brackets define the group of data as a list.</a:t>
            </a:r>
          </a:p>
          <a:p>
            <a:endParaRPr lang="en-GB" dirty="0"/>
          </a:p>
          <a:p>
            <a:r>
              <a:rPr lang="en-GB" dirty="0"/>
              <a:t>A list can have another list inside (see example)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4088" y="1869206"/>
            <a:ext cx="2809875" cy="276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54872" y="853069"/>
            <a:ext cx="3982376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 for each element in the main list. Notice the list inside is considered as a single element with an index of 2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 flipH="1">
            <a:off x="6655072" y="1499400"/>
            <a:ext cx="190988" cy="6473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400010" y="1638373"/>
            <a:ext cx="1619672" cy="46166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Our list with a list inside 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4016" y="2719158"/>
            <a:ext cx="203047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lgDashDot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Index for elements inside second list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64452" y="2867321"/>
            <a:ext cx="469564" cy="826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59166" y="2100038"/>
            <a:ext cx="504056" cy="4072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788378" y="3233028"/>
            <a:ext cx="2216872" cy="46166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Will display element at index 2 of our list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6323062" y="3299370"/>
            <a:ext cx="432048" cy="822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" name="TextBox 1024"/>
          <p:cNvSpPr txBox="1"/>
          <p:nvPr/>
        </p:nvSpPr>
        <p:spPr>
          <a:xfrm>
            <a:off x="6274540" y="4019448"/>
            <a:ext cx="2568802" cy="738664"/>
          </a:xfrm>
          <a:prstGeom prst="rect">
            <a:avLst/>
          </a:prstGeom>
          <a:noFill/>
          <a:ln>
            <a:solidFill>
              <a:srgbClr val="0070C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This will display the element at index 0 in our second list</a:t>
            </a:r>
          </a:p>
        </p:txBody>
      </p:sp>
      <p:cxnSp>
        <p:nvCxnSpPr>
          <p:cNvPr id="1028" name="Straight Arrow Connector 1027"/>
          <p:cNvCxnSpPr/>
          <p:nvPr/>
        </p:nvCxnSpPr>
        <p:spPr>
          <a:xfrm flipH="1" flipV="1">
            <a:off x="6179046" y="3731416"/>
            <a:ext cx="285406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2689" y="5243584"/>
            <a:ext cx="2524125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1" name="TextBox 1040"/>
          <p:cNvSpPr txBox="1"/>
          <p:nvPr/>
        </p:nvSpPr>
        <p:spPr>
          <a:xfrm>
            <a:off x="5508104" y="6015109"/>
            <a:ext cx="3263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output of the code above</a:t>
            </a:r>
          </a:p>
        </p:txBody>
      </p:sp>
      <p:cxnSp>
        <p:nvCxnSpPr>
          <p:cNvPr id="1043" name="Straight Arrow Connector 1042"/>
          <p:cNvCxnSpPr/>
          <p:nvPr/>
        </p:nvCxnSpPr>
        <p:spPr>
          <a:xfrm flipH="1" flipV="1">
            <a:off x="7085008" y="5841268"/>
            <a:ext cx="41922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89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List - Accessing individual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362900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The data in a list does not all have to be of the same type. For example, the same list can store both strings and integers or floating point numbers.</a:t>
            </a:r>
          </a:p>
          <a:p>
            <a:endParaRPr lang="en-GB" dirty="0"/>
          </a:p>
          <a:p>
            <a:r>
              <a:rPr lang="en-GB" dirty="0"/>
              <a:t>List are mutable: The content of a list can change while the programme is running.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 individual list can be updated using an assignment statement.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988840"/>
            <a:ext cx="3962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907" y="2274590"/>
            <a:ext cx="33147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5466051"/>
            <a:ext cx="4010025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6165304"/>
            <a:ext cx="3400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51520" y="5301207"/>
            <a:ext cx="3456384" cy="1384995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The name of the list followed by the element’s index enclosed in squared bracket. In this case we want to replace “Orange” which is at index 1 with “purple”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707904" y="5877272"/>
            <a:ext cx="288032" cy="7668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355976" y="2274590"/>
            <a:ext cx="72008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811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and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322712" cy="4525963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/>
              <a:t> loop executes once for each item in a collection. The collection can be a range of integer or a list.</a:t>
            </a:r>
          </a:p>
          <a:p>
            <a:r>
              <a:rPr lang="en-GB" dirty="0"/>
              <a:t>Sometimes lists are constructed which iterate over a list’s indices instead of its value using </a:t>
            </a:r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/>
              <a:t> function.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GB" dirty="0"/>
              <a:t> can be used with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range </a:t>
            </a:r>
            <a:r>
              <a:rPr lang="en-GB" dirty="0"/>
              <a:t>function: it will construct a collection of integers that includes all of the indices for a list</a:t>
            </a:r>
          </a:p>
          <a:p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268760"/>
            <a:ext cx="23622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1475164"/>
            <a:ext cx="136207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238" y="3443758"/>
            <a:ext cx="38862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835696" y="5733256"/>
            <a:ext cx="6406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 first argument is 1 and the second argument is the length of </a:t>
            </a:r>
            <a:r>
              <a:rPr lang="en-GB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which is 4. As a result, range returns a collection of sequential integers from 1 up to and including 3, which is all the indices for all the elements except the first </a:t>
            </a:r>
          </a:p>
        </p:txBody>
      </p:sp>
    </p:spTree>
    <p:extLst>
      <p:ext uri="{BB962C8B-B14F-4D97-AF65-F5344CB8AC3E}">
        <p14:creationId xmlns:p14="http://schemas.microsoft.com/office/powerpoint/2010/main" val="116177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Loops and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1"/>
            <a:ext cx="2808312" cy="1972815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dirty="0"/>
              <a:t> loop can also be used when working with lists.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228" y="1628798"/>
            <a:ext cx="5804542" cy="3744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733256"/>
            <a:ext cx="3028950" cy="21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54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3600400" cy="4525963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Tasks such as inserting a new element into a list and removing an element from a list are performed by applying a method to a list.</a:t>
            </a:r>
          </a:p>
          <a:p>
            <a:endParaRPr lang="en-GB" dirty="0"/>
          </a:p>
          <a:p>
            <a:r>
              <a:rPr lang="en-GB" dirty="0"/>
              <a:t>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method</a:t>
            </a:r>
            <a:r>
              <a:rPr lang="en-GB" dirty="0"/>
              <a:t>, much like a function, is a collection of statements that can be called upon to perform a task.</a:t>
            </a:r>
          </a:p>
          <a:p>
            <a:endParaRPr lang="en-GB" dirty="0"/>
          </a:p>
          <a:p>
            <a:r>
              <a:rPr lang="en-GB" dirty="0"/>
              <a:t>Elements can be added at the end of the list using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</a:t>
            </a:r>
            <a:r>
              <a:rPr lang="en-GB" dirty="0"/>
              <a:t> method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Element can be inserted at any location using 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</a:t>
            </a:r>
            <a:r>
              <a:rPr lang="en-GB" dirty="0"/>
              <a:t>method 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750" y="2023869"/>
            <a:ext cx="4386759" cy="310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44" y="2326992"/>
            <a:ext cx="3954710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617939" y="3414058"/>
            <a:ext cx="2808312" cy="646331"/>
          </a:xfrm>
          <a:prstGeom prst="rect">
            <a:avLst/>
          </a:prstGeom>
          <a:noFill/>
          <a:ln w="12700">
            <a:solidFill>
              <a:srgbClr val="7030A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This ask the user to enter a colour and will add it to the end of the list</a:t>
            </a:r>
          </a:p>
        </p:txBody>
      </p:sp>
      <p:sp>
        <p:nvSpPr>
          <p:cNvPr id="7" name="Freeform 6"/>
          <p:cNvSpPr/>
          <p:nvPr/>
        </p:nvSpPr>
        <p:spPr>
          <a:xfrm>
            <a:off x="4174851" y="2203225"/>
            <a:ext cx="1371600" cy="1561591"/>
          </a:xfrm>
          <a:custGeom>
            <a:avLst/>
            <a:gdLst>
              <a:gd name="connsiteX0" fmla="*/ 267419 w 1371600"/>
              <a:gd name="connsiteY0" fmla="*/ 0 h 1561591"/>
              <a:gd name="connsiteX1" fmla="*/ 198408 w 1371600"/>
              <a:gd name="connsiteY1" fmla="*/ 17253 h 1561591"/>
              <a:gd name="connsiteX2" fmla="*/ 172529 w 1371600"/>
              <a:gd name="connsiteY2" fmla="*/ 34506 h 1561591"/>
              <a:gd name="connsiteX3" fmla="*/ 86265 w 1371600"/>
              <a:gd name="connsiteY3" fmla="*/ 138023 h 1561591"/>
              <a:gd name="connsiteX4" fmla="*/ 69012 w 1371600"/>
              <a:gd name="connsiteY4" fmla="*/ 163902 h 1561591"/>
              <a:gd name="connsiteX5" fmla="*/ 34506 w 1371600"/>
              <a:gd name="connsiteY5" fmla="*/ 241540 h 1561591"/>
              <a:gd name="connsiteX6" fmla="*/ 17253 w 1371600"/>
              <a:gd name="connsiteY6" fmla="*/ 301925 h 1561591"/>
              <a:gd name="connsiteX7" fmla="*/ 0 w 1371600"/>
              <a:gd name="connsiteY7" fmla="*/ 414068 h 1561591"/>
              <a:gd name="connsiteX8" fmla="*/ 8627 w 1371600"/>
              <a:gd name="connsiteY8" fmla="*/ 638355 h 1561591"/>
              <a:gd name="connsiteX9" fmla="*/ 34506 w 1371600"/>
              <a:gd name="connsiteY9" fmla="*/ 733246 h 1561591"/>
              <a:gd name="connsiteX10" fmla="*/ 60385 w 1371600"/>
              <a:gd name="connsiteY10" fmla="*/ 810883 h 1561591"/>
              <a:gd name="connsiteX11" fmla="*/ 77638 w 1371600"/>
              <a:gd name="connsiteY11" fmla="*/ 836763 h 1561591"/>
              <a:gd name="connsiteX12" fmla="*/ 86265 w 1371600"/>
              <a:gd name="connsiteY12" fmla="*/ 862642 h 1561591"/>
              <a:gd name="connsiteX13" fmla="*/ 103517 w 1371600"/>
              <a:gd name="connsiteY13" fmla="*/ 888521 h 1561591"/>
              <a:gd name="connsiteX14" fmla="*/ 112144 w 1371600"/>
              <a:gd name="connsiteY14" fmla="*/ 914400 h 1561591"/>
              <a:gd name="connsiteX15" fmla="*/ 138023 w 1371600"/>
              <a:gd name="connsiteY15" fmla="*/ 931653 h 1561591"/>
              <a:gd name="connsiteX16" fmla="*/ 155276 w 1371600"/>
              <a:gd name="connsiteY16" fmla="*/ 957532 h 1561591"/>
              <a:gd name="connsiteX17" fmla="*/ 207034 w 1371600"/>
              <a:gd name="connsiteY17" fmla="*/ 992038 h 1561591"/>
              <a:gd name="connsiteX18" fmla="*/ 224287 w 1371600"/>
              <a:gd name="connsiteY18" fmla="*/ 1017917 h 1561591"/>
              <a:gd name="connsiteX19" fmla="*/ 250166 w 1371600"/>
              <a:gd name="connsiteY19" fmla="*/ 1026544 h 1561591"/>
              <a:gd name="connsiteX20" fmla="*/ 276046 w 1371600"/>
              <a:gd name="connsiteY20" fmla="*/ 1043796 h 1561591"/>
              <a:gd name="connsiteX21" fmla="*/ 310551 w 1371600"/>
              <a:gd name="connsiteY21" fmla="*/ 1069676 h 1561591"/>
              <a:gd name="connsiteX22" fmla="*/ 370936 w 1371600"/>
              <a:gd name="connsiteY22" fmla="*/ 1095555 h 1561591"/>
              <a:gd name="connsiteX23" fmla="*/ 422695 w 1371600"/>
              <a:gd name="connsiteY23" fmla="*/ 1130061 h 1561591"/>
              <a:gd name="connsiteX24" fmla="*/ 491706 w 1371600"/>
              <a:gd name="connsiteY24" fmla="*/ 1164566 h 1561591"/>
              <a:gd name="connsiteX25" fmla="*/ 517585 w 1371600"/>
              <a:gd name="connsiteY25" fmla="*/ 1181819 h 1561591"/>
              <a:gd name="connsiteX26" fmla="*/ 560717 w 1371600"/>
              <a:gd name="connsiteY26" fmla="*/ 1190446 h 1561591"/>
              <a:gd name="connsiteX27" fmla="*/ 621102 w 1371600"/>
              <a:gd name="connsiteY27" fmla="*/ 1224951 h 1561591"/>
              <a:gd name="connsiteX28" fmla="*/ 655608 w 1371600"/>
              <a:gd name="connsiteY28" fmla="*/ 1242204 h 1561591"/>
              <a:gd name="connsiteX29" fmla="*/ 707366 w 1371600"/>
              <a:gd name="connsiteY29" fmla="*/ 1268083 h 1561591"/>
              <a:gd name="connsiteX30" fmla="*/ 733246 w 1371600"/>
              <a:gd name="connsiteY30" fmla="*/ 1285336 h 1561591"/>
              <a:gd name="connsiteX31" fmla="*/ 759125 w 1371600"/>
              <a:gd name="connsiteY31" fmla="*/ 1293963 h 1561591"/>
              <a:gd name="connsiteX32" fmla="*/ 845389 w 1371600"/>
              <a:gd name="connsiteY32" fmla="*/ 1345721 h 1561591"/>
              <a:gd name="connsiteX33" fmla="*/ 897148 w 1371600"/>
              <a:gd name="connsiteY33" fmla="*/ 1362974 h 1561591"/>
              <a:gd name="connsiteX34" fmla="*/ 931653 w 1371600"/>
              <a:gd name="connsiteY34" fmla="*/ 1380227 h 1561591"/>
              <a:gd name="connsiteX35" fmla="*/ 983412 w 1371600"/>
              <a:gd name="connsiteY35" fmla="*/ 1397479 h 1561591"/>
              <a:gd name="connsiteX36" fmla="*/ 1043797 w 1371600"/>
              <a:gd name="connsiteY36" fmla="*/ 1431985 h 1561591"/>
              <a:gd name="connsiteX37" fmla="*/ 1069676 w 1371600"/>
              <a:gd name="connsiteY37" fmla="*/ 1449238 h 1561591"/>
              <a:gd name="connsiteX38" fmla="*/ 1104182 w 1371600"/>
              <a:gd name="connsiteY38" fmla="*/ 1466491 h 1561591"/>
              <a:gd name="connsiteX39" fmla="*/ 1155940 w 1371600"/>
              <a:gd name="connsiteY39" fmla="*/ 1492370 h 1561591"/>
              <a:gd name="connsiteX40" fmla="*/ 1190446 w 1371600"/>
              <a:gd name="connsiteY40" fmla="*/ 1500996 h 1561591"/>
              <a:gd name="connsiteX41" fmla="*/ 1242204 w 1371600"/>
              <a:gd name="connsiteY41" fmla="*/ 1518249 h 1561591"/>
              <a:gd name="connsiteX42" fmla="*/ 1268083 w 1371600"/>
              <a:gd name="connsiteY42" fmla="*/ 1535502 h 1561591"/>
              <a:gd name="connsiteX43" fmla="*/ 1362974 w 1371600"/>
              <a:gd name="connsiteY43" fmla="*/ 1561381 h 1561591"/>
              <a:gd name="connsiteX44" fmla="*/ 1371600 w 1371600"/>
              <a:gd name="connsiteY44" fmla="*/ 1561381 h 1561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371600" h="1561591">
                <a:moveTo>
                  <a:pt x="267419" y="0"/>
                </a:moveTo>
                <a:cubicBezTo>
                  <a:pt x="244415" y="5751"/>
                  <a:pt x="220692" y="9150"/>
                  <a:pt x="198408" y="17253"/>
                </a:cubicBezTo>
                <a:cubicBezTo>
                  <a:pt x="188665" y="20796"/>
                  <a:pt x="180278" y="27618"/>
                  <a:pt x="172529" y="34506"/>
                </a:cubicBezTo>
                <a:cubicBezTo>
                  <a:pt x="118180" y="82816"/>
                  <a:pt x="124044" y="81353"/>
                  <a:pt x="86265" y="138023"/>
                </a:cubicBezTo>
                <a:cubicBezTo>
                  <a:pt x="80514" y="146649"/>
                  <a:pt x="72291" y="154066"/>
                  <a:pt x="69012" y="163902"/>
                </a:cubicBezTo>
                <a:cubicBezTo>
                  <a:pt x="48480" y="225497"/>
                  <a:pt x="61847" y="200529"/>
                  <a:pt x="34506" y="241540"/>
                </a:cubicBezTo>
                <a:cubicBezTo>
                  <a:pt x="28362" y="259971"/>
                  <a:pt x="19960" y="282974"/>
                  <a:pt x="17253" y="301925"/>
                </a:cubicBezTo>
                <a:cubicBezTo>
                  <a:pt x="573" y="418682"/>
                  <a:pt x="20015" y="354026"/>
                  <a:pt x="0" y="414068"/>
                </a:cubicBezTo>
                <a:cubicBezTo>
                  <a:pt x="2876" y="488830"/>
                  <a:pt x="2051" y="563827"/>
                  <a:pt x="8627" y="638355"/>
                </a:cubicBezTo>
                <a:cubicBezTo>
                  <a:pt x="12551" y="682830"/>
                  <a:pt x="24339" y="697663"/>
                  <a:pt x="34506" y="733246"/>
                </a:cubicBezTo>
                <a:cubicBezTo>
                  <a:pt x="45487" y="771678"/>
                  <a:pt x="40562" y="771235"/>
                  <a:pt x="60385" y="810883"/>
                </a:cubicBezTo>
                <a:cubicBezTo>
                  <a:pt x="65022" y="820156"/>
                  <a:pt x="73001" y="827490"/>
                  <a:pt x="77638" y="836763"/>
                </a:cubicBezTo>
                <a:cubicBezTo>
                  <a:pt x="81705" y="844896"/>
                  <a:pt x="82198" y="854509"/>
                  <a:pt x="86265" y="862642"/>
                </a:cubicBezTo>
                <a:cubicBezTo>
                  <a:pt x="90901" y="871915"/>
                  <a:pt x="98881" y="879248"/>
                  <a:pt x="103517" y="888521"/>
                </a:cubicBezTo>
                <a:cubicBezTo>
                  <a:pt x="107584" y="896654"/>
                  <a:pt x="106464" y="907300"/>
                  <a:pt x="112144" y="914400"/>
                </a:cubicBezTo>
                <a:cubicBezTo>
                  <a:pt x="118621" y="922496"/>
                  <a:pt x="129397" y="925902"/>
                  <a:pt x="138023" y="931653"/>
                </a:cubicBezTo>
                <a:cubicBezTo>
                  <a:pt x="143774" y="940279"/>
                  <a:pt x="147474" y="950705"/>
                  <a:pt x="155276" y="957532"/>
                </a:cubicBezTo>
                <a:cubicBezTo>
                  <a:pt x="170881" y="971186"/>
                  <a:pt x="207034" y="992038"/>
                  <a:pt x="207034" y="992038"/>
                </a:cubicBezTo>
                <a:cubicBezTo>
                  <a:pt x="212785" y="1000664"/>
                  <a:pt x="216191" y="1011440"/>
                  <a:pt x="224287" y="1017917"/>
                </a:cubicBezTo>
                <a:cubicBezTo>
                  <a:pt x="231387" y="1023597"/>
                  <a:pt x="242033" y="1022478"/>
                  <a:pt x="250166" y="1026544"/>
                </a:cubicBezTo>
                <a:cubicBezTo>
                  <a:pt x="259439" y="1031181"/>
                  <a:pt x="267609" y="1037770"/>
                  <a:pt x="276046" y="1043796"/>
                </a:cubicBezTo>
                <a:cubicBezTo>
                  <a:pt x="287745" y="1052153"/>
                  <a:pt x="298359" y="1062056"/>
                  <a:pt x="310551" y="1069676"/>
                </a:cubicBezTo>
                <a:cubicBezTo>
                  <a:pt x="334916" y="1084904"/>
                  <a:pt x="345779" y="1087170"/>
                  <a:pt x="370936" y="1095555"/>
                </a:cubicBezTo>
                <a:cubicBezTo>
                  <a:pt x="388189" y="1107057"/>
                  <a:pt x="404149" y="1120788"/>
                  <a:pt x="422695" y="1130061"/>
                </a:cubicBezTo>
                <a:cubicBezTo>
                  <a:pt x="445699" y="1141563"/>
                  <a:pt x="470307" y="1150300"/>
                  <a:pt x="491706" y="1164566"/>
                </a:cubicBezTo>
                <a:cubicBezTo>
                  <a:pt x="500332" y="1170317"/>
                  <a:pt x="507878" y="1178179"/>
                  <a:pt x="517585" y="1181819"/>
                </a:cubicBezTo>
                <a:cubicBezTo>
                  <a:pt x="531313" y="1186967"/>
                  <a:pt x="546340" y="1187570"/>
                  <a:pt x="560717" y="1190446"/>
                </a:cubicBezTo>
                <a:cubicBezTo>
                  <a:pt x="664967" y="1242568"/>
                  <a:pt x="535771" y="1176190"/>
                  <a:pt x="621102" y="1224951"/>
                </a:cubicBezTo>
                <a:cubicBezTo>
                  <a:pt x="632267" y="1231331"/>
                  <a:pt x="644443" y="1235824"/>
                  <a:pt x="655608" y="1242204"/>
                </a:cubicBezTo>
                <a:cubicBezTo>
                  <a:pt x="702431" y="1268960"/>
                  <a:pt x="659918" y="1252268"/>
                  <a:pt x="707366" y="1268083"/>
                </a:cubicBezTo>
                <a:cubicBezTo>
                  <a:pt x="715993" y="1273834"/>
                  <a:pt x="723973" y="1280699"/>
                  <a:pt x="733246" y="1285336"/>
                </a:cubicBezTo>
                <a:cubicBezTo>
                  <a:pt x="741379" y="1289403"/>
                  <a:pt x="751176" y="1289547"/>
                  <a:pt x="759125" y="1293963"/>
                </a:cubicBezTo>
                <a:cubicBezTo>
                  <a:pt x="811200" y="1322894"/>
                  <a:pt x="798776" y="1327076"/>
                  <a:pt x="845389" y="1345721"/>
                </a:cubicBezTo>
                <a:cubicBezTo>
                  <a:pt x="862275" y="1352475"/>
                  <a:pt x="880882" y="1354841"/>
                  <a:pt x="897148" y="1362974"/>
                </a:cubicBezTo>
                <a:cubicBezTo>
                  <a:pt x="908650" y="1368725"/>
                  <a:pt x="919713" y="1375451"/>
                  <a:pt x="931653" y="1380227"/>
                </a:cubicBezTo>
                <a:cubicBezTo>
                  <a:pt x="948538" y="1386981"/>
                  <a:pt x="983412" y="1397479"/>
                  <a:pt x="983412" y="1397479"/>
                </a:cubicBezTo>
                <a:cubicBezTo>
                  <a:pt x="1046462" y="1439513"/>
                  <a:pt x="967184" y="1388206"/>
                  <a:pt x="1043797" y="1431985"/>
                </a:cubicBezTo>
                <a:cubicBezTo>
                  <a:pt x="1052799" y="1437129"/>
                  <a:pt x="1060674" y="1444094"/>
                  <a:pt x="1069676" y="1449238"/>
                </a:cubicBezTo>
                <a:cubicBezTo>
                  <a:pt x="1080841" y="1455618"/>
                  <a:pt x="1093017" y="1460111"/>
                  <a:pt x="1104182" y="1466491"/>
                </a:cubicBezTo>
                <a:cubicBezTo>
                  <a:pt x="1141989" y="1488095"/>
                  <a:pt x="1116400" y="1481073"/>
                  <a:pt x="1155940" y="1492370"/>
                </a:cubicBezTo>
                <a:cubicBezTo>
                  <a:pt x="1167340" y="1495627"/>
                  <a:pt x="1179090" y="1497589"/>
                  <a:pt x="1190446" y="1500996"/>
                </a:cubicBezTo>
                <a:cubicBezTo>
                  <a:pt x="1207865" y="1506222"/>
                  <a:pt x="1242204" y="1518249"/>
                  <a:pt x="1242204" y="1518249"/>
                </a:cubicBezTo>
                <a:cubicBezTo>
                  <a:pt x="1250830" y="1524000"/>
                  <a:pt x="1258609" y="1531291"/>
                  <a:pt x="1268083" y="1535502"/>
                </a:cubicBezTo>
                <a:cubicBezTo>
                  <a:pt x="1298411" y="1548981"/>
                  <a:pt x="1330501" y="1555969"/>
                  <a:pt x="1362974" y="1561381"/>
                </a:cubicBezTo>
                <a:cubicBezTo>
                  <a:pt x="1365810" y="1561854"/>
                  <a:pt x="1368725" y="1561381"/>
                  <a:pt x="1371600" y="156138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3059832" y="6093296"/>
            <a:ext cx="4464496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Here, our new element “I have remove.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657644" y="5842992"/>
            <a:ext cx="346404" cy="250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581128"/>
            <a:ext cx="5126823" cy="63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675" y="5517232"/>
            <a:ext cx="600075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99065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/>
              <a:t>Additional 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46473"/>
            <a:ext cx="8208912" cy="3694695"/>
          </a:xfrm>
        </p:spPr>
        <p:txBody>
          <a:bodyPr>
            <a:normAutofit fontScale="55000" lnSpcReduction="20000"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GB" dirty="0"/>
              <a:t> our_list[4] – deletes item with index 4. This means the 5</a:t>
            </a:r>
            <a:r>
              <a:rPr lang="en-GB" baseline="30000" dirty="0"/>
              <a:t>th</a:t>
            </a:r>
            <a:r>
              <a:rPr lang="en-GB" dirty="0"/>
              <a:t> item which is 7.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any_list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.sort</a:t>
            </a:r>
            <a:r>
              <a:rPr lang="en-GB" dirty="0"/>
              <a:t> – will sort the any_list into alphabetical order and saves the list in a new order.</a:t>
            </a:r>
          </a:p>
          <a:p>
            <a:pPr lvl="1"/>
            <a:r>
              <a:rPr lang="en-GB" dirty="0"/>
              <a:t>This does not work if the list is storing data of different type such as the list we have been using: our_list[].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GB" dirty="0"/>
              <a:t> method is used to remove an element at a particular index from the list. If the index of the element to be removed is not given as an argument, the last element from the list is removed.</a:t>
            </a:r>
          </a:p>
          <a:p>
            <a:endParaRPr lang="en-GB" dirty="0"/>
          </a:p>
          <a:p>
            <a:r>
              <a:rPr lang="en-GB" dirty="0"/>
              <a:t>The </a:t>
            </a:r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remove</a:t>
            </a:r>
            <a:r>
              <a:rPr lang="en-GB" dirty="0"/>
              <a:t> method can also be used to remove a value from the list. When executed, it removes the first occurrence of its argument from the list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725144"/>
            <a:ext cx="4608512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6309320"/>
            <a:ext cx="4752528" cy="252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814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/>
              <a:t>Rearranging the elements in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2"/>
            <a:ext cx="3610744" cy="3906738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Two elements in a list can be swapped using a series of assignments statements.</a:t>
            </a:r>
          </a:p>
          <a:p>
            <a:endParaRPr lang="en-GB" dirty="0"/>
          </a:p>
          <a:p>
            <a:r>
              <a:rPr lang="en-GB" dirty="0"/>
              <a:t>The reverse method will reverse the order of the elements in the list.</a:t>
            </a:r>
          </a:p>
          <a:p>
            <a:endParaRPr lang="en-GB" dirty="0"/>
          </a:p>
          <a:p>
            <a:r>
              <a:rPr lang="en-GB" dirty="0"/>
              <a:t>The sort method sorts the element in ascending order.</a:t>
            </a:r>
          </a:p>
          <a:p>
            <a:endParaRPr lang="en-GB" dirty="0"/>
          </a:p>
          <a:p>
            <a:r>
              <a:rPr lang="en-GB" dirty="0"/>
              <a:t>Both sort and reverse can be applied without any argument.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836712"/>
            <a:ext cx="3876675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734" y="2780928"/>
            <a:ext cx="2362200" cy="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877172"/>
            <a:ext cx="3933825" cy="1980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947" y="3609975"/>
            <a:ext cx="2847975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4427984" y="4877172"/>
            <a:ext cx="86409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6516216" y="2276872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92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3254</TotalTime>
  <Words>1474</Words>
  <Application>Microsoft Office PowerPoint</Application>
  <PresentationFormat>On-screen Show (4:3)</PresentationFormat>
  <Paragraphs>136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Courier New</vt:lpstr>
      <vt:lpstr>Office Theme</vt:lpstr>
      <vt:lpstr>Data Structures</vt:lpstr>
      <vt:lpstr>Data Structure</vt:lpstr>
      <vt:lpstr>Lists</vt:lpstr>
      <vt:lpstr>List - Accessing individual elements</vt:lpstr>
      <vt:lpstr>Loops and List</vt:lpstr>
      <vt:lpstr>Loops and List</vt:lpstr>
      <vt:lpstr>Additional List Operations</vt:lpstr>
      <vt:lpstr>Additional List Operations</vt:lpstr>
      <vt:lpstr>Rearranging the elements in a List</vt:lpstr>
      <vt:lpstr>Searching a List</vt:lpstr>
      <vt:lpstr>Dictionaries</vt:lpstr>
      <vt:lpstr>Dictionary – Accessing, Modifying and Adding Values</vt:lpstr>
      <vt:lpstr>Removing a Key-Value Pair &amp; Additional Dictionary operations</vt:lpstr>
      <vt:lpstr>Loops and Dictionaries</vt:lpstr>
      <vt:lpstr>Loops and Dictionaries</vt:lpstr>
      <vt:lpstr>Tuples</vt:lpstr>
      <vt:lpstr>Tuples</vt:lpstr>
      <vt:lpstr>Numeric Arrays</vt:lpstr>
      <vt:lpstr>Numeric Arrays –example code</vt:lpstr>
      <vt:lpstr>Numeric Arrays</vt:lpstr>
      <vt:lpstr>2D Lists and dictionaries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Mireilla Bikanga</dc:creator>
  <cp:lastModifiedBy>Mireilla Bikanga Ada</cp:lastModifiedBy>
  <cp:revision>69</cp:revision>
  <dcterms:created xsi:type="dcterms:W3CDTF">2019-08-12T15:15:16Z</dcterms:created>
  <dcterms:modified xsi:type="dcterms:W3CDTF">2024-10-10T14:34:09Z</dcterms:modified>
</cp:coreProperties>
</file>