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4" r:id="rId10"/>
    <p:sldId id="268" r:id="rId11"/>
    <p:sldId id="269" r:id="rId12"/>
    <p:sldId id="270" r:id="rId13"/>
    <p:sldId id="273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4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53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1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7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75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2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40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32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DD4B2-40D8-4121-BA59-4976398ECD1C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47BC-E1A6-49A4-A768-EA8F6FF5E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6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1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n-GB" dirty="0" smtClean="0"/>
              <a:t>nput and Output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62664"/>
            <a:ext cx="3610744" cy="2548879"/>
          </a:xfrm>
        </p:spPr>
        <p:txBody>
          <a:bodyPr>
            <a:normAutofit fontScale="55000" lnSpcReduction="2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Read input</a:t>
            </a:r>
          </a:p>
          <a:p>
            <a:r>
              <a:rPr lang="en-GB" dirty="0" smtClean="0"/>
              <a:t>Python reads input from keyboard by calling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GB" dirty="0" smtClean="0"/>
              <a:t> function.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input(): </a:t>
            </a:r>
            <a:r>
              <a:rPr lang="en-GB" dirty="0" smtClean="0"/>
              <a:t>A value type by the user will be stored in the variable called a.</a:t>
            </a:r>
          </a:p>
          <a:p>
            <a:r>
              <a:rPr lang="en-GB" dirty="0" smtClean="0"/>
              <a:t>The input function always returns a string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762664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60032" y="2765505"/>
            <a:ext cx="3816424" cy="2520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rgbClr val="FF0000"/>
                </a:solidFill>
              </a:rPr>
              <a:t>Display output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rint() </a:t>
            </a:r>
            <a:r>
              <a:rPr lang="en-GB" dirty="0" smtClean="0">
                <a:solidFill>
                  <a:prstClr val="black"/>
                </a:solidFill>
              </a:rPr>
              <a:t>function. </a:t>
            </a:r>
            <a:r>
              <a:rPr lang="en-GB" dirty="0" smtClean="0">
                <a:solidFill>
                  <a:prstClr val="black"/>
                </a:solidFill>
                <a:cs typeface="Courier New" panose="02070309020205020404" pitchFamily="49" charset="0"/>
              </a:rPr>
              <a:t>Can be called with one argument.</a:t>
            </a:r>
          </a:p>
          <a:p>
            <a:r>
              <a:rPr lang="en-GB" dirty="0" smtClean="0">
                <a:solidFill>
                  <a:prstClr val="black"/>
                </a:solidFill>
                <a:cs typeface="Courier New" panose="02070309020205020404" pitchFamily="49" charset="0"/>
              </a:rPr>
              <a:t>Can print multiple values.</a:t>
            </a:r>
          </a:p>
          <a:p>
            <a:r>
              <a:rPr lang="en-GB" dirty="0" smtClean="0">
                <a:solidFill>
                  <a:prstClr val="black"/>
                </a:solidFill>
                <a:cs typeface="Courier New" panose="02070309020205020404" pitchFamily="49" charset="0"/>
              </a:rPr>
              <a:t>Arguments to a function call can be values and variables. </a:t>
            </a:r>
          </a:p>
        </p:txBody>
      </p:sp>
    </p:spTree>
    <p:extLst>
      <p:ext uri="{BB962C8B-B14F-4D97-AF65-F5344CB8AC3E}">
        <p14:creationId xmlns:p14="http://schemas.microsoft.com/office/powerpoint/2010/main" val="146230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Importing Functions into Other Programmes</a:t>
            </a:r>
            <a:endParaRPr lang="en-GB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7503" y="1600200"/>
            <a:ext cx="4551142" cy="492223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rgbClr val="FF0000"/>
                </a:solidFill>
              </a:rPr>
              <a:t>Import function</a:t>
            </a:r>
          </a:p>
          <a:p>
            <a:r>
              <a:rPr lang="en-GB" dirty="0" smtClean="0"/>
              <a:t>Functions like input and print are used in many programmes and are available in those programmes. The less commonly used function are stored in  libraries/modules and need to be imported when needed.</a:t>
            </a:r>
          </a:p>
          <a:p>
            <a:endParaRPr lang="en-GB" dirty="0" smtClean="0"/>
          </a:p>
          <a:p>
            <a:r>
              <a:rPr lang="en-GB" dirty="0" smtClean="0">
                <a:cs typeface="Courier New" panose="02070309020205020404" pitchFamily="49" charset="0"/>
              </a:rPr>
              <a:t>For example, additional mathematical functions are stored in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dirty="0" smtClean="0">
                <a:cs typeface="Courier New" panose="02070309020205020404" pitchFamily="49" charset="0"/>
              </a:rPr>
              <a:t> module. Functions in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dirty="0" smtClean="0">
                <a:cs typeface="Courier New" panose="02070309020205020404" pitchFamily="49" charset="0"/>
              </a:rPr>
              <a:t> module include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en-GB" dirty="0" smtClean="0">
                <a:cs typeface="Courier New" panose="02070309020205020404" pitchFamily="49" charset="0"/>
              </a:rPr>
              <a:t> 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sin.</a:t>
            </a:r>
          </a:p>
          <a:p>
            <a:endParaRPr lang="en-GB" dirty="0" smtClean="0"/>
          </a:p>
          <a:p>
            <a:r>
              <a:rPr lang="en-GB" dirty="0" smtClean="0"/>
              <a:t>A function imported from a module is called by using the module name, followed by a period, followed by the name of the function and its arguments. 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94" y="3212976"/>
            <a:ext cx="1233212" cy="47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186870"/>
            <a:ext cx="2390901" cy="67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58645" y="1610263"/>
            <a:ext cx="4161827" cy="492223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</a:rPr>
              <a:t>A function call from different locations is easy when the function definition and call locations are in the same file.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If you want to call a function that you wrote for a previous programme while solving a new problem, use the </a:t>
            </a:r>
            <a:r>
              <a:rPr lang="en-GB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smtClean="0">
                <a:solidFill>
                  <a:prstClr val="black"/>
                </a:solidFill>
              </a:rPr>
              <a:t>keyword, followed by the name of the Python file that contains the function you want (without </a:t>
            </a:r>
            <a:r>
              <a:rPr lang="en-GB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prstClr val="black"/>
                </a:solidFill>
              </a:rPr>
              <a:t>extension). This calls all those functions but also run those programme.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If we only want to call those functions without running the programme, create a function called </a:t>
            </a:r>
            <a:r>
              <a:rPr lang="en-GB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 smtClean="0">
                <a:solidFill>
                  <a:prstClr val="black"/>
                </a:solidFill>
              </a:rPr>
              <a:t> that will contains the statements needed to solve the problems.  Add this line of code to ensure that the </a:t>
            </a:r>
            <a:r>
              <a:rPr lang="en-GB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 smtClean="0">
                <a:solidFill>
                  <a:prstClr val="black"/>
                </a:solidFill>
              </a:rPr>
              <a:t> function does not execute when the file has been imported into another programme.</a:t>
            </a:r>
          </a:p>
          <a:p>
            <a:endParaRPr lang="en-GB" dirty="0" smtClean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322948"/>
            <a:ext cx="2162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23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Maths with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As mentioned in the previous slide, Python can perform several mathematical functions. Data is either integer (a whole number) or floating-point number (number with a decimal place). In order to use some of the mathematical functions (e.g.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.(num1) </a:t>
            </a:r>
            <a:r>
              <a:rPr lang="en-GB" dirty="0" smtClean="0"/>
              <a:t>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GB" dirty="0" smtClean="0"/>
              <a:t>), you will need to import the maths library.  </a:t>
            </a:r>
          </a:p>
          <a:p>
            <a:endParaRPr lang="en-GB" dirty="0" smtClean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print(round(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2)) </a:t>
            </a:r>
            <a:r>
              <a:rPr lang="en-GB" dirty="0" smtClean="0"/>
              <a:t>displays the number rounded to two decimals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dirty="0" smtClean="0"/>
              <a:t> means to the power of (e.g.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/>
              <a:t> is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10**2</a:t>
            </a:r>
            <a:r>
              <a:rPr lang="en-GB" dirty="0" smtClean="0"/>
              <a:t>).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ath.sqrt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(number1)</a:t>
            </a:r>
            <a:r>
              <a:rPr lang="en-GB" dirty="0" smtClean="0"/>
              <a:t>: The square root of a number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umber1 = float(input(“Enter number: “))</a:t>
            </a:r>
            <a:r>
              <a:rPr lang="en-GB" dirty="0" smtClean="0"/>
              <a:t> Allows numbers with a decimal point dividing the integer and fraction part.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GB" dirty="0" smtClean="0"/>
              <a:t> gives the pi to 15 decimal places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y</a:t>
            </a:r>
            <a:r>
              <a:rPr lang="en-GB" dirty="0" smtClean="0"/>
              <a:t>: Whole number division (e.g</a:t>
            </a:r>
            <a:r>
              <a:rPr lang="en-GB" dirty="0"/>
              <a:t>.</a:t>
            </a:r>
            <a:r>
              <a:rPr lang="en-GB" dirty="0" smtClean="0"/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15//2 </a:t>
            </a:r>
            <a:r>
              <a:rPr lang="en-GB" dirty="0" smtClean="0"/>
              <a:t>gives the answer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y</a:t>
            </a:r>
            <a:r>
              <a:rPr lang="en-GB" dirty="0" smtClean="0"/>
              <a:t>: Finds the remainder (e.g.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15%2</a:t>
            </a:r>
            <a:r>
              <a:rPr lang="en-GB" dirty="0" smtClean="0"/>
              <a:t> gives the answer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76872"/>
            <a:ext cx="1233212" cy="47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70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Random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2818656" cy="4608513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You can generate random values in Python using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en-GB" dirty="0" smtClean="0">
                <a:cs typeface="Courier New" panose="02070309020205020404" pitchFamily="49" charset="0"/>
              </a:rPr>
              <a:t>library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These random values can be:</a:t>
            </a:r>
          </a:p>
          <a:p>
            <a:pPr lvl="1"/>
            <a:r>
              <a:rPr lang="en-GB" dirty="0" smtClean="0"/>
              <a:t>Random numbers  within a specified range.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random choice from a range of items that are input.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499" y="1691521"/>
            <a:ext cx="1828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51" y="1340768"/>
            <a:ext cx="12477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255211"/>
            <a:ext cx="3672407" cy="1015663"/>
          </a:xfrm>
          <a:prstGeom prst="rect">
            <a:avLst/>
          </a:prstGeom>
          <a:noFill/>
          <a:ln w="15875"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umber1 = random.random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will select a random floating-point number between 0 and 1 and stores it in a variable called number1. It is multiplied by 100 to get a larger number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06" y="2709292"/>
            <a:ext cx="2343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6984267" y="1270874"/>
            <a:ext cx="288032" cy="422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6256" y="2709292"/>
            <a:ext cx="2088231" cy="1384995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 a random floating-point number by creating two random integers within two large range and dividing one by another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386093" y="3212976"/>
            <a:ext cx="485173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821" y="5102675"/>
            <a:ext cx="325755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36467" y="3859661"/>
            <a:ext cx="2632743" cy="954107"/>
          </a:xfrm>
          <a:prstGeom prst="rect">
            <a:avLst/>
          </a:prstGeom>
          <a:noFill/>
          <a:ln w="12700"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Number4: Selects a random whole number between 0 and 9 (inclusive)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02704" y="4780021"/>
            <a:ext cx="136613" cy="405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59385" y="4567294"/>
            <a:ext cx="2084615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a random number between 0 and 100 (inclusive) in steps of ten i.e. 0,10,20,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128283" y="5416624"/>
            <a:ext cx="324037" cy="31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568" y="5733256"/>
            <a:ext cx="3096344" cy="954107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Picks a random value from the options “red”, “blue” and “green” and stores it as the variable “colour”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3779912" y="6210310"/>
            <a:ext cx="753194" cy="18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5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Turtle 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97" y="692696"/>
            <a:ext cx="2593103" cy="3340968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You can draw intricate shapes using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en-GB" dirty="0" smtClean="0"/>
              <a:t> in Python using programmes </a:t>
            </a:r>
            <a:r>
              <a:rPr lang="en-GB" dirty="0"/>
              <a:t>that repeat simple </a:t>
            </a:r>
            <a:r>
              <a:rPr lang="en-GB" dirty="0" smtClean="0"/>
              <a:t>moves such as loops.</a:t>
            </a:r>
          </a:p>
          <a:p>
            <a:r>
              <a:rPr lang="en-GB" dirty="0" smtClean="0"/>
              <a:t>As seen in the example, a pentagon is drawn using the code next to it.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96752"/>
            <a:ext cx="43053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01008"/>
            <a:ext cx="59340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55788"/>
            <a:ext cx="2664296" cy="1200329"/>
          </a:xfrm>
          <a:prstGeom prst="rect">
            <a:avLst/>
          </a:prstGeom>
          <a:noFill/>
          <a:ln w="15875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Using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nested </a:t>
            </a:r>
            <a:r>
              <a:rPr lang="en-GB" dirty="0" smtClean="0"/>
              <a:t>loops (a loop inside a loop) a beautiful pattern is created.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28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3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503001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/>
              <a:t> is a group of statements that exist within a program for the purpose of performing a specific </a:t>
            </a:r>
            <a:r>
              <a:rPr lang="en-GB" dirty="0" smtClean="0"/>
              <a:t>task.</a:t>
            </a:r>
          </a:p>
          <a:p>
            <a:endParaRPr lang="en-GB" dirty="0" smtClean="0"/>
          </a:p>
          <a:p>
            <a:r>
              <a:rPr lang="en-GB" dirty="0"/>
              <a:t>A function is a reusable portion of a program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We </a:t>
            </a:r>
            <a:r>
              <a:rPr lang="en-GB" dirty="0" smtClean="0"/>
              <a:t>can break the programme’s code into sections called </a:t>
            </a:r>
            <a:r>
              <a:rPr lang="en-GB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This makes it easier to develop and debug a programme as it grows.</a:t>
            </a:r>
          </a:p>
          <a:p>
            <a:r>
              <a:rPr lang="en-GB" dirty="0" smtClean="0"/>
              <a:t>It can be called from </a:t>
            </a:r>
            <a:r>
              <a:rPr lang="en-GB" dirty="0" smtClean="0"/>
              <a:t>many locations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statements are </a:t>
            </a:r>
            <a:r>
              <a:rPr lang="en-GB" b="1" dirty="0" smtClean="0"/>
              <a:t>named</a:t>
            </a:r>
            <a:r>
              <a:rPr lang="en-GB" dirty="0" smtClean="0"/>
              <a:t> by </a:t>
            </a:r>
            <a:r>
              <a:rPr lang="en-GB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defining</a:t>
            </a:r>
            <a:r>
              <a:rPr lang="en-GB" dirty="0" smtClean="0"/>
              <a:t> a function. The statements are </a:t>
            </a:r>
            <a:r>
              <a:rPr lang="en-GB" b="1" dirty="0" smtClean="0"/>
              <a:t>executed</a:t>
            </a:r>
            <a:r>
              <a:rPr lang="en-GB" dirty="0" smtClean="0"/>
              <a:t> by </a:t>
            </a:r>
            <a:r>
              <a:rPr lang="en-GB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calling</a:t>
            </a:r>
            <a:r>
              <a:rPr lang="en-GB" dirty="0" smtClean="0"/>
              <a:t> a function.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9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Defining &amp; Calling Your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12" y="1326468"/>
            <a:ext cx="4441156" cy="5023791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 function begins with a line that consists of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/>
              <a:t>, followed by the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 of the function that is being defined, followed by 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parenthesis</a:t>
            </a:r>
            <a:r>
              <a:rPr lang="en-GB" dirty="0" smtClean="0"/>
              <a:t>,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 parenthesis </a:t>
            </a:r>
            <a:r>
              <a:rPr lang="en-GB" dirty="0" smtClean="0"/>
              <a:t>and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That line is followed by the body of the function, which is a collection of statements that will execute when the function is called.</a:t>
            </a:r>
          </a:p>
          <a:p>
            <a:pPr marL="0" indent="0">
              <a:buNone/>
            </a:pPr>
            <a:endParaRPr lang="en-GB" dirty="0" smtClean="0"/>
          </a:p>
          <a:p>
            <a:pPr lvl="0"/>
            <a:r>
              <a:rPr lang="en-GB" dirty="0">
                <a:solidFill>
                  <a:prstClr val="black"/>
                </a:solidFill>
              </a:rPr>
              <a:t>A </a:t>
            </a:r>
            <a:r>
              <a:rPr lang="en-GB" b="1" dirty="0">
                <a:solidFill>
                  <a:srgbClr val="FF0000"/>
                </a:solidFill>
              </a:rPr>
              <a:t>function</a:t>
            </a:r>
            <a:r>
              <a:rPr lang="en-GB" dirty="0">
                <a:solidFill>
                  <a:prstClr val="black"/>
                </a:solidFill>
              </a:rPr>
              <a:t> is a set of statements that take inputs, do some specific computation and produces output</a:t>
            </a:r>
            <a:r>
              <a:rPr lang="en-GB" dirty="0" smtClean="0">
                <a:solidFill>
                  <a:prstClr val="black"/>
                </a:solidFill>
              </a:rPr>
              <a:t>.</a:t>
            </a:r>
          </a:p>
          <a:p>
            <a:pPr lvl="0"/>
            <a:endParaRPr lang="en-GB" dirty="0" smtClean="0">
              <a:solidFill>
                <a:prstClr val="black"/>
              </a:solidFill>
            </a:endParaRPr>
          </a:p>
          <a:p>
            <a:pPr lvl="0"/>
            <a:r>
              <a:rPr lang="en-GB" dirty="0">
                <a:solidFill>
                  <a:prstClr val="black"/>
                </a:solidFill>
              </a:rPr>
              <a:t>A function is called by its name followed by parentheses.</a:t>
            </a:r>
          </a:p>
          <a:p>
            <a:pPr lvl="0"/>
            <a:endParaRPr lang="en-GB" dirty="0">
              <a:solidFill>
                <a:prstClr val="black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88265" y="4221088"/>
            <a:ext cx="1960158" cy="738664"/>
          </a:xfrm>
          <a:prstGeom prst="rect">
            <a:avLst/>
          </a:prstGeom>
          <a:noFill/>
          <a:ln w="15875"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Calling the function created by the user</a:t>
            </a:r>
            <a:endParaRPr lang="en-GB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30" y="1412776"/>
            <a:ext cx="2448271" cy="16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4788024" y="1988841"/>
            <a:ext cx="1042806" cy="16861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60032" y="2636912"/>
            <a:ext cx="1296144" cy="64807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301207"/>
            <a:ext cx="2016224" cy="126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6804248" y="6265620"/>
            <a:ext cx="864096" cy="16927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39041" y="6265620"/>
            <a:ext cx="1080120" cy="33855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GB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948264" y="5013176"/>
            <a:ext cx="432048" cy="43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0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Calling Pre-defined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6912768" cy="5400600"/>
          </a:xfrm>
        </p:spPr>
        <p:txBody>
          <a:bodyPr>
            <a:normAutofit fontScale="6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Many programmes perform many tasks. Some examples: reading input values from the keyboard, sorting a list, and computing the square root of a number, etc.</a:t>
            </a:r>
          </a:p>
          <a:p>
            <a:r>
              <a:rPr lang="en-GB" dirty="0" smtClean="0"/>
              <a:t>Python provides </a:t>
            </a:r>
            <a:r>
              <a:rPr lang="en-GB" b="1" dirty="0" smtClean="0">
                <a:solidFill>
                  <a:srgbClr val="FF0000"/>
                </a:solidFill>
              </a:rPr>
              <a:t>functions</a:t>
            </a:r>
            <a:r>
              <a:rPr lang="en-GB" dirty="0" smtClean="0"/>
              <a:t> that perform these common tasks. These functions have been defined by the people that created Python.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programme that we create will call these functions so we don’t have to solve these tasks ourselves.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Many functions require values when they are called such as a list of name to sort or the number for which the Square root will be computed. These values are known as </a:t>
            </a:r>
            <a:r>
              <a:rPr lang="en-GB" b="1" dirty="0" smtClean="0">
                <a:solidFill>
                  <a:srgbClr val="FF0000"/>
                </a:solidFill>
              </a:rPr>
              <a:t>arguments</a:t>
            </a:r>
            <a:r>
              <a:rPr lang="en-GB" dirty="0" smtClean="0"/>
              <a:t> and are placed inside the parentheses when the function is called.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function call can have many arguments separated by a comma.</a:t>
            </a:r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581" y="3068960"/>
            <a:ext cx="154701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6296" y="1772816"/>
            <a:ext cx="17281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This assignment statement calls the </a:t>
            </a:r>
            <a:r>
              <a:rPr lang="en-GB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-GB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function,</a:t>
            </a:r>
          </a:p>
          <a:p>
            <a:endParaRPr lang="en-GB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rounds a number to the nearest integer. When it is run, the output is:</a:t>
            </a:r>
            <a:endParaRPr lang="en-GB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894" y="1023446"/>
            <a:ext cx="137469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70" y="5301208"/>
            <a:ext cx="11144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73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Functions with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12" y="1326468"/>
            <a:ext cx="4441156" cy="5023791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Our basic example of function, </a:t>
            </a:r>
            <a:r>
              <a:rPr lang="en-GB" dirty="0" err="1" smtClean="0"/>
              <a:t>drawBox</a:t>
            </a:r>
            <a:r>
              <a:rPr lang="en-GB" dirty="0" smtClean="0"/>
              <a:t> works correctly but it is not flexible, so not very useful. 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For it to be useful and flexible, we want our function to draw boxes of many different sizes. 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Our function will take </a:t>
            </a:r>
            <a:r>
              <a:rPr lang="en-GB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GB" dirty="0" smtClean="0">
                <a:solidFill>
                  <a:prstClr val="black"/>
                </a:solidFill>
              </a:rPr>
              <a:t> (see </a:t>
            </a:r>
            <a:r>
              <a:rPr lang="en-GB" dirty="0" smtClean="0">
                <a:solidFill>
                  <a:prstClr val="black"/>
                </a:solidFill>
              </a:rPr>
              <a:t>previous slide). </a:t>
            </a:r>
            <a:r>
              <a:rPr lang="en-GB" dirty="0" smtClean="0">
                <a:solidFill>
                  <a:prstClr val="black"/>
                </a:solidFill>
              </a:rPr>
              <a:t>It will receive these argument values in </a:t>
            </a:r>
            <a:r>
              <a:rPr lang="en-GB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variables </a:t>
            </a:r>
            <a:r>
              <a:rPr lang="en-GB" dirty="0" smtClean="0">
                <a:solidFill>
                  <a:prstClr val="black"/>
                </a:solidFill>
              </a:rPr>
              <a:t>that are included inside the parentheses when the function is defined.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In our example we will add two parameters to the definition of </a:t>
            </a:r>
            <a:r>
              <a:rPr lang="en-GB" dirty="0" err="1" smtClean="0">
                <a:solidFill>
                  <a:prstClr val="black"/>
                </a:solidFill>
              </a:rPr>
              <a:t>drawBox</a:t>
            </a:r>
            <a:r>
              <a:rPr lang="en-GB" dirty="0" smtClean="0">
                <a:solidFill>
                  <a:prstClr val="black"/>
                </a:solidFill>
              </a:rPr>
              <a:t> which contains </a:t>
            </a:r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 smtClean="0">
                <a:solidFill>
                  <a:prstClr val="black"/>
                </a:solidFill>
              </a:rPr>
              <a:t>width and height of the box.</a:t>
            </a:r>
          </a:p>
          <a:p>
            <a:pPr lvl="0"/>
            <a:endParaRPr lang="en-GB" dirty="0">
              <a:solidFill>
                <a:prstClr val="black"/>
              </a:solidFill>
            </a:endParaRPr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990753"/>
            <a:ext cx="1656185" cy="78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24745"/>
            <a:ext cx="144016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2856"/>
            <a:ext cx="403244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445224"/>
            <a:ext cx="1676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89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 with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1396752"/>
          </a:xfrm>
        </p:spPr>
        <p:txBody>
          <a:bodyPr>
            <a:noAutofit/>
          </a:bodyPr>
          <a:lstStyle/>
          <a:p>
            <a:r>
              <a:rPr lang="en-GB" sz="2400" dirty="0" smtClean="0"/>
              <a:t>Now we want to update our function to enable the user to change the outline (previously </a:t>
            </a:r>
            <a:r>
              <a:rPr lang="en-GB" sz="2400" dirty="0" err="1" smtClean="0"/>
              <a:t>asterix</a:t>
            </a:r>
            <a:r>
              <a:rPr lang="en-GB" sz="2400" dirty="0" smtClean="0"/>
              <a:t>) with a different character and fill it with different characters. We add two additional parameters: </a:t>
            </a:r>
            <a:r>
              <a:rPr lang="en-GB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outline</a:t>
            </a:r>
            <a:r>
              <a:rPr lang="en-GB" sz="2400" dirty="0" smtClean="0"/>
              <a:t> and </a:t>
            </a:r>
            <a:r>
              <a:rPr lang="en-GB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endParaRPr lang="en-GB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5410200" cy="3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96145"/>
            <a:ext cx="18002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75567" y="2370873"/>
            <a:ext cx="1645857" cy="1169551"/>
          </a:xfrm>
          <a:prstGeom prst="rect">
            <a:avLst/>
          </a:prstGeom>
          <a:noFill/>
          <a:ln w="12700"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when the function call includes all 4 arguments </a:t>
            </a:r>
            <a:endParaRPr lang="en-GB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5568" y="3949720"/>
            <a:ext cx="1587107" cy="2677656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when the function call includes the first 2 arguments. The default ones asterisk and empty space are used for 3</a:t>
            </a:r>
            <a:r>
              <a:rPr lang="en-GB" sz="1400" baseline="30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GB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4th argument</a:t>
            </a:r>
            <a:endParaRPr lang="en-GB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44208" y="2492896"/>
            <a:ext cx="720080" cy="3032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660232" y="4941168"/>
            <a:ext cx="576064" cy="3473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4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in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variable</a:t>
            </a:r>
            <a:r>
              <a:rPr lang="en-GB" dirty="0" smtClean="0"/>
              <a:t>: a variable is created inside a function. Only exists when the function is executing and can only be accessed within the body of that function. Cannot be access when the function returns.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Variables created with assignment statements in the body of a function are also local variables.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drawBox</a:t>
            </a:r>
            <a:r>
              <a:rPr lang="en-GB" dirty="0" smtClean="0"/>
              <a:t> function uses several variables.</a:t>
            </a:r>
          </a:p>
          <a:p>
            <a:pPr lvl="1"/>
            <a:r>
              <a:rPr lang="en-GB" dirty="0" smtClean="0"/>
              <a:t>Parameter variable such as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GB" dirty="0" smtClean="0"/>
              <a:t> 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GB" dirty="0" smtClean="0"/>
              <a:t> that are created when the function is called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 loop control variable,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/>
              <a:t>, that is created when the loops begins to execute.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6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Return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17274"/>
            <a:ext cx="4104456" cy="5824094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Our </a:t>
            </a:r>
            <a:r>
              <a:rPr lang="en-GB" dirty="0" err="1" smtClean="0"/>
              <a:t>drawBox</a:t>
            </a:r>
            <a:r>
              <a:rPr lang="en-GB" dirty="0" smtClean="0"/>
              <a:t> function only outputs characters on the screen.</a:t>
            </a:r>
          </a:p>
          <a:p>
            <a:r>
              <a:rPr lang="en-GB" dirty="0" smtClean="0"/>
              <a:t>Many functions can take an argument, compute a value that is stored in a variable and used later in the programme.</a:t>
            </a:r>
          </a:p>
          <a:p>
            <a:endParaRPr lang="en-GB" dirty="0" smtClean="0"/>
          </a:p>
          <a:p>
            <a:r>
              <a:rPr lang="en-GB" dirty="0" smtClean="0"/>
              <a:t>For example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dirty="0" smtClean="0"/>
              <a:t> function reads value typed by the user and then returns it so that it can be used later in the programme. Similarly, 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dirty="0" smtClean="0"/>
              <a:t> function in the math module computes the square root of its argument and returns this value that will be used in other calculation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function returns a value using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 smtClean="0"/>
              <a:t> function</a:t>
            </a:r>
            <a:endParaRPr lang="en-GB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08720"/>
            <a:ext cx="458152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17032"/>
            <a:ext cx="2400300" cy="93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1864" y="4384849"/>
            <a:ext cx="180020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returned s</a:t>
            </a:r>
            <a:endParaRPr lang="en-GB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7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code example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53435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89040"/>
            <a:ext cx="24288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1382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Functions</vt:lpstr>
      <vt:lpstr>Functions</vt:lpstr>
      <vt:lpstr>Defining &amp; Calling Your Functions</vt:lpstr>
      <vt:lpstr>Calling Pre-defined Functions</vt:lpstr>
      <vt:lpstr>Functions with Parameters</vt:lpstr>
      <vt:lpstr>Functions with Parameters</vt:lpstr>
      <vt:lpstr>Variables in Functions</vt:lpstr>
      <vt:lpstr>Return Values</vt:lpstr>
      <vt:lpstr>Function code example</vt:lpstr>
      <vt:lpstr>Input and Output Functions</vt:lpstr>
      <vt:lpstr>Importing Functions into Other Programmes</vt:lpstr>
      <vt:lpstr>Maths with Python</vt:lpstr>
      <vt:lpstr>Random</vt:lpstr>
      <vt:lpstr>Turtle Graphics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Mireilla Bikanga</dc:creator>
  <cp:lastModifiedBy>Mireilla Bikanga</cp:lastModifiedBy>
  <cp:revision>14</cp:revision>
  <dcterms:created xsi:type="dcterms:W3CDTF">2019-08-12T15:19:52Z</dcterms:created>
  <dcterms:modified xsi:type="dcterms:W3CDTF">2019-08-23T07:55:53Z</dcterms:modified>
</cp:coreProperties>
</file>