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842"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695B2272-AC2B-4486-834E-6DA28F05D5E9}"/>
    <pc:docChg chg="modSld">
      <pc:chgData name="Mireilla Bikanga Ada" userId="b964f4d4-5927-4a33-a1eb-35030e652755" providerId="ADAL" clId="{695B2272-AC2B-4486-834E-6DA28F05D5E9}" dt="2020-12-16T11:29:18.100" v="3" actId="207"/>
      <pc:docMkLst>
        <pc:docMk/>
      </pc:docMkLst>
      <pc:sldChg chg="modSp mod">
        <pc:chgData name="Mireilla Bikanga Ada" userId="b964f4d4-5927-4a33-a1eb-35030e652755" providerId="ADAL" clId="{695B2272-AC2B-4486-834E-6DA28F05D5E9}" dt="2020-12-16T11:29:18.100" v="3" actId="207"/>
        <pc:sldMkLst>
          <pc:docMk/>
          <pc:sldMk cId="3287815621" sldId="261"/>
        </pc:sldMkLst>
        <pc:spChg chg="mod">
          <ac:chgData name="Mireilla Bikanga Ada" userId="b964f4d4-5927-4a33-a1eb-35030e652755" providerId="ADAL" clId="{695B2272-AC2B-4486-834E-6DA28F05D5E9}" dt="2020-12-16T11:29:18.100" v="3" actId="207"/>
          <ac:spMkLst>
            <pc:docMk/>
            <pc:sldMk cId="3287815621"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07CE6AA-F3E6-4672-B532-33ACC442B548}"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119483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7CE6AA-F3E6-4672-B532-33ACC442B548}"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176457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7CE6AA-F3E6-4672-B532-33ACC442B548}"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176129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07CE6AA-F3E6-4672-B532-33ACC442B548}"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242095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CE6AA-F3E6-4672-B532-33ACC442B548}"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117239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07CE6AA-F3E6-4672-B532-33ACC442B548}" type="datetimeFigureOut">
              <a:rPr lang="en-GB" smtClean="0"/>
              <a:t>16/12/2020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124499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07CE6AA-F3E6-4672-B532-33ACC442B548}" type="datetimeFigureOut">
              <a:rPr lang="en-GB" smtClean="0"/>
              <a:t>16/12/2020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80907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07CE6AA-F3E6-4672-B532-33ACC442B548}" type="datetimeFigureOut">
              <a:rPr lang="en-GB" smtClean="0"/>
              <a:t>16/12/2020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143118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CE6AA-F3E6-4672-B532-33ACC442B548}" type="datetimeFigureOut">
              <a:rPr lang="en-GB" smtClean="0"/>
              <a:t>16/12/2020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357261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CE6AA-F3E6-4672-B532-33ACC442B548}" type="datetimeFigureOut">
              <a:rPr lang="en-GB" smtClean="0"/>
              <a:t>16/12/2020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308229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CE6AA-F3E6-4672-B532-33ACC442B548}" type="datetimeFigureOut">
              <a:rPr lang="en-GB" smtClean="0"/>
              <a:t>16/12/2020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64318-E730-4396-BDBB-F674B3E6E08C}" type="slidenum">
              <a:rPr lang="en-GB" smtClean="0"/>
              <a:t>‹#›</a:t>
            </a:fld>
            <a:endParaRPr lang="en-GB"/>
          </a:p>
        </p:txBody>
      </p:sp>
    </p:spTree>
    <p:extLst>
      <p:ext uri="{BB962C8B-B14F-4D97-AF65-F5344CB8AC3E}">
        <p14:creationId xmlns:p14="http://schemas.microsoft.com/office/powerpoint/2010/main" val="146719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CE6AA-F3E6-4672-B532-33ACC442B548}" type="datetimeFigureOut">
              <a:rPr lang="en-GB" smtClean="0"/>
              <a:t>16/12/2020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64318-E730-4396-BDBB-F674B3E6E08C}" type="slidenum">
              <a:rPr lang="en-GB" smtClean="0"/>
              <a:t>‹#›</a:t>
            </a:fld>
            <a:endParaRPr lang="en-GB"/>
          </a:p>
        </p:txBody>
      </p:sp>
    </p:spTree>
    <p:extLst>
      <p:ext uri="{BB962C8B-B14F-4D97-AF65-F5344CB8AC3E}">
        <p14:creationId xmlns:p14="http://schemas.microsoft.com/office/powerpoint/2010/main" val="357999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Decision making</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2308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making</a:t>
            </a:r>
          </a:p>
        </p:txBody>
      </p:sp>
      <p:sp>
        <p:nvSpPr>
          <p:cNvPr id="3" name="Content Placeholder 2"/>
          <p:cNvSpPr>
            <a:spLocks noGrp="1"/>
          </p:cNvSpPr>
          <p:nvPr>
            <p:ph idx="1"/>
          </p:nvPr>
        </p:nvSpPr>
        <p:spPr/>
        <p:txBody>
          <a:bodyPr/>
          <a:lstStyle/>
          <a:p>
            <a:r>
              <a:rPr lang="en-GB" dirty="0"/>
              <a:t>If statements</a:t>
            </a:r>
          </a:p>
          <a:p>
            <a:r>
              <a:rPr lang="en-GB" dirty="0"/>
              <a:t>If-Else statements</a:t>
            </a:r>
          </a:p>
          <a:p>
            <a:r>
              <a:rPr lang="en-GB" dirty="0"/>
              <a:t>If-</a:t>
            </a:r>
            <a:r>
              <a:rPr lang="en-GB" dirty="0" err="1"/>
              <a:t>Elif</a:t>
            </a:r>
            <a:r>
              <a:rPr lang="en-GB" dirty="0"/>
              <a:t>-Else statements</a:t>
            </a:r>
          </a:p>
          <a:p>
            <a:r>
              <a:rPr lang="en-GB" dirty="0"/>
              <a:t>If-</a:t>
            </a:r>
            <a:r>
              <a:rPr lang="en-GB" dirty="0" err="1"/>
              <a:t>Elif</a:t>
            </a:r>
            <a:r>
              <a:rPr lang="en-GB" dirty="0"/>
              <a:t> statements</a:t>
            </a:r>
          </a:p>
          <a:p>
            <a:r>
              <a:rPr lang="en-GB" dirty="0"/>
              <a:t>Nested If statements</a:t>
            </a:r>
          </a:p>
        </p:txBody>
      </p:sp>
    </p:spTree>
    <p:extLst>
      <p:ext uri="{BB962C8B-B14F-4D97-AF65-F5344CB8AC3E}">
        <p14:creationId xmlns:p14="http://schemas.microsoft.com/office/powerpoint/2010/main" val="52397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98776" cy="1143000"/>
          </a:xfrm>
        </p:spPr>
        <p:txBody>
          <a:bodyPr/>
          <a:lstStyle/>
          <a:p>
            <a:pPr algn="l"/>
            <a:r>
              <a:rPr lang="en-GB" dirty="0"/>
              <a:t>If statements</a:t>
            </a:r>
          </a:p>
        </p:txBody>
      </p:sp>
      <p:sp>
        <p:nvSpPr>
          <p:cNvPr id="3" name="Content Placeholder 2"/>
          <p:cNvSpPr>
            <a:spLocks noGrp="1"/>
          </p:cNvSpPr>
          <p:nvPr>
            <p:ph idx="1"/>
          </p:nvPr>
        </p:nvSpPr>
        <p:spPr>
          <a:xfrm>
            <a:off x="467544" y="1340768"/>
            <a:ext cx="5112568" cy="5112568"/>
          </a:xfrm>
        </p:spPr>
        <p:txBody>
          <a:bodyPr>
            <a:normAutofit fontScale="55000" lnSpcReduction="20000"/>
          </a:bodyPr>
          <a:lstStyle/>
          <a:p>
            <a:r>
              <a:rPr lang="en-GB" dirty="0"/>
              <a:t>Allow your programme to make a decision and change the route that is taken through the programme.</a:t>
            </a:r>
          </a:p>
          <a:p>
            <a:pPr marL="0" indent="0">
              <a:buNone/>
            </a:pPr>
            <a:endParaRPr lang="en-GB" dirty="0"/>
          </a:p>
          <a:p>
            <a:r>
              <a:rPr lang="en-GB" dirty="0"/>
              <a:t>The first line of the if statement will test the condition, and if that condition is met (if the first condition is </a:t>
            </a:r>
            <a:r>
              <a:rPr lang="en-GB" dirty="0">
                <a:solidFill>
                  <a:srgbClr val="FF0000"/>
                </a:solidFill>
              </a:rPr>
              <a:t>True</a:t>
            </a:r>
            <a:r>
              <a:rPr lang="en-GB" dirty="0"/>
              <a:t>) then the line of code directly below it are run. If it is not met (the first condition is </a:t>
            </a:r>
            <a:r>
              <a:rPr lang="en-GB" dirty="0">
                <a:solidFill>
                  <a:srgbClr val="FF0000"/>
                </a:solidFill>
              </a:rPr>
              <a:t>False</a:t>
            </a:r>
            <a:r>
              <a:rPr lang="en-GB" dirty="0"/>
              <a:t>) it will test the second condition, if there is one, and so on.</a:t>
            </a:r>
          </a:p>
          <a:p>
            <a:pPr marL="0" indent="0">
              <a:buNone/>
            </a:pPr>
            <a:endParaRPr lang="en-GB" dirty="0"/>
          </a:p>
          <a:p>
            <a:r>
              <a:rPr lang="en-GB" dirty="0"/>
              <a:t>The if statement’s condition often includes a relational operator that compares two values, variables or expressions.</a:t>
            </a:r>
          </a:p>
          <a:p>
            <a:pPr marL="0" indent="0">
              <a:buNone/>
            </a:pPr>
            <a:endParaRPr lang="en-GB" dirty="0"/>
          </a:p>
          <a:p>
            <a:r>
              <a:rPr lang="en-GB" dirty="0"/>
              <a:t>A Boolean expression is an expression that evaluates to either </a:t>
            </a:r>
            <a:r>
              <a:rPr lang="en-GB" dirty="0">
                <a:solidFill>
                  <a:srgbClr val="FF0000"/>
                </a:solidFill>
              </a:rPr>
              <a:t>True </a:t>
            </a:r>
            <a:r>
              <a:rPr lang="en-GB" dirty="0"/>
              <a:t>or </a:t>
            </a:r>
            <a:r>
              <a:rPr lang="en-GB" dirty="0">
                <a:solidFill>
                  <a:srgbClr val="FF0000"/>
                </a:solidFill>
              </a:rPr>
              <a:t>False</a:t>
            </a:r>
          </a:p>
          <a:p>
            <a:pPr marL="0" indent="0">
              <a:buNone/>
            </a:pPr>
            <a:endParaRPr lang="en-GB" dirty="0">
              <a:solidFill>
                <a:srgbClr val="FF0000"/>
              </a:solidFill>
            </a:endParaRPr>
          </a:p>
          <a:p>
            <a:r>
              <a:rPr lang="en-GB" dirty="0"/>
              <a:t>Logical operators </a:t>
            </a:r>
            <a:r>
              <a:rPr lang="en-GB" i="1" dirty="0">
                <a:solidFill>
                  <a:srgbClr val="FF0000"/>
                </a:solidFill>
              </a:rPr>
              <a:t>combine</a:t>
            </a:r>
            <a:r>
              <a:rPr lang="en-GB" dirty="0">
                <a:solidFill>
                  <a:srgbClr val="FF0000"/>
                </a:solidFill>
              </a:rPr>
              <a:t> </a:t>
            </a:r>
            <a:r>
              <a:rPr lang="en-GB" dirty="0"/>
              <a:t>while comparison operators</a:t>
            </a:r>
            <a:r>
              <a:rPr lang="en-GB" dirty="0">
                <a:solidFill>
                  <a:srgbClr val="FF0000"/>
                </a:solidFill>
              </a:rPr>
              <a:t> </a:t>
            </a:r>
            <a:r>
              <a:rPr lang="en-GB" i="1" dirty="0">
                <a:solidFill>
                  <a:srgbClr val="FF0000"/>
                </a:solidFill>
              </a:rPr>
              <a:t>compare</a:t>
            </a:r>
            <a:r>
              <a:rPr lang="en-GB" dirty="0">
                <a:solidFill>
                  <a:srgbClr val="FF0000"/>
                </a:solidFill>
              </a:rPr>
              <a:t>.</a:t>
            </a:r>
          </a:p>
        </p:txBody>
      </p:sp>
      <p:graphicFrame>
        <p:nvGraphicFramePr>
          <p:cNvPr id="8" name="Table 7"/>
          <p:cNvGraphicFramePr>
            <a:graphicFrameLocks noGrp="1"/>
          </p:cNvGraphicFramePr>
          <p:nvPr>
            <p:extLst>
              <p:ext uri="{D42A27DB-BD31-4B8C-83A1-F6EECF244321}">
                <p14:modId xmlns:p14="http://schemas.microsoft.com/office/powerpoint/2010/main" val="327232654"/>
              </p:ext>
            </p:extLst>
          </p:nvPr>
        </p:nvGraphicFramePr>
        <p:xfrm>
          <a:off x="5616116" y="620688"/>
          <a:ext cx="3312368" cy="313436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tblGrid>
              <a:tr h="370840">
                <a:tc>
                  <a:txBody>
                    <a:bodyPr/>
                    <a:lstStyle/>
                    <a:p>
                      <a:r>
                        <a:rPr lang="en-GB" dirty="0"/>
                        <a:t>Relational Operator</a:t>
                      </a:r>
                    </a:p>
                  </a:txBody>
                  <a:tcPr/>
                </a:tc>
                <a:tc>
                  <a:txBody>
                    <a:bodyPr/>
                    <a:lstStyle/>
                    <a:p>
                      <a:r>
                        <a:rPr lang="en-GB" dirty="0"/>
                        <a:t>Description</a:t>
                      </a:r>
                    </a:p>
                  </a:txBody>
                  <a:tcPr/>
                </a:tc>
                <a:extLst>
                  <a:ext uri="{0D108BD9-81ED-4DB2-BD59-A6C34878D82A}">
                    <a16:rowId xmlns:a16="http://schemas.microsoft.com/office/drawing/2014/main" val="10000"/>
                  </a:ext>
                </a:extLst>
              </a:tr>
              <a:tr h="370840">
                <a:tc>
                  <a:txBody>
                    <a:bodyPr/>
                    <a:lstStyle/>
                    <a:p>
                      <a:pPr algn="ctr"/>
                      <a:r>
                        <a:rPr lang="en-GB" dirty="0"/>
                        <a:t>&lt;</a:t>
                      </a:r>
                    </a:p>
                  </a:txBody>
                  <a:tcPr/>
                </a:tc>
                <a:tc>
                  <a:txBody>
                    <a:bodyPr/>
                    <a:lstStyle/>
                    <a:p>
                      <a:r>
                        <a:rPr lang="en-GB" dirty="0"/>
                        <a:t>Less than</a:t>
                      </a:r>
                    </a:p>
                  </a:txBody>
                  <a:tcPr/>
                </a:tc>
                <a:extLst>
                  <a:ext uri="{0D108BD9-81ED-4DB2-BD59-A6C34878D82A}">
                    <a16:rowId xmlns:a16="http://schemas.microsoft.com/office/drawing/2014/main" val="10001"/>
                  </a:ext>
                </a:extLst>
              </a:tr>
              <a:tr h="370840">
                <a:tc>
                  <a:txBody>
                    <a:bodyPr/>
                    <a:lstStyle/>
                    <a:p>
                      <a:pPr algn="ctr"/>
                      <a:r>
                        <a:rPr lang="en-GB" dirty="0"/>
                        <a:t>&gt;</a:t>
                      </a:r>
                    </a:p>
                  </a:txBody>
                  <a:tcPr/>
                </a:tc>
                <a:tc>
                  <a:txBody>
                    <a:bodyPr/>
                    <a:lstStyle/>
                    <a:p>
                      <a:r>
                        <a:rPr lang="en-GB" dirty="0"/>
                        <a:t>Greater than</a:t>
                      </a:r>
                    </a:p>
                  </a:txBody>
                  <a:tcPr/>
                </a:tc>
                <a:extLst>
                  <a:ext uri="{0D108BD9-81ED-4DB2-BD59-A6C34878D82A}">
                    <a16:rowId xmlns:a16="http://schemas.microsoft.com/office/drawing/2014/main" val="10002"/>
                  </a:ext>
                </a:extLst>
              </a:tr>
              <a:tr h="370840">
                <a:tc>
                  <a:txBody>
                    <a:bodyPr/>
                    <a:lstStyle/>
                    <a:p>
                      <a:pPr algn="ctr"/>
                      <a:r>
                        <a:rPr lang="en-GB" dirty="0"/>
                        <a:t>&gt;=</a:t>
                      </a:r>
                    </a:p>
                  </a:txBody>
                  <a:tcPr/>
                </a:tc>
                <a:tc>
                  <a:txBody>
                    <a:bodyPr/>
                    <a:lstStyle/>
                    <a:p>
                      <a:r>
                        <a:rPr lang="en-GB" dirty="0"/>
                        <a:t>Greater than or equal to</a:t>
                      </a:r>
                    </a:p>
                  </a:txBody>
                  <a:tcPr/>
                </a:tc>
                <a:extLst>
                  <a:ext uri="{0D108BD9-81ED-4DB2-BD59-A6C34878D82A}">
                    <a16:rowId xmlns:a16="http://schemas.microsoft.com/office/drawing/2014/main" val="10003"/>
                  </a:ext>
                </a:extLst>
              </a:tr>
              <a:tr h="370840">
                <a:tc>
                  <a:txBody>
                    <a:bodyPr/>
                    <a:lstStyle/>
                    <a:p>
                      <a:pPr algn="ctr"/>
                      <a:r>
                        <a:rPr lang="en-GB" dirty="0"/>
                        <a:t>&lt;=</a:t>
                      </a:r>
                    </a:p>
                  </a:txBody>
                  <a:tcPr/>
                </a:tc>
                <a:tc>
                  <a:txBody>
                    <a:bodyPr/>
                    <a:lstStyle/>
                    <a:p>
                      <a:r>
                        <a:rPr lang="en-GB" dirty="0"/>
                        <a:t>Less than or equal to</a:t>
                      </a:r>
                    </a:p>
                  </a:txBody>
                  <a:tcPr/>
                </a:tc>
                <a:extLst>
                  <a:ext uri="{0D108BD9-81ED-4DB2-BD59-A6C34878D82A}">
                    <a16:rowId xmlns:a16="http://schemas.microsoft.com/office/drawing/2014/main" val="10004"/>
                  </a:ext>
                </a:extLst>
              </a:tr>
              <a:tr h="370840">
                <a:tc>
                  <a:txBody>
                    <a:bodyPr/>
                    <a:lstStyle/>
                    <a:p>
                      <a:pPr algn="ctr"/>
                      <a:r>
                        <a:rPr lang="en-GB" dirty="0"/>
                        <a:t>==</a:t>
                      </a:r>
                    </a:p>
                  </a:txBody>
                  <a:tcPr/>
                </a:tc>
                <a:tc>
                  <a:txBody>
                    <a:bodyPr/>
                    <a:lstStyle/>
                    <a:p>
                      <a:r>
                        <a:rPr lang="en-GB" dirty="0"/>
                        <a:t>Equal</a:t>
                      </a:r>
                      <a:r>
                        <a:rPr lang="en-GB" baseline="0" dirty="0"/>
                        <a:t> to</a:t>
                      </a:r>
                      <a:endParaRPr lang="en-GB" dirty="0"/>
                    </a:p>
                  </a:txBody>
                  <a:tcPr/>
                </a:tc>
                <a:extLst>
                  <a:ext uri="{0D108BD9-81ED-4DB2-BD59-A6C34878D82A}">
                    <a16:rowId xmlns:a16="http://schemas.microsoft.com/office/drawing/2014/main" val="10005"/>
                  </a:ext>
                </a:extLst>
              </a:tr>
              <a:tr h="370840">
                <a:tc>
                  <a:txBody>
                    <a:bodyPr/>
                    <a:lstStyle/>
                    <a:p>
                      <a:pPr algn="ctr"/>
                      <a:r>
                        <a:rPr lang="en-GB" dirty="0"/>
                        <a:t>!=</a:t>
                      </a:r>
                    </a:p>
                  </a:txBody>
                  <a:tcPr/>
                </a:tc>
                <a:tc>
                  <a:txBody>
                    <a:bodyPr/>
                    <a:lstStyle/>
                    <a:p>
                      <a:r>
                        <a:rPr lang="en-GB" dirty="0"/>
                        <a:t>Not equal to</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76334572"/>
              </p:ext>
            </p:extLst>
          </p:nvPr>
        </p:nvGraphicFramePr>
        <p:xfrm>
          <a:off x="5652120" y="4365104"/>
          <a:ext cx="3264024" cy="229108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2183904">
                  <a:extLst>
                    <a:ext uri="{9D8B030D-6E8A-4147-A177-3AD203B41FA5}">
                      <a16:colId xmlns:a16="http://schemas.microsoft.com/office/drawing/2014/main" val="20001"/>
                    </a:ext>
                  </a:extLst>
                </a:gridCol>
              </a:tblGrid>
              <a:tr h="370840">
                <a:tc>
                  <a:txBody>
                    <a:bodyPr/>
                    <a:lstStyle/>
                    <a:p>
                      <a:r>
                        <a:rPr lang="en-GB" dirty="0"/>
                        <a:t>Operator</a:t>
                      </a:r>
                    </a:p>
                  </a:txBody>
                  <a:tcPr/>
                </a:tc>
                <a:tc>
                  <a:txBody>
                    <a:bodyPr/>
                    <a:lstStyle/>
                    <a:p>
                      <a:r>
                        <a:rPr lang="en-GB" dirty="0"/>
                        <a:t>Description</a:t>
                      </a:r>
                    </a:p>
                  </a:txBody>
                  <a:tcPr/>
                </a:tc>
                <a:extLst>
                  <a:ext uri="{0D108BD9-81ED-4DB2-BD59-A6C34878D82A}">
                    <a16:rowId xmlns:a16="http://schemas.microsoft.com/office/drawing/2014/main" val="10000"/>
                  </a:ext>
                </a:extLst>
              </a:tr>
              <a:tr h="370840">
                <a:tc>
                  <a:txBody>
                    <a:bodyPr/>
                    <a:lstStyle/>
                    <a:p>
                      <a:r>
                        <a:rPr lang="en-GB" dirty="0"/>
                        <a:t>and </a:t>
                      </a:r>
                    </a:p>
                  </a:txBody>
                  <a:tcPr/>
                </a:tc>
                <a:tc>
                  <a:txBody>
                    <a:bodyPr/>
                    <a:lstStyle/>
                    <a:p>
                      <a:r>
                        <a:rPr lang="en-GB" dirty="0"/>
                        <a:t>Both conditions must be met</a:t>
                      </a:r>
                    </a:p>
                  </a:txBody>
                  <a:tcPr/>
                </a:tc>
                <a:extLst>
                  <a:ext uri="{0D108BD9-81ED-4DB2-BD59-A6C34878D82A}">
                    <a16:rowId xmlns:a16="http://schemas.microsoft.com/office/drawing/2014/main" val="10001"/>
                  </a:ext>
                </a:extLst>
              </a:tr>
              <a:tr h="370840">
                <a:tc>
                  <a:txBody>
                    <a:bodyPr/>
                    <a:lstStyle/>
                    <a:p>
                      <a:r>
                        <a:rPr lang="en-GB" dirty="0"/>
                        <a:t>or</a:t>
                      </a:r>
                    </a:p>
                  </a:txBody>
                  <a:tcPr/>
                </a:tc>
                <a:tc>
                  <a:txBody>
                    <a:bodyPr/>
                    <a:lstStyle/>
                    <a:p>
                      <a:r>
                        <a:rPr lang="en-GB" dirty="0"/>
                        <a:t>Either condition must be met</a:t>
                      </a:r>
                    </a:p>
                  </a:txBody>
                  <a:tcPr/>
                </a:tc>
                <a:extLst>
                  <a:ext uri="{0D108BD9-81ED-4DB2-BD59-A6C34878D82A}">
                    <a16:rowId xmlns:a16="http://schemas.microsoft.com/office/drawing/2014/main" val="10002"/>
                  </a:ext>
                </a:extLst>
              </a:tr>
              <a:tr h="370840">
                <a:tc>
                  <a:txBody>
                    <a:bodyPr/>
                    <a:lstStyle/>
                    <a:p>
                      <a:r>
                        <a:rPr lang="en-GB" dirty="0"/>
                        <a:t>not</a:t>
                      </a:r>
                    </a:p>
                  </a:txBody>
                  <a:tcPr/>
                </a:tc>
                <a:tc>
                  <a:txBody>
                    <a:bodyPr/>
                    <a:lstStyle/>
                    <a:p>
                      <a:r>
                        <a:rPr lang="en-GB" dirty="0"/>
                        <a:t>Reverses the truth of a Boolean</a:t>
                      </a:r>
                      <a:r>
                        <a:rPr lang="en-GB" baseline="0" dirty="0"/>
                        <a:t> expression</a:t>
                      </a:r>
                      <a:endParaRPr lang="en-GB"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6377291" y="188640"/>
            <a:ext cx="2304256" cy="369332"/>
          </a:xfrm>
          <a:prstGeom prst="rect">
            <a:avLst/>
          </a:prstGeom>
          <a:noFill/>
        </p:spPr>
        <p:txBody>
          <a:bodyPr wrap="square" rtlCol="0">
            <a:spAutoFit/>
          </a:bodyPr>
          <a:lstStyle/>
          <a:p>
            <a:r>
              <a:rPr lang="en-GB" u="sng" dirty="0">
                <a:solidFill>
                  <a:srgbClr val="FF0000"/>
                </a:solidFill>
              </a:rPr>
              <a:t>Comparison Operators</a:t>
            </a:r>
          </a:p>
        </p:txBody>
      </p:sp>
      <p:sp>
        <p:nvSpPr>
          <p:cNvPr id="11" name="TextBox 10"/>
          <p:cNvSpPr txBox="1"/>
          <p:nvPr/>
        </p:nvSpPr>
        <p:spPr>
          <a:xfrm>
            <a:off x="6629319" y="3861048"/>
            <a:ext cx="1800200" cy="369332"/>
          </a:xfrm>
          <a:prstGeom prst="rect">
            <a:avLst/>
          </a:prstGeom>
          <a:noFill/>
        </p:spPr>
        <p:txBody>
          <a:bodyPr wrap="square" rtlCol="0">
            <a:spAutoFit/>
          </a:bodyPr>
          <a:lstStyle/>
          <a:p>
            <a:r>
              <a:rPr lang="en-GB" u="sng" dirty="0">
                <a:solidFill>
                  <a:srgbClr val="FF0000"/>
                </a:solidFill>
              </a:rPr>
              <a:t>Logical Operators</a:t>
            </a:r>
          </a:p>
        </p:txBody>
      </p:sp>
    </p:spTree>
    <p:extLst>
      <p:ext uri="{BB962C8B-B14F-4D97-AF65-F5344CB8AC3E}">
        <p14:creationId xmlns:p14="http://schemas.microsoft.com/office/powerpoint/2010/main" val="328781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If-Else                If – </a:t>
            </a:r>
            <a:r>
              <a:rPr lang="en-GB" dirty="0" err="1"/>
              <a:t>Elif</a:t>
            </a:r>
            <a:r>
              <a:rPr lang="en-GB" dirty="0"/>
              <a:t> - Else</a:t>
            </a:r>
          </a:p>
        </p:txBody>
      </p:sp>
      <p:sp>
        <p:nvSpPr>
          <p:cNvPr id="3" name="Content Placeholder 2"/>
          <p:cNvSpPr>
            <a:spLocks noGrp="1"/>
          </p:cNvSpPr>
          <p:nvPr>
            <p:ph idx="1"/>
          </p:nvPr>
        </p:nvSpPr>
        <p:spPr>
          <a:xfrm>
            <a:off x="395536" y="3140968"/>
            <a:ext cx="3682752" cy="2476872"/>
          </a:xfrm>
        </p:spPr>
        <p:txBody>
          <a:bodyPr>
            <a:normAutofit/>
          </a:bodyPr>
          <a:lstStyle/>
          <a:p>
            <a:r>
              <a:rPr lang="en-GB" sz="2400" b="1" dirty="0">
                <a:solidFill>
                  <a:srgbClr val="FF0000"/>
                </a:solidFill>
              </a:rPr>
              <a:t>If – Else</a:t>
            </a:r>
          </a:p>
          <a:p>
            <a:pPr marL="0" indent="0">
              <a:buNone/>
            </a:pPr>
            <a:r>
              <a:rPr lang="en-GB" sz="2400" dirty="0"/>
              <a:t>If number1 is over 20, it will display the message “This is over 20”, otherwise it will display the message “This is below 20”</a:t>
            </a:r>
          </a:p>
        </p:txBody>
      </p:sp>
      <p:sp>
        <p:nvSpPr>
          <p:cNvPr id="4" name="TextBox 3"/>
          <p:cNvSpPr txBox="1"/>
          <p:nvPr/>
        </p:nvSpPr>
        <p:spPr>
          <a:xfrm>
            <a:off x="5148064" y="1772816"/>
            <a:ext cx="3456384" cy="369332"/>
          </a:xfrm>
          <a:prstGeom prst="rect">
            <a:avLst/>
          </a:prstGeom>
          <a:noFill/>
        </p:spPr>
        <p:txBody>
          <a:bodyPr wrap="square" rtlCol="0">
            <a:spAutoFit/>
          </a:bodyPr>
          <a:lstStyle/>
          <a:p>
            <a:r>
              <a:rPr lang="en-GB"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73267"/>
            <a:ext cx="3168352" cy="1451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427984" y="3356992"/>
            <a:ext cx="4248472" cy="3312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600" b="1" dirty="0">
                <a:solidFill>
                  <a:srgbClr val="FF0000"/>
                </a:solidFill>
              </a:rPr>
              <a:t>If – </a:t>
            </a:r>
            <a:r>
              <a:rPr lang="en-GB" sz="1600" b="1" dirty="0" err="1">
                <a:solidFill>
                  <a:srgbClr val="FF0000"/>
                </a:solidFill>
              </a:rPr>
              <a:t>Elif</a:t>
            </a:r>
            <a:r>
              <a:rPr lang="en-GB" sz="1600" b="1" dirty="0">
                <a:solidFill>
                  <a:srgbClr val="FF0000"/>
                </a:solidFill>
              </a:rPr>
              <a:t> – Else</a:t>
            </a:r>
          </a:p>
          <a:p>
            <a:pPr marL="0" indent="0">
              <a:buNone/>
            </a:pPr>
            <a:r>
              <a:rPr lang="en-GB" sz="1600" dirty="0"/>
              <a:t>If number1 is over 20, it will display the message “This is over 20”, otherwise it will check the next condition. If number1 is equal to 20, it will display the message “This is equal to 20”. Otherwise, it will display the message “This is below 20”. The </a:t>
            </a:r>
            <a:r>
              <a:rPr lang="en-GB" sz="1600" dirty="0">
                <a:solidFill>
                  <a:srgbClr val="FF0000"/>
                </a:solidFill>
              </a:rPr>
              <a:t>else </a:t>
            </a:r>
            <a:r>
              <a:rPr lang="en-GB" sz="1600" dirty="0"/>
              <a:t>at the end is optional. When </a:t>
            </a:r>
            <a:r>
              <a:rPr lang="en-GB" sz="1600" dirty="0">
                <a:solidFill>
                  <a:srgbClr val="FF0000"/>
                </a:solidFill>
              </a:rPr>
              <a:t>else</a:t>
            </a:r>
            <a:r>
              <a:rPr lang="en-GB" sz="1600" dirty="0"/>
              <a:t> is included, the statement will select </a:t>
            </a:r>
            <a:r>
              <a:rPr lang="en-GB" sz="1600" b="1" i="1" dirty="0"/>
              <a:t>exactly</a:t>
            </a:r>
            <a:r>
              <a:rPr lang="en-GB" sz="1600" dirty="0"/>
              <a:t> one of several options. When </a:t>
            </a:r>
            <a:r>
              <a:rPr lang="en-GB" sz="1600" dirty="0">
                <a:solidFill>
                  <a:srgbClr val="FF0000"/>
                </a:solidFill>
              </a:rPr>
              <a:t>else</a:t>
            </a:r>
            <a:r>
              <a:rPr lang="en-GB" sz="1600" dirty="0"/>
              <a:t> is not present, the statement selects </a:t>
            </a:r>
            <a:r>
              <a:rPr lang="en-GB" sz="1600" b="1" i="1" dirty="0"/>
              <a:t>at most </a:t>
            </a:r>
            <a:r>
              <a:rPr lang="en-GB" sz="1600" dirty="0"/>
              <a:t>one of several options.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352644"/>
            <a:ext cx="3505747" cy="1584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85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Nested If statements</a:t>
            </a:r>
          </a:p>
        </p:txBody>
      </p:sp>
      <p:sp>
        <p:nvSpPr>
          <p:cNvPr id="3" name="Content Placeholder 2"/>
          <p:cNvSpPr>
            <a:spLocks noGrp="1"/>
          </p:cNvSpPr>
          <p:nvPr>
            <p:ph idx="1"/>
          </p:nvPr>
        </p:nvSpPr>
        <p:spPr>
          <a:xfrm>
            <a:off x="179512" y="1628800"/>
            <a:ext cx="4042792" cy="4752528"/>
          </a:xfrm>
        </p:spPr>
        <p:txBody>
          <a:bodyPr>
            <a:normAutofit fontScale="70000" lnSpcReduction="20000"/>
          </a:bodyPr>
          <a:lstStyle/>
          <a:p>
            <a:r>
              <a:rPr lang="en-GB" dirty="0"/>
              <a:t>The first line asks a user to enter a number that is saved in variable called number1.</a:t>
            </a:r>
          </a:p>
          <a:p>
            <a:r>
              <a:rPr lang="en-GB" dirty="0"/>
              <a:t>If number1 is 20 or more then it will test another if statement to see if number1 is less than or equal to 50. If it is, it will print the message that is in the variable called result “This is between 20 and 50”. </a:t>
            </a:r>
          </a:p>
          <a:p>
            <a:r>
              <a:rPr lang="en-GB" dirty="0"/>
              <a:t>If number1 is not less than or equal to 50, the message will be “this is over 50”. </a:t>
            </a:r>
          </a:p>
          <a:p>
            <a:r>
              <a:rPr lang="en-GB" dirty="0"/>
              <a:t>If number1 is not over 20, it will display the message “This is below 20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749" y="2060848"/>
            <a:ext cx="4564251"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6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If-Else statement with comparison and logic operators </a:t>
            </a:r>
          </a:p>
        </p:txBody>
      </p:sp>
      <p:sp>
        <p:nvSpPr>
          <p:cNvPr id="3" name="Content Placeholder 2"/>
          <p:cNvSpPr>
            <a:spLocks noGrp="1"/>
          </p:cNvSpPr>
          <p:nvPr>
            <p:ph idx="1"/>
          </p:nvPr>
        </p:nvSpPr>
        <p:spPr>
          <a:xfrm>
            <a:off x="1331640" y="4941168"/>
            <a:ext cx="6203032" cy="1545035"/>
          </a:xfrm>
        </p:spPr>
        <p:txBody>
          <a:bodyPr>
            <a:normAutofit fontScale="70000" lnSpcReduction="20000"/>
          </a:bodyPr>
          <a:lstStyle/>
          <a:p>
            <a:r>
              <a:rPr lang="en-GB" dirty="0"/>
              <a:t>This code uses the </a:t>
            </a:r>
            <a:r>
              <a:rPr lang="en-GB" i="1" dirty="0">
                <a:solidFill>
                  <a:srgbClr val="FF0000"/>
                </a:solidFill>
                <a:latin typeface="Courier New" panose="02070309020205020404" pitchFamily="49" charset="0"/>
                <a:cs typeface="Courier New" panose="02070309020205020404" pitchFamily="49" charset="0"/>
              </a:rPr>
              <a:t>or</a:t>
            </a:r>
            <a:r>
              <a:rPr lang="en-GB" dirty="0"/>
              <a:t> operator to determine whether or not a value entered by the user is one of the first 5 prime number. The </a:t>
            </a:r>
            <a:r>
              <a:rPr lang="en-GB" i="1" dirty="0">
                <a:solidFill>
                  <a:srgbClr val="FF0000"/>
                </a:solidFill>
                <a:latin typeface="Courier New" panose="02070309020205020404" pitchFamily="49" charset="0"/>
                <a:cs typeface="Courier New" panose="02070309020205020404" pitchFamily="49" charset="0"/>
              </a:rPr>
              <a:t>and</a:t>
            </a:r>
            <a:r>
              <a:rPr lang="en-GB" dirty="0"/>
              <a:t> </a:t>
            </a:r>
            <a:r>
              <a:rPr lang="en-GB" dirty="0" err="1"/>
              <a:t>and</a:t>
            </a:r>
            <a:r>
              <a:rPr lang="en-GB" dirty="0"/>
              <a:t> </a:t>
            </a:r>
            <a:r>
              <a:rPr lang="en-GB" i="1" dirty="0">
                <a:solidFill>
                  <a:srgbClr val="FF0000"/>
                </a:solidFill>
                <a:latin typeface="Courier New" panose="02070309020205020404" pitchFamily="49" charset="0"/>
                <a:cs typeface="Courier New" panose="02070309020205020404" pitchFamily="49" charset="0"/>
              </a:rPr>
              <a:t>not</a:t>
            </a:r>
            <a:r>
              <a:rPr lang="en-GB" dirty="0"/>
              <a:t> operators can be used in a similar manner when constructing a complex condition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30" y="1844824"/>
            <a:ext cx="8209702"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0286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11665</TotalTime>
  <Words>491</Words>
  <Application>Microsoft Office PowerPoint</Application>
  <PresentationFormat>On-screen Show (4:3)</PresentationFormat>
  <Paragraphs>54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 New</vt:lpstr>
      <vt:lpstr>Office Theme</vt:lpstr>
      <vt:lpstr>Decision making</vt:lpstr>
      <vt:lpstr>Decision making</vt:lpstr>
      <vt:lpstr>If statements</vt:lpstr>
      <vt:lpstr>If-Else                If – Elif - Else</vt:lpstr>
      <vt:lpstr>Nested If statements</vt:lpstr>
      <vt:lpstr>If-Else statement with comparison and logic operators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Data Structure</dc:title>
  <dc:creator>Mireilla Bikanga</dc:creator>
  <cp:lastModifiedBy>Mireilla Bikanga Ada</cp:lastModifiedBy>
  <cp:revision>17</cp:revision>
  <dcterms:created xsi:type="dcterms:W3CDTF">2019-08-12T13:16:25Z</dcterms:created>
  <dcterms:modified xsi:type="dcterms:W3CDTF">2020-12-16T11:29:27Z</dcterms:modified>
</cp:coreProperties>
</file>