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64" r:id="rId6"/>
    <p:sldId id="260" r:id="rId7"/>
    <p:sldId id="268" r:id="rId8"/>
    <p:sldId id="269" r:id="rId9"/>
    <p:sldId id="267" r:id="rId10"/>
    <p:sldId id="261" r:id="rId11"/>
    <p:sldId id="265" r:id="rId12"/>
    <p:sldId id="262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E25BE-D9B3-4940-8004-C496024AF85B}" type="datetimeFigureOut">
              <a:rPr lang="en-GB" smtClean="0"/>
              <a:t>27/09/2023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A62CC-719D-4BF8-A3ED-858A81B04B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0851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E25BE-D9B3-4940-8004-C496024AF85B}" type="datetimeFigureOut">
              <a:rPr lang="en-GB" smtClean="0"/>
              <a:t>27/09/2023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A62CC-719D-4BF8-A3ED-858A81B04B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8000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E25BE-D9B3-4940-8004-C496024AF85B}" type="datetimeFigureOut">
              <a:rPr lang="en-GB" smtClean="0"/>
              <a:t>27/09/2023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A62CC-719D-4BF8-A3ED-858A81B04B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9853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E25BE-D9B3-4940-8004-C496024AF85B}" type="datetimeFigureOut">
              <a:rPr lang="en-GB" smtClean="0"/>
              <a:t>27/09/2023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A62CC-719D-4BF8-A3ED-858A81B04B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7049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E25BE-D9B3-4940-8004-C496024AF85B}" type="datetimeFigureOut">
              <a:rPr lang="en-GB" smtClean="0"/>
              <a:t>27/09/2023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A62CC-719D-4BF8-A3ED-858A81B04B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0787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E25BE-D9B3-4940-8004-C496024AF85B}" type="datetimeFigureOut">
              <a:rPr lang="en-GB" smtClean="0"/>
              <a:t>27/09/2023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A62CC-719D-4BF8-A3ED-858A81B04B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0447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E25BE-D9B3-4940-8004-C496024AF85B}" type="datetimeFigureOut">
              <a:rPr lang="en-GB" smtClean="0"/>
              <a:t>27/09/2023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A62CC-719D-4BF8-A3ED-858A81B04B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5051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E25BE-D9B3-4940-8004-C496024AF85B}" type="datetimeFigureOut">
              <a:rPr lang="en-GB" smtClean="0"/>
              <a:t>27/09/2023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A62CC-719D-4BF8-A3ED-858A81B04B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8728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E25BE-D9B3-4940-8004-C496024AF85B}" type="datetimeFigureOut">
              <a:rPr lang="en-GB" smtClean="0"/>
              <a:t>27/09/2023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A62CC-719D-4BF8-A3ED-858A81B04B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5012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E25BE-D9B3-4940-8004-C496024AF85B}" type="datetimeFigureOut">
              <a:rPr lang="en-GB" smtClean="0"/>
              <a:t>27/09/2023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A62CC-719D-4BF8-A3ED-858A81B04B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4392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E25BE-D9B3-4940-8004-C496024AF85B}" type="datetimeFigureOut">
              <a:rPr lang="en-GB" smtClean="0"/>
              <a:t>27/09/2023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A62CC-719D-4BF8-A3ED-858A81B04B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3147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E25BE-D9B3-4940-8004-C496024AF85B}" type="datetimeFigureOut">
              <a:rPr lang="en-GB" smtClean="0"/>
              <a:t>27/09/2023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A62CC-719D-4BF8-A3ED-858A81B04B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249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Files and Exceptions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5220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648072"/>
          </a:xfrm>
        </p:spPr>
        <p:txBody>
          <a:bodyPr>
            <a:normAutofit fontScale="90000"/>
          </a:bodyPr>
          <a:lstStyle/>
          <a:p>
            <a:r>
              <a:rPr lang="en-GB" dirty="0"/>
              <a:t>Command Line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908720"/>
            <a:ext cx="7632848" cy="2160240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Being able to provide input from the command line is beneficial when writing scripts that use multiple programmes to automate some tasks and programmes that are scheduled to run periodically.</a:t>
            </a:r>
          </a:p>
          <a:p>
            <a:r>
              <a:rPr lang="en-GB" dirty="0"/>
              <a:t>Any command line argument provided when the programme was executed are stored into a variable named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/>
              <a:t>(argument vector) that resides in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sys</a:t>
            </a:r>
            <a:r>
              <a:rPr lang="en-GB" dirty="0"/>
              <a:t> (system)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284984"/>
            <a:ext cx="54102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6021288"/>
            <a:ext cx="551497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516216" y="3501008"/>
            <a:ext cx="2304256" cy="1477328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This programme demonstrates accessing the argument vector.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6160189" y="4005064"/>
            <a:ext cx="35602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1289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648072"/>
          </a:xfrm>
        </p:spPr>
        <p:txBody>
          <a:bodyPr>
            <a:normAutofit fontScale="90000"/>
          </a:bodyPr>
          <a:lstStyle/>
          <a:p>
            <a:r>
              <a:rPr lang="en-GB" dirty="0"/>
              <a:t>Command Line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908720"/>
            <a:ext cx="7632848" cy="1296144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Command line arguments can be used to supply any input values to the programme that can be typed on the command line such as integers, floating-point numbers, and strings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991" y="1916832"/>
            <a:ext cx="5858247" cy="461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2333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/>
              <a:t>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24744"/>
            <a:ext cx="8435280" cy="5616624"/>
          </a:xfrm>
        </p:spPr>
        <p:txBody>
          <a:bodyPr>
            <a:normAutofit fontScale="62500" lnSpcReduction="20000"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Exceptions</a:t>
            </a:r>
            <a:r>
              <a:rPr lang="en-GB" dirty="0"/>
              <a:t> are those errors that the user can make. For example, a user can supply a non-numeric value when a numeric value was expected.</a:t>
            </a:r>
          </a:p>
          <a:p>
            <a:r>
              <a:rPr lang="en-GB" dirty="0"/>
              <a:t>By default a Python programme will crash when an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exception </a:t>
            </a:r>
            <a:r>
              <a:rPr lang="en-GB" dirty="0"/>
              <a:t>occurs.</a:t>
            </a:r>
          </a:p>
          <a:p>
            <a:r>
              <a:rPr lang="en-GB" dirty="0"/>
              <a:t>So the programmer must indicate where an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en-GB" dirty="0"/>
              <a:t> might occur in order to catch it.</a:t>
            </a:r>
          </a:p>
          <a:p>
            <a:r>
              <a:rPr lang="en-GB" dirty="0"/>
              <a:t>The programmer must also indicate what code to run to handle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en-GB" dirty="0"/>
              <a:t> when it happens.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GB" dirty="0"/>
              <a:t> and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GB" dirty="0"/>
              <a:t> are used.</a:t>
            </a:r>
          </a:p>
          <a:p>
            <a:r>
              <a:rPr lang="en-GB" dirty="0"/>
              <a:t>The code that might cause an exception that we want to catch is place inside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GB" dirty="0"/>
              <a:t> block</a:t>
            </a:r>
          </a:p>
          <a:p>
            <a:r>
              <a:rPr lang="en-GB" dirty="0"/>
              <a:t>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GB" dirty="0"/>
              <a:t> block is immediately followed by one or more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GB" dirty="0"/>
              <a:t> blocks.</a:t>
            </a:r>
          </a:p>
          <a:p>
            <a:r>
              <a:rPr lang="en-GB" dirty="0"/>
              <a:t>When an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en-GB" dirty="0"/>
              <a:t> occurs inside  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GB" dirty="0"/>
              <a:t> block, execution immediately jump to the appropriate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GB" dirty="0"/>
              <a:t> block without running any remaining statements in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GB" dirty="0"/>
              <a:t> block.</a:t>
            </a:r>
          </a:p>
          <a:p>
            <a:r>
              <a:rPr lang="en-GB" dirty="0"/>
              <a:t>An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GB" dirty="0"/>
              <a:t> block that does not specify a particular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en-GB" dirty="0"/>
              <a:t> will catch any type of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en-GB" dirty="0"/>
              <a:t> (that is not caught by another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GB" dirty="0"/>
              <a:t> block associated to the same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GB" dirty="0"/>
              <a:t> block.</a:t>
            </a:r>
          </a:p>
          <a:p>
            <a:r>
              <a:rPr lang="en-GB" dirty="0"/>
              <a:t>The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except </a:t>
            </a:r>
            <a:r>
              <a:rPr lang="en-GB" dirty="0"/>
              <a:t>block only execute when an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en-GB" dirty="0"/>
              <a:t> occurs.</a:t>
            </a:r>
          </a:p>
        </p:txBody>
      </p:sp>
    </p:spTree>
    <p:extLst>
      <p:ext uri="{BB962C8B-B14F-4D97-AF65-F5344CB8AC3E}">
        <p14:creationId xmlns:p14="http://schemas.microsoft.com/office/powerpoint/2010/main" val="62301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/>
              <a:t>Exceptions example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3861048"/>
            <a:ext cx="2902300" cy="2664296"/>
          </a:xfrm>
          <a:ln>
            <a:solidFill>
              <a:srgbClr val="0070C0"/>
            </a:solidFill>
            <a:prstDash val="dash"/>
          </a:ln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GB" dirty="0"/>
              <a:t>A user can re-enter the name of the file. However this can also cause an exception. A loop is used to run until the user enters the name of the file successfully. </a:t>
            </a:r>
            <a:r>
              <a:rPr lang="en-GB"/>
              <a:t>The try </a:t>
            </a:r>
            <a:r>
              <a:rPr lang="en-GB" dirty="0"/>
              <a:t>and except are inside the loop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1340766"/>
            <a:ext cx="5684515" cy="2304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812" y="4221088"/>
            <a:ext cx="6073028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331912" y="1349152"/>
            <a:ext cx="2592288" cy="1719808"/>
          </a:xfrm>
          <a:prstGeom prst="rect">
            <a:avLst/>
          </a:prstGeom>
          <a:ln>
            <a:solidFill>
              <a:srgbClr val="0070C0"/>
            </a:solidFill>
            <a:prstDash val="dash"/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Quits when the file requested by the user is not found which is not always ideal.</a:t>
            </a:r>
          </a:p>
        </p:txBody>
      </p:sp>
    </p:spTree>
    <p:extLst>
      <p:ext uri="{BB962C8B-B14F-4D97-AF65-F5344CB8AC3E}">
        <p14:creationId xmlns:p14="http://schemas.microsoft.com/office/powerpoint/2010/main" val="2181591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Files are suitable for storing results that are needed for an extended period of time, and for holding input values for a programme that will run several times.</a:t>
            </a:r>
          </a:p>
          <a:p>
            <a:r>
              <a:rPr lang="en-GB" dirty="0"/>
              <a:t>Files are classified as text file or binary file</a:t>
            </a:r>
          </a:p>
          <a:p>
            <a:endParaRPr lang="en-GB" dirty="0"/>
          </a:p>
          <a:p>
            <a:r>
              <a:rPr lang="en-GB" dirty="0"/>
              <a:t>Text files: Can only contains characters using an encoding system such as ASCII and UTF-8. can be viewed and modified using any text editor. </a:t>
            </a:r>
          </a:p>
          <a:p>
            <a:endParaRPr lang="en-GB" dirty="0"/>
          </a:p>
          <a:p>
            <a:r>
              <a:rPr lang="en-GB" dirty="0"/>
              <a:t>Binary files: sequence of bits. Can contain any type of data, not just characters. E.g. images, sound, videos.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5324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GB" dirty="0"/>
              <a:t>Opening a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980728"/>
            <a:ext cx="8496944" cy="5544616"/>
          </a:xfrm>
        </p:spPr>
        <p:txBody>
          <a:bodyPr>
            <a:normAutofit fontScale="62500" lnSpcReduction="20000"/>
          </a:bodyPr>
          <a:lstStyle/>
          <a:p>
            <a:r>
              <a:rPr lang="en-GB" dirty="0"/>
              <a:t>A file must be opened before data values can be read from it and before new data value are written to it.</a:t>
            </a:r>
          </a:p>
          <a:p>
            <a:endParaRPr lang="en-GB" dirty="0"/>
          </a:p>
          <a:p>
            <a:r>
              <a:rPr lang="en-GB" dirty="0"/>
              <a:t>Files are opened by calling the 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GB" dirty="0"/>
              <a:t> function.</a:t>
            </a:r>
          </a:p>
          <a:p>
            <a:endParaRPr lang="en-GB" dirty="0"/>
          </a:p>
          <a:p>
            <a:r>
              <a:rPr lang="en-GB" dirty="0"/>
              <a:t>The 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GB" dirty="0"/>
              <a:t> function takes two arguments: The string that contains the name of the file and the string that indicates the </a:t>
            </a:r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access mode </a:t>
            </a:r>
            <a:r>
              <a:rPr lang="en-GB" dirty="0"/>
              <a:t>for the file.</a:t>
            </a:r>
          </a:p>
          <a:p>
            <a:endParaRPr lang="en-GB" dirty="0"/>
          </a:p>
          <a:p>
            <a:r>
              <a:rPr lang="en-GB" dirty="0"/>
              <a:t>Access modes: read (denoted by “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GB" dirty="0"/>
              <a:t>”), write (denoted by “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GB" dirty="0"/>
              <a:t>”) and append (denoted by “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GB" dirty="0"/>
              <a:t>”)</a:t>
            </a:r>
          </a:p>
          <a:p>
            <a:endParaRPr lang="en-GB" dirty="0"/>
          </a:p>
          <a:p>
            <a:r>
              <a:rPr lang="en-GB" dirty="0"/>
              <a:t>A </a:t>
            </a:r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file object </a:t>
            </a:r>
            <a:r>
              <a:rPr lang="en-GB" dirty="0"/>
              <a:t>is returned by the open function.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Once a file is opened, methods can be applied to the file object to read data from the file or to write data to the file.</a:t>
            </a:r>
          </a:p>
          <a:p>
            <a:endParaRPr lang="en-GB" dirty="0"/>
          </a:p>
          <a:p>
            <a:r>
              <a:rPr lang="en-GB" dirty="0"/>
              <a:t>The file should be closed once all of the values have been read or written using the 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r>
              <a:rPr lang="en-GB" dirty="0"/>
              <a:t> function.</a:t>
            </a:r>
          </a:p>
          <a:p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3789040"/>
            <a:ext cx="2432634" cy="689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8288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en-GB" dirty="0"/>
              <a:t>Reading Input from a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3682752" cy="4525963"/>
          </a:xfrm>
        </p:spPr>
        <p:txBody>
          <a:bodyPr>
            <a:normAutofit fontScale="62500" lnSpcReduction="20000"/>
          </a:bodyPr>
          <a:lstStyle/>
          <a:p>
            <a:r>
              <a:rPr lang="en-GB" dirty="0"/>
              <a:t>Can only read from a file when it is in read mode otherwise it crashes if it is in any other mode.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Readline</a:t>
            </a:r>
            <a:r>
              <a:rPr lang="en-GB" dirty="0"/>
              <a:t> method reads one line from the file and returns it as a string, much  like the input function reads a line of text typed on the keyboard.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Readline</a:t>
            </a:r>
            <a:r>
              <a:rPr lang="en-GB" dirty="0"/>
              <a:t> returns an empty string when there is no further data to read from the file.</a:t>
            </a:r>
          </a:p>
          <a:p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412776"/>
            <a:ext cx="4743450" cy="450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6165304"/>
            <a:ext cx="36576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144151" y="548680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Our list: numbers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8460432" y="1195011"/>
            <a:ext cx="144016" cy="3617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2725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en-GB" dirty="0"/>
              <a:t>Reading Input from a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196752"/>
            <a:ext cx="3754760" cy="5187627"/>
          </a:xfrm>
        </p:spPr>
        <p:txBody>
          <a:bodyPr>
            <a:normAutofit fontScale="55000" lnSpcReduction="20000"/>
          </a:bodyPr>
          <a:lstStyle/>
          <a:p>
            <a:r>
              <a:rPr lang="en-GB" dirty="0"/>
              <a:t>Sometimes it is helpful to read all of the data from the file instead of reading one line at a time..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The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read </a:t>
            </a:r>
            <a:r>
              <a:rPr lang="en-GB" dirty="0"/>
              <a:t>method or the 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readline</a:t>
            </a:r>
            <a:r>
              <a:rPr lang="en-GB" dirty="0"/>
              <a:t>s method can help accomplish that.</a:t>
            </a:r>
          </a:p>
          <a:p>
            <a:endParaRPr lang="en-GB" dirty="0"/>
          </a:p>
          <a:p>
            <a:r>
              <a:rPr lang="en-GB" dirty="0"/>
              <a:t>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read </a:t>
            </a:r>
            <a:r>
              <a:rPr lang="en-GB" dirty="0"/>
              <a:t>method will return the entire content of the file as one string – further processing is required to break the string into smaller pieces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Readlines returns a list where each element is one line from the file. Once all the lines have been read, a loop can be used to process each element in the list. </a:t>
            </a:r>
          </a:p>
          <a:p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412776"/>
            <a:ext cx="3971925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9808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GB" dirty="0"/>
              <a:t>Writing Output to a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913034"/>
            <a:ext cx="7344816" cy="3628999"/>
          </a:xfrm>
        </p:spPr>
        <p:txBody>
          <a:bodyPr>
            <a:normAutofit fontScale="55000" lnSpcReduction="20000"/>
          </a:bodyPr>
          <a:lstStyle/>
          <a:p>
            <a:r>
              <a:rPr lang="en-GB" dirty="0"/>
              <a:t>When a file is opened in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GB" dirty="0"/>
              <a:t> mode, a new empty file is created</a:t>
            </a:r>
          </a:p>
          <a:p>
            <a:r>
              <a:rPr lang="en-GB" dirty="0"/>
              <a:t>So if that file already existed then it will be deleted and all data in it will be lost.</a:t>
            </a:r>
          </a:p>
          <a:p>
            <a:r>
              <a:rPr lang="en-GB" dirty="0"/>
              <a:t>Open an existing file in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append</a:t>
            </a:r>
            <a:r>
              <a:rPr lang="en-GB" dirty="0"/>
              <a:t> mode to write data at the end of that file.</a:t>
            </a:r>
          </a:p>
          <a:p>
            <a:r>
              <a:rPr lang="en-GB" dirty="0"/>
              <a:t>If the file opened in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append</a:t>
            </a:r>
            <a:r>
              <a:rPr lang="en-GB" dirty="0"/>
              <a:t> mode does not exist, then a new file will be created.</a:t>
            </a:r>
          </a:p>
          <a:p>
            <a:r>
              <a:rPr lang="en-GB" dirty="0"/>
              <a:t>The 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GB" dirty="0"/>
              <a:t> method can be used to write data opened either to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GB" dirty="0"/>
              <a:t> mode or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append</a:t>
            </a:r>
            <a:r>
              <a:rPr lang="en-GB" dirty="0"/>
              <a:t> mode.</a:t>
            </a:r>
          </a:p>
          <a:p>
            <a:r>
              <a:rPr lang="en-GB" dirty="0"/>
              <a:t>It takes one argument, a string. Convert other value types to string using the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GB" dirty="0"/>
              <a:t> function.</a:t>
            </a:r>
          </a:p>
          <a:p>
            <a:r>
              <a:rPr lang="en-GB" dirty="0"/>
              <a:t>Unlike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print method</a:t>
            </a:r>
            <a:r>
              <a:rPr lang="en-GB" dirty="0"/>
              <a:t>,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GB" dirty="0"/>
              <a:t> method does not automatically move to the next line.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\n </a:t>
            </a:r>
            <a:r>
              <a:rPr lang="en-GB" dirty="0"/>
              <a:t>denotes end of line marker.</a:t>
            </a:r>
          </a:p>
          <a:p>
            <a:endParaRPr lang="en-GB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522336"/>
            <a:ext cx="4824536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508104" y="4797151"/>
            <a:ext cx="3168352" cy="1323439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This programme writes the numbers from 1 up to (including) a number entered by the user to a file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788024" y="5085184"/>
            <a:ext cx="720080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1163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Reading and Writing to 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.csv </a:t>
            </a:r>
            <a:r>
              <a:rPr lang="en-GB" dirty="0"/>
              <a:t>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00807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.CSV (Comma Separated Values) is associated with importing and exporting spreadsheets and databases.</a:t>
            </a:r>
          </a:p>
          <a:p>
            <a:r>
              <a:rPr lang="en-GB" dirty="0"/>
              <a:t>Allows greater control over data</a:t>
            </a:r>
          </a:p>
          <a:p>
            <a:r>
              <a:rPr lang="en-GB" dirty="0"/>
              <a:t>When opening 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.csv </a:t>
            </a:r>
            <a:r>
              <a:rPr lang="en-GB" dirty="0"/>
              <a:t>file, you must specify how that file will be used. The options are: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299018"/>
              </p:ext>
            </p:extLst>
          </p:nvPr>
        </p:nvGraphicFramePr>
        <p:xfrm>
          <a:off x="683568" y="3861048"/>
          <a:ext cx="7848872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98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290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‘w’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Creates a new file and writes to that file. If the file already exist, a new file will be created, overwriting the existing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‘x’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Creates a new file and writes to that file. If</a:t>
                      </a:r>
                      <a:r>
                        <a:rPr lang="en-GB" baseline="0" dirty="0"/>
                        <a:t> the file already exits, the programme will crash rather than overwriting it.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‘r’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Opens for reading only and will not allow you to make any changes.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‘a’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Opens for writing, appending to the end of the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4164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360040"/>
          </a:xfrm>
        </p:spPr>
        <p:txBody>
          <a:bodyPr>
            <a:normAutofit fontScale="90000"/>
          </a:bodyPr>
          <a:lstStyle/>
          <a:p>
            <a:r>
              <a:rPr lang="en-GB" sz="4000" dirty="0">
                <a:solidFill>
                  <a:prstClr val="black"/>
                </a:solidFill>
              </a:rPr>
              <a:t>Reading and Writing to a </a:t>
            </a:r>
            <a:r>
              <a:rPr lang="en-GB" sz="4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.csv </a:t>
            </a:r>
            <a:r>
              <a:rPr lang="en-GB" sz="4000" dirty="0">
                <a:solidFill>
                  <a:prstClr val="black"/>
                </a:solidFill>
              </a:rPr>
              <a:t>File</a:t>
            </a:r>
            <a:endParaRPr lang="en-GB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20688"/>
            <a:ext cx="5184576" cy="605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037554" y="2276872"/>
            <a:ext cx="3816424" cy="1384995"/>
          </a:xfrm>
          <a:prstGeom prst="rect">
            <a:avLst/>
          </a:prstGeom>
          <a:noFill/>
          <a:ln>
            <a:solidFill>
              <a:srgbClr val="7030A0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 .csv file cannot be altered, only added to. If you need to alter the file, you need to write it to a temporary list. This code reads the original file and write it to a list called “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7557" y="1268760"/>
            <a:ext cx="4091203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4077072"/>
            <a:ext cx="4527597" cy="1310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156176" y="5589240"/>
            <a:ext cx="2304256" cy="954107"/>
          </a:xfrm>
          <a:prstGeom prst="rect">
            <a:avLst/>
          </a:prstGeom>
          <a:noFill/>
          <a:ln w="12700">
            <a:solidFill>
              <a:srgbClr val="FF0000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Writes from a list to a new csv file called “NewStars.csv”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7452320" y="1844824"/>
            <a:ext cx="432048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0"/>
          </p:cNvCxnSpPr>
          <p:nvPr/>
        </p:nvCxnSpPr>
        <p:spPr>
          <a:xfrm flipH="1" flipV="1">
            <a:off x="7092280" y="5157192"/>
            <a:ext cx="216024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2407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 fontScale="90000"/>
          </a:bodyPr>
          <a:lstStyle/>
          <a:p>
            <a:r>
              <a:rPr lang="en-GB" dirty="0"/>
              <a:t>More code example - Writing and reading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50" y="1484784"/>
            <a:ext cx="6250050" cy="4973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988840"/>
            <a:ext cx="1133475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148064" y="4653136"/>
            <a:ext cx="3024336" cy="1200329"/>
          </a:xfrm>
          <a:prstGeom prst="rect">
            <a:avLst/>
          </a:prstGeom>
          <a:noFill/>
          <a:ln w="12700">
            <a:solidFill>
              <a:srgbClr val="7030A0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dirty="0" err="1"/>
              <a:t>file.close</a:t>
            </a:r>
            <a:r>
              <a:rPr lang="en-US" dirty="0"/>
              <a:t>() function at the end of the code tells Python the task of creating or reading </a:t>
            </a:r>
            <a:r>
              <a:rPr lang="en-US"/>
              <a:t>is complete.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9499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4796</TotalTime>
  <Words>1168</Words>
  <Application>Microsoft Office PowerPoint</Application>
  <PresentationFormat>On-screen Show (4:3)</PresentationFormat>
  <Paragraphs>85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Courier New</vt:lpstr>
      <vt:lpstr>Office Theme</vt:lpstr>
      <vt:lpstr>Files and Exceptions</vt:lpstr>
      <vt:lpstr>File</vt:lpstr>
      <vt:lpstr>Opening a File</vt:lpstr>
      <vt:lpstr>Reading Input from a File</vt:lpstr>
      <vt:lpstr>Reading Input from a File</vt:lpstr>
      <vt:lpstr>Writing Output to a File</vt:lpstr>
      <vt:lpstr>Reading and Writing to a .csv File</vt:lpstr>
      <vt:lpstr>Reading and Writing to a .csv File</vt:lpstr>
      <vt:lpstr>More code example - Writing and reading</vt:lpstr>
      <vt:lpstr>Command Line Arguments</vt:lpstr>
      <vt:lpstr>Command Line Arguments</vt:lpstr>
      <vt:lpstr>Exceptions</vt:lpstr>
      <vt:lpstr>Exceptions example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Files and Exceptions</dc:title>
  <dc:creator>Mireilla Bikanga</dc:creator>
  <cp:lastModifiedBy>Mireilla Bikanga Ada</cp:lastModifiedBy>
  <cp:revision>31</cp:revision>
  <dcterms:created xsi:type="dcterms:W3CDTF">2019-08-12T15:28:04Z</dcterms:created>
  <dcterms:modified xsi:type="dcterms:W3CDTF">2023-09-27T07:59:32Z</dcterms:modified>
</cp:coreProperties>
</file>