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62" r:id="rId5"/>
    <p:sldId id="264" r:id="rId6"/>
    <p:sldId id="258" r:id="rId7"/>
    <p:sldId id="259" r:id="rId8"/>
    <p:sldId id="260"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83" autoAdjust="0"/>
  </p:normalViewPr>
  <p:slideViewPr>
    <p:cSldViewPr snapToGrid="0" snapToObjects="1">
      <p:cViewPr varScale="1">
        <p:scale>
          <a:sx n="107" d="100"/>
          <a:sy n="107" d="100"/>
        </p:scale>
        <p:origin x="1734"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7C2C6021-4EAB-4A69-888F-36554E59B379}"/>
    <pc:docChg chg="custSel addSld delSld modSld">
      <pc:chgData name="Mireilla Bikanga Ada" userId="b964f4d4-5927-4a33-a1eb-35030e652755" providerId="ADAL" clId="{7C2C6021-4EAB-4A69-888F-36554E59B379}" dt="2024-08-07T09:59:58.977" v="212" actId="2696"/>
      <pc:docMkLst>
        <pc:docMk/>
      </pc:docMkLst>
      <pc:sldChg chg="modSp mod">
        <pc:chgData name="Mireilla Bikanga Ada" userId="b964f4d4-5927-4a33-a1eb-35030e652755" providerId="ADAL" clId="{7C2C6021-4EAB-4A69-888F-36554E59B379}" dt="2024-08-06T16:16:44.756" v="112" actId="255"/>
        <pc:sldMkLst>
          <pc:docMk/>
          <pc:sldMk cId="0" sldId="257"/>
        </pc:sldMkLst>
        <pc:spChg chg="mod">
          <ac:chgData name="Mireilla Bikanga Ada" userId="b964f4d4-5927-4a33-a1eb-35030e652755" providerId="ADAL" clId="{7C2C6021-4EAB-4A69-888F-36554E59B379}" dt="2024-08-06T16:16:44.756" v="112" actId="255"/>
          <ac:spMkLst>
            <pc:docMk/>
            <pc:sldMk cId="0" sldId="257"/>
            <ac:spMk id="2" creationId="{00000000-0000-0000-0000-000000000000}"/>
          </ac:spMkLst>
        </pc:spChg>
      </pc:sldChg>
      <pc:sldChg chg="modSp mod">
        <pc:chgData name="Mireilla Bikanga Ada" userId="b964f4d4-5927-4a33-a1eb-35030e652755" providerId="ADAL" clId="{7C2C6021-4EAB-4A69-888F-36554E59B379}" dt="2024-08-06T15:17:01.524" v="37" actId="207"/>
        <pc:sldMkLst>
          <pc:docMk/>
          <pc:sldMk cId="0" sldId="258"/>
        </pc:sldMkLst>
        <pc:spChg chg="mod">
          <ac:chgData name="Mireilla Bikanga Ada" userId="b964f4d4-5927-4a33-a1eb-35030e652755" providerId="ADAL" clId="{7C2C6021-4EAB-4A69-888F-36554E59B379}" dt="2024-08-06T15:17:01.524" v="37" actId="207"/>
          <ac:spMkLst>
            <pc:docMk/>
            <pc:sldMk cId="0" sldId="258"/>
            <ac:spMk id="3" creationId="{00000000-0000-0000-0000-000000000000}"/>
          </ac:spMkLst>
        </pc:spChg>
      </pc:sldChg>
      <pc:sldChg chg="addSp modSp mod">
        <pc:chgData name="Mireilla Bikanga Ada" userId="b964f4d4-5927-4a33-a1eb-35030e652755" providerId="ADAL" clId="{7C2C6021-4EAB-4A69-888F-36554E59B379}" dt="2024-08-07T09:58:28.901" v="211" actId="14100"/>
        <pc:sldMkLst>
          <pc:docMk/>
          <pc:sldMk cId="0" sldId="260"/>
        </pc:sldMkLst>
        <pc:spChg chg="mod">
          <ac:chgData name="Mireilla Bikanga Ada" userId="b964f4d4-5927-4a33-a1eb-35030e652755" providerId="ADAL" clId="{7C2C6021-4EAB-4A69-888F-36554E59B379}" dt="2024-08-07T09:55:52.193" v="131" actId="1076"/>
          <ac:spMkLst>
            <pc:docMk/>
            <pc:sldMk cId="0" sldId="260"/>
            <ac:spMk id="3" creationId="{00000000-0000-0000-0000-000000000000}"/>
          </ac:spMkLst>
        </pc:spChg>
        <pc:spChg chg="add mod">
          <ac:chgData name="Mireilla Bikanga Ada" userId="b964f4d4-5927-4a33-a1eb-35030e652755" providerId="ADAL" clId="{7C2C6021-4EAB-4A69-888F-36554E59B379}" dt="2024-08-07T09:58:22.583" v="210" actId="14100"/>
          <ac:spMkLst>
            <pc:docMk/>
            <pc:sldMk cId="0" sldId="260"/>
            <ac:spMk id="7" creationId="{3B014B3D-74FE-A445-8489-2C0D2F454794}"/>
          </ac:spMkLst>
        </pc:spChg>
        <pc:spChg chg="add mod">
          <ac:chgData name="Mireilla Bikanga Ada" userId="b964f4d4-5927-4a33-a1eb-35030e652755" providerId="ADAL" clId="{7C2C6021-4EAB-4A69-888F-36554E59B379}" dt="2024-08-07T09:57:10.518" v="144"/>
          <ac:spMkLst>
            <pc:docMk/>
            <pc:sldMk cId="0" sldId="260"/>
            <ac:spMk id="9" creationId="{18547E9B-E254-55F9-61D4-ABEC78493278}"/>
          </ac:spMkLst>
        </pc:spChg>
        <pc:picChg chg="add mod">
          <ac:chgData name="Mireilla Bikanga Ada" userId="b964f4d4-5927-4a33-a1eb-35030e652755" providerId="ADAL" clId="{7C2C6021-4EAB-4A69-888F-36554E59B379}" dt="2024-08-07T09:55:19.611" v="116" actId="1076"/>
          <ac:picMkLst>
            <pc:docMk/>
            <pc:sldMk cId="0" sldId="260"/>
            <ac:picMk id="5" creationId="{084C3FB7-619B-427D-E5C1-14807B619A03}"/>
          </ac:picMkLst>
        </pc:picChg>
        <pc:cxnChg chg="add mod">
          <ac:chgData name="Mireilla Bikanga Ada" userId="b964f4d4-5927-4a33-a1eb-35030e652755" providerId="ADAL" clId="{7C2C6021-4EAB-4A69-888F-36554E59B379}" dt="2024-08-07T09:58:28.901" v="211" actId="14100"/>
          <ac:cxnSpMkLst>
            <pc:docMk/>
            <pc:sldMk cId="0" sldId="260"/>
            <ac:cxnSpMk id="11" creationId="{017C9E4A-7165-E178-F534-E60E26BAB6ED}"/>
          </ac:cxnSpMkLst>
        </pc:cxnChg>
        <pc:cxnChg chg="add mod">
          <ac:chgData name="Mireilla Bikanga Ada" userId="b964f4d4-5927-4a33-a1eb-35030e652755" providerId="ADAL" clId="{7C2C6021-4EAB-4A69-888F-36554E59B379}" dt="2024-08-07T09:57:37.903" v="157" actId="14100"/>
          <ac:cxnSpMkLst>
            <pc:docMk/>
            <pc:sldMk cId="0" sldId="260"/>
            <ac:cxnSpMk id="12" creationId="{4625CA92-2028-0809-0BE4-F64F91E030C5}"/>
          </ac:cxnSpMkLst>
        </pc:cxnChg>
      </pc:sldChg>
      <pc:sldChg chg="modSp mod">
        <pc:chgData name="Mireilla Bikanga Ada" userId="b964f4d4-5927-4a33-a1eb-35030e652755" providerId="ADAL" clId="{7C2C6021-4EAB-4A69-888F-36554E59B379}" dt="2024-08-06T15:01:55.510" v="4" actId="20577"/>
        <pc:sldMkLst>
          <pc:docMk/>
          <pc:sldMk cId="1581759922" sldId="262"/>
        </pc:sldMkLst>
        <pc:spChg chg="mod">
          <ac:chgData name="Mireilla Bikanga Ada" userId="b964f4d4-5927-4a33-a1eb-35030e652755" providerId="ADAL" clId="{7C2C6021-4EAB-4A69-888F-36554E59B379}" dt="2024-08-06T15:01:55.510" v="4" actId="20577"/>
          <ac:spMkLst>
            <pc:docMk/>
            <pc:sldMk cId="1581759922" sldId="262"/>
            <ac:spMk id="3" creationId="{00000000-0000-0000-0000-000000000000}"/>
          </ac:spMkLst>
        </pc:spChg>
      </pc:sldChg>
      <pc:sldChg chg="new del">
        <pc:chgData name="Mireilla Bikanga Ada" userId="b964f4d4-5927-4a33-a1eb-35030e652755" providerId="ADAL" clId="{7C2C6021-4EAB-4A69-888F-36554E59B379}" dt="2024-08-07T09:59:58.977" v="212" actId="2696"/>
        <pc:sldMkLst>
          <pc:docMk/>
          <pc:sldMk cId="2575149171" sldId="263"/>
        </pc:sldMkLst>
      </pc:sldChg>
      <pc:sldChg chg="addSp delSp modSp add mod">
        <pc:chgData name="Mireilla Bikanga Ada" userId="b964f4d4-5927-4a33-a1eb-35030e652755" providerId="ADAL" clId="{7C2C6021-4EAB-4A69-888F-36554E59B379}" dt="2024-08-06T15:58:39.863" v="101" actId="1076"/>
        <pc:sldMkLst>
          <pc:docMk/>
          <pc:sldMk cId="1556023066" sldId="264"/>
        </pc:sldMkLst>
        <pc:spChg chg="mod">
          <ac:chgData name="Mireilla Bikanga Ada" userId="b964f4d4-5927-4a33-a1eb-35030e652755" providerId="ADAL" clId="{7C2C6021-4EAB-4A69-888F-36554E59B379}" dt="2024-08-06T15:58:19.462" v="95" actId="20577"/>
          <ac:spMkLst>
            <pc:docMk/>
            <pc:sldMk cId="1556023066" sldId="264"/>
            <ac:spMk id="2" creationId="{00000000-0000-0000-0000-000000000000}"/>
          </ac:spMkLst>
        </pc:spChg>
        <pc:spChg chg="del">
          <ac:chgData name="Mireilla Bikanga Ada" userId="b964f4d4-5927-4a33-a1eb-35030e652755" providerId="ADAL" clId="{7C2C6021-4EAB-4A69-888F-36554E59B379}" dt="2024-08-06T15:23:39.821" v="44" actId="478"/>
          <ac:spMkLst>
            <pc:docMk/>
            <pc:sldMk cId="1556023066" sldId="264"/>
            <ac:spMk id="3" creationId="{00000000-0000-0000-0000-000000000000}"/>
          </ac:spMkLst>
        </pc:spChg>
        <pc:spChg chg="del mod">
          <ac:chgData name="Mireilla Bikanga Ada" userId="b964f4d4-5927-4a33-a1eb-35030e652755" providerId="ADAL" clId="{7C2C6021-4EAB-4A69-888F-36554E59B379}" dt="2024-08-06T15:57:58.622" v="72" actId="478"/>
          <ac:spMkLst>
            <pc:docMk/>
            <pc:sldMk cId="1556023066" sldId="264"/>
            <ac:spMk id="7" creationId="{509667F8-4CF5-DFCE-3E5E-B2CD5A5BBB09}"/>
          </ac:spMkLst>
        </pc:spChg>
        <pc:spChg chg="add del mod">
          <ac:chgData name="Mireilla Bikanga Ada" userId="b964f4d4-5927-4a33-a1eb-35030e652755" providerId="ADAL" clId="{7C2C6021-4EAB-4A69-888F-36554E59B379}" dt="2024-08-06T15:23:43.062" v="45" actId="478"/>
          <ac:spMkLst>
            <pc:docMk/>
            <pc:sldMk cId="1556023066" sldId="264"/>
            <ac:spMk id="10" creationId="{5D9284B3-A5D9-7A6F-D7D6-619697897404}"/>
          </ac:spMkLst>
        </pc:spChg>
        <pc:picChg chg="add del mod">
          <ac:chgData name="Mireilla Bikanga Ada" userId="b964f4d4-5927-4a33-a1eb-35030e652755" providerId="ADAL" clId="{7C2C6021-4EAB-4A69-888F-36554E59B379}" dt="2024-08-06T15:57:52.723" v="70" actId="478"/>
          <ac:picMkLst>
            <pc:docMk/>
            <pc:sldMk cId="1556023066" sldId="264"/>
            <ac:picMk id="5" creationId="{5220AA51-7F62-868E-A0EA-070DCB689638}"/>
          </ac:picMkLst>
        </pc:picChg>
        <pc:picChg chg="del">
          <ac:chgData name="Mireilla Bikanga Ada" userId="b964f4d4-5927-4a33-a1eb-35030e652755" providerId="ADAL" clId="{7C2C6021-4EAB-4A69-888F-36554E59B379}" dt="2024-08-06T15:23:27.809" v="40" actId="478"/>
          <ac:picMkLst>
            <pc:docMk/>
            <pc:sldMk cId="1556023066" sldId="264"/>
            <ac:picMk id="8" creationId="{3B6DB000-5956-64AB-9131-D91BC3E200D6}"/>
          </ac:picMkLst>
        </pc:picChg>
        <pc:picChg chg="del">
          <ac:chgData name="Mireilla Bikanga Ada" userId="b964f4d4-5927-4a33-a1eb-35030e652755" providerId="ADAL" clId="{7C2C6021-4EAB-4A69-888F-36554E59B379}" dt="2024-08-06T15:24:05.441" v="46" actId="478"/>
          <ac:picMkLst>
            <pc:docMk/>
            <pc:sldMk cId="1556023066" sldId="264"/>
            <ac:picMk id="12" creationId="{5D381525-4224-2A45-93C4-373F706718E8}"/>
          </ac:picMkLst>
        </pc:picChg>
        <pc:picChg chg="add mod">
          <ac:chgData name="Mireilla Bikanga Ada" userId="b964f4d4-5927-4a33-a1eb-35030e652755" providerId="ADAL" clId="{7C2C6021-4EAB-4A69-888F-36554E59B379}" dt="2024-08-06T15:58:39.863" v="101" actId="1076"/>
          <ac:picMkLst>
            <pc:docMk/>
            <pc:sldMk cId="1556023066" sldId="264"/>
            <ac:picMk id="13" creationId="{882CB60B-9BA5-77CC-C80A-99EC342AA4E9}"/>
          </ac:picMkLst>
        </pc:picChg>
        <pc:picChg chg="add mod">
          <ac:chgData name="Mireilla Bikanga Ada" userId="b964f4d4-5927-4a33-a1eb-35030e652755" providerId="ADAL" clId="{7C2C6021-4EAB-4A69-888F-36554E59B379}" dt="2024-08-06T15:58:36.879" v="100" actId="14100"/>
          <ac:picMkLst>
            <pc:docMk/>
            <pc:sldMk cId="1556023066" sldId="264"/>
            <ac:picMk id="16" creationId="{0CE6B4FB-500D-E471-E8FB-885111BCDB63}"/>
          </ac:picMkLst>
        </pc:picChg>
        <pc:cxnChg chg="mod ord">
          <ac:chgData name="Mireilla Bikanga Ada" userId="b964f4d4-5927-4a33-a1eb-35030e652755" providerId="ADAL" clId="{7C2C6021-4EAB-4A69-888F-36554E59B379}" dt="2024-08-06T15:24:55.771" v="52" actId="14100"/>
          <ac:cxnSpMkLst>
            <pc:docMk/>
            <pc:sldMk cId="1556023066" sldId="264"/>
            <ac:cxnSpMk id="9" creationId="{58835673-C971-9E4F-C605-D0F4C8AE9397}"/>
          </ac:cxnSpMkLst>
        </pc:cxnChg>
      </pc:sldChg>
      <pc:sldChg chg="modSp new mod">
        <pc:chgData name="Mireilla Bikanga Ada" userId="b964f4d4-5927-4a33-a1eb-35030e652755" providerId="ADAL" clId="{7C2C6021-4EAB-4A69-888F-36554E59B379}" dt="2024-08-06T16:01:41.513" v="111" actId="27636"/>
        <pc:sldMkLst>
          <pc:docMk/>
          <pc:sldMk cId="1005686415" sldId="265"/>
        </pc:sldMkLst>
        <pc:spChg chg="mod">
          <ac:chgData name="Mireilla Bikanga Ada" userId="b964f4d4-5927-4a33-a1eb-35030e652755" providerId="ADAL" clId="{7C2C6021-4EAB-4A69-888F-36554E59B379}" dt="2024-08-06T16:01:19.388" v="106"/>
          <ac:spMkLst>
            <pc:docMk/>
            <pc:sldMk cId="1005686415" sldId="265"/>
            <ac:spMk id="2" creationId="{DBF9A41D-9E71-353E-D7E4-840F06D8A05D}"/>
          </ac:spMkLst>
        </pc:spChg>
        <pc:spChg chg="mod">
          <ac:chgData name="Mireilla Bikanga Ada" userId="b964f4d4-5927-4a33-a1eb-35030e652755" providerId="ADAL" clId="{7C2C6021-4EAB-4A69-888F-36554E59B379}" dt="2024-08-06T16:01:41.513" v="111" actId="27636"/>
          <ac:spMkLst>
            <pc:docMk/>
            <pc:sldMk cId="1005686415" sldId="265"/>
            <ac:spMk id="3" creationId="{C33F780D-C40A-B8A2-1B0F-306CA6A21570}"/>
          </ac:spMkLst>
        </pc:spChg>
      </pc:sldChg>
    </pc:docChg>
  </pc:docChgLst>
  <pc:docChgLst>
    <pc:chgData name="Mireilla Bikanga Ada" userId="b964f4d4-5927-4a33-a1eb-35030e652755" providerId="ADAL" clId="{1CE0C7EA-CD2F-470E-826C-A98843D60587}"/>
    <pc:docChg chg="custSel modSld">
      <pc:chgData name="Mireilla Bikanga Ada" userId="b964f4d4-5927-4a33-a1eb-35030e652755" providerId="ADAL" clId="{1CE0C7EA-CD2F-470E-826C-A98843D60587}" dt="2024-08-28T10:23:22.819" v="0" actId="478"/>
      <pc:docMkLst>
        <pc:docMk/>
      </pc:docMkLst>
      <pc:sldChg chg="addSp delSp modSp mod">
        <pc:chgData name="Mireilla Bikanga Ada" userId="b964f4d4-5927-4a33-a1eb-35030e652755" providerId="ADAL" clId="{1CE0C7EA-CD2F-470E-826C-A98843D60587}" dt="2024-08-28T10:23:22.819" v="0" actId="478"/>
        <pc:sldMkLst>
          <pc:docMk/>
          <pc:sldMk cId="0" sldId="256"/>
        </pc:sldMkLst>
        <pc:spChg chg="del">
          <ac:chgData name="Mireilla Bikanga Ada" userId="b964f4d4-5927-4a33-a1eb-35030e652755" providerId="ADAL" clId="{1CE0C7EA-CD2F-470E-826C-A98843D60587}" dt="2024-08-28T10:23:22.819" v="0" actId="478"/>
          <ac:spMkLst>
            <pc:docMk/>
            <pc:sldMk cId="0" sldId="256"/>
            <ac:spMk id="3" creationId="{00000000-0000-0000-0000-000000000000}"/>
          </ac:spMkLst>
        </pc:spChg>
        <pc:spChg chg="add mod">
          <ac:chgData name="Mireilla Bikanga Ada" userId="b964f4d4-5927-4a33-a1eb-35030e652755" providerId="ADAL" clId="{1CE0C7EA-CD2F-470E-826C-A98843D60587}" dt="2024-08-28T10:23:22.819" v="0" actId="478"/>
          <ac:spMkLst>
            <pc:docMk/>
            <pc:sldMk cId="0" sldId="256"/>
            <ac:spMk id="5" creationId="{B843222C-92FB-EEC4-1E5F-2355A03A75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Managing Variables and Side Effects in Programming</a:t>
            </a:r>
          </a:p>
        </p:txBody>
      </p:sp>
      <p:sp>
        <p:nvSpPr>
          <p:cNvPr id="5" name="Subtitle 4">
            <a:extLst>
              <a:ext uri="{FF2B5EF4-FFF2-40B4-BE49-F238E27FC236}">
                <a16:creationId xmlns:a16="http://schemas.microsoft.com/office/drawing/2014/main" id="{B843222C-92FB-EEC4-1E5F-2355A03A759A}"/>
              </a:ext>
            </a:extLst>
          </p:cNvPr>
          <p:cNvSpPr>
            <a:spLocks noGrp="1"/>
          </p:cNvSpPr>
          <p:nvPr>
            <p:ph type="subTitle" idx="1"/>
          </p:nvPr>
        </p:nvSpPr>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A41D-9E71-353E-D7E4-840F06D8A05D}"/>
              </a:ext>
            </a:extLst>
          </p:cNvPr>
          <p:cNvSpPr>
            <a:spLocks noGrp="1"/>
          </p:cNvSpPr>
          <p:nvPr>
            <p:ph type="title"/>
          </p:nvPr>
        </p:nvSpPr>
        <p:spPr/>
        <p:txBody>
          <a:bodyPr/>
          <a:lstStyle/>
          <a:p>
            <a:r>
              <a:rPr lang="en-US" dirty="0"/>
              <a:t>Local vs. Global Scope</a:t>
            </a:r>
            <a:endParaRPr lang="en-GB" dirty="0"/>
          </a:p>
        </p:txBody>
      </p:sp>
      <p:sp>
        <p:nvSpPr>
          <p:cNvPr id="3" name="Content Placeholder 2">
            <a:extLst>
              <a:ext uri="{FF2B5EF4-FFF2-40B4-BE49-F238E27FC236}">
                <a16:creationId xmlns:a16="http://schemas.microsoft.com/office/drawing/2014/main" id="{C33F780D-C40A-B8A2-1B0F-306CA6A21570}"/>
              </a:ext>
            </a:extLst>
          </p:cNvPr>
          <p:cNvSpPr>
            <a:spLocks noGrp="1"/>
          </p:cNvSpPr>
          <p:nvPr>
            <p:ph idx="1"/>
          </p:nvPr>
        </p:nvSpPr>
        <p:spPr/>
        <p:txBody>
          <a:bodyPr>
            <a:normAutofit lnSpcReduction="10000"/>
          </a:bodyPr>
          <a:lstStyle/>
          <a:p>
            <a:r>
              <a:rPr lang="en-US" dirty="0"/>
              <a:t>Understanding the distinction between local and global scope is crucial in preventing side effects due to variable name conflicts.</a:t>
            </a:r>
          </a:p>
          <a:p>
            <a:endParaRPr lang="en-US" dirty="0"/>
          </a:p>
          <a:p>
            <a:r>
              <a:rPr lang="en-US" dirty="0"/>
              <a:t>Modifications made to local variables within functions do not affect the global variables unless explicitly stated using the global keyword or if the function's return value is used to update the global variable.</a:t>
            </a:r>
            <a:endParaRPr lang="en-GB" dirty="0"/>
          </a:p>
        </p:txBody>
      </p:sp>
    </p:spTree>
    <p:extLst>
      <p:ext uri="{BB962C8B-B14F-4D97-AF65-F5344CB8AC3E}">
        <p14:creationId xmlns:p14="http://schemas.microsoft.com/office/powerpoint/2010/main" val="100568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94"/>
            <a:ext cx="8229600" cy="154546"/>
          </a:xfrm>
        </p:spPr>
        <p:txBody>
          <a:bodyPr>
            <a:noAutofit/>
          </a:bodyPr>
          <a:lstStyle/>
          <a:p>
            <a:r>
              <a:rPr lang="en-US" sz="3200" dirty="0"/>
              <a:t>Code with </a:t>
            </a:r>
            <a:r>
              <a:rPr sz="3200" dirty="0"/>
              <a:t>Side Effects</a:t>
            </a:r>
          </a:p>
        </p:txBody>
      </p:sp>
      <p:sp>
        <p:nvSpPr>
          <p:cNvPr id="3" name="Content Placeholder 2"/>
          <p:cNvSpPr>
            <a:spLocks noGrp="1"/>
          </p:cNvSpPr>
          <p:nvPr>
            <p:ph idx="1"/>
          </p:nvPr>
        </p:nvSpPr>
        <p:spPr>
          <a:xfrm>
            <a:off x="108643" y="413114"/>
            <a:ext cx="4463357" cy="1251642"/>
          </a:xfrm>
        </p:spPr>
        <p:txBody>
          <a:bodyPr>
            <a:normAutofit fontScale="92500" lnSpcReduction="10000"/>
          </a:bodyPr>
          <a:lstStyle/>
          <a:p>
            <a:r>
              <a:rPr sz="1600" dirty="0"/>
              <a:t>Side effects occur when an operation modifies state outside its local environment.</a:t>
            </a:r>
            <a:endParaRPr lang="en-US" sz="1600" dirty="0"/>
          </a:p>
          <a:p>
            <a:r>
              <a:rPr lang="en-US" sz="1600" dirty="0"/>
              <a:t>Debugging difficult because the behaviour of the program depends on the order and context of operations</a:t>
            </a:r>
            <a:endParaRPr sz="1600" dirty="0"/>
          </a:p>
        </p:txBody>
      </p:sp>
      <p:pic>
        <p:nvPicPr>
          <p:cNvPr id="5" name="Picture 4">
            <a:extLst>
              <a:ext uri="{FF2B5EF4-FFF2-40B4-BE49-F238E27FC236}">
                <a16:creationId xmlns:a16="http://schemas.microsoft.com/office/drawing/2014/main" id="{39D9E680-58E6-0C6F-CA4B-C5FC34AC075F}"/>
              </a:ext>
            </a:extLst>
          </p:cNvPr>
          <p:cNvPicPr>
            <a:picLocks noChangeAspect="1"/>
          </p:cNvPicPr>
          <p:nvPr/>
        </p:nvPicPr>
        <p:blipFill>
          <a:blip r:embed="rId2"/>
          <a:stretch>
            <a:fillRect/>
          </a:stretch>
        </p:blipFill>
        <p:spPr>
          <a:xfrm>
            <a:off x="176542" y="2055136"/>
            <a:ext cx="4549367" cy="3528022"/>
          </a:xfrm>
          <a:prstGeom prst="rect">
            <a:avLst/>
          </a:prstGeom>
        </p:spPr>
      </p:pic>
      <p:sp>
        <p:nvSpPr>
          <p:cNvPr id="7" name="TextBox 6">
            <a:extLst>
              <a:ext uri="{FF2B5EF4-FFF2-40B4-BE49-F238E27FC236}">
                <a16:creationId xmlns:a16="http://schemas.microsoft.com/office/drawing/2014/main" id="{509667F8-4CF5-DFCE-3E5E-B2CD5A5BBB09}"/>
              </a:ext>
            </a:extLst>
          </p:cNvPr>
          <p:cNvSpPr txBox="1"/>
          <p:nvPr/>
        </p:nvSpPr>
        <p:spPr>
          <a:xfrm>
            <a:off x="5042781" y="555547"/>
            <a:ext cx="3924678" cy="6001643"/>
          </a:xfrm>
          <a:custGeom>
            <a:avLst/>
            <a:gdLst>
              <a:gd name="connsiteX0" fmla="*/ 0 w 3924678"/>
              <a:gd name="connsiteY0" fmla="*/ 0 h 6001643"/>
              <a:gd name="connsiteX1" fmla="*/ 521422 w 3924678"/>
              <a:gd name="connsiteY1" fmla="*/ 0 h 6001643"/>
              <a:gd name="connsiteX2" fmla="*/ 964349 w 3924678"/>
              <a:gd name="connsiteY2" fmla="*/ 0 h 6001643"/>
              <a:gd name="connsiteX3" fmla="*/ 1603511 w 3924678"/>
              <a:gd name="connsiteY3" fmla="*/ 0 h 6001643"/>
              <a:gd name="connsiteX4" fmla="*/ 2124933 w 3924678"/>
              <a:gd name="connsiteY4" fmla="*/ 0 h 6001643"/>
              <a:gd name="connsiteX5" fmla="*/ 2646354 w 3924678"/>
              <a:gd name="connsiteY5" fmla="*/ 0 h 6001643"/>
              <a:gd name="connsiteX6" fmla="*/ 3285516 w 3924678"/>
              <a:gd name="connsiteY6" fmla="*/ 0 h 6001643"/>
              <a:gd name="connsiteX7" fmla="*/ 3924678 w 3924678"/>
              <a:gd name="connsiteY7" fmla="*/ 0 h 6001643"/>
              <a:gd name="connsiteX8" fmla="*/ 3924678 w 3924678"/>
              <a:gd name="connsiteY8" fmla="*/ 665637 h 6001643"/>
              <a:gd name="connsiteX9" fmla="*/ 3924678 w 3924678"/>
              <a:gd name="connsiteY9" fmla="*/ 1091208 h 6001643"/>
              <a:gd name="connsiteX10" fmla="*/ 3924678 w 3924678"/>
              <a:gd name="connsiteY10" fmla="*/ 1516779 h 6001643"/>
              <a:gd name="connsiteX11" fmla="*/ 3924678 w 3924678"/>
              <a:gd name="connsiteY11" fmla="*/ 2062383 h 6001643"/>
              <a:gd name="connsiteX12" fmla="*/ 3924678 w 3924678"/>
              <a:gd name="connsiteY12" fmla="*/ 2668003 h 6001643"/>
              <a:gd name="connsiteX13" fmla="*/ 3924678 w 3924678"/>
              <a:gd name="connsiteY13" fmla="*/ 3033558 h 6001643"/>
              <a:gd name="connsiteX14" fmla="*/ 3924678 w 3924678"/>
              <a:gd name="connsiteY14" fmla="*/ 3579162 h 6001643"/>
              <a:gd name="connsiteX15" fmla="*/ 3924678 w 3924678"/>
              <a:gd name="connsiteY15" fmla="*/ 4124766 h 6001643"/>
              <a:gd name="connsiteX16" fmla="*/ 3924678 w 3924678"/>
              <a:gd name="connsiteY16" fmla="*/ 4670369 h 6001643"/>
              <a:gd name="connsiteX17" fmla="*/ 3924678 w 3924678"/>
              <a:gd name="connsiteY17" fmla="*/ 5275990 h 6001643"/>
              <a:gd name="connsiteX18" fmla="*/ 3924678 w 3924678"/>
              <a:gd name="connsiteY18" fmla="*/ 6001643 h 6001643"/>
              <a:gd name="connsiteX19" fmla="*/ 3324763 w 3924678"/>
              <a:gd name="connsiteY19" fmla="*/ 6001643 h 6001643"/>
              <a:gd name="connsiteX20" fmla="*/ 2842588 w 3924678"/>
              <a:gd name="connsiteY20" fmla="*/ 6001643 h 6001643"/>
              <a:gd name="connsiteX21" fmla="*/ 2203426 w 3924678"/>
              <a:gd name="connsiteY21" fmla="*/ 6001643 h 6001643"/>
              <a:gd name="connsiteX22" fmla="*/ 1642758 w 3924678"/>
              <a:gd name="connsiteY22" fmla="*/ 6001643 h 6001643"/>
              <a:gd name="connsiteX23" fmla="*/ 1160583 w 3924678"/>
              <a:gd name="connsiteY23" fmla="*/ 6001643 h 6001643"/>
              <a:gd name="connsiteX24" fmla="*/ 599915 w 3924678"/>
              <a:gd name="connsiteY24" fmla="*/ 6001643 h 6001643"/>
              <a:gd name="connsiteX25" fmla="*/ 0 w 3924678"/>
              <a:gd name="connsiteY25" fmla="*/ 6001643 h 6001643"/>
              <a:gd name="connsiteX26" fmla="*/ 0 w 3924678"/>
              <a:gd name="connsiteY26" fmla="*/ 5636088 h 6001643"/>
              <a:gd name="connsiteX27" fmla="*/ 0 w 3924678"/>
              <a:gd name="connsiteY27" fmla="*/ 5030468 h 6001643"/>
              <a:gd name="connsiteX28" fmla="*/ 0 w 3924678"/>
              <a:gd name="connsiteY28" fmla="*/ 4604897 h 6001643"/>
              <a:gd name="connsiteX29" fmla="*/ 0 w 3924678"/>
              <a:gd name="connsiteY29" fmla="*/ 3939260 h 6001643"/>
              <a:gd name="connsiteX30" fmla="*/ 0 w 3924678"/>
              <a:gd name="connsiteY30" fmla="*/ 3453673 h 6001643"/>
              <a:gd name="connsiteX31" fmla="*/ 0 w 3924678"/>
              <a:gd name="connsiteY31" fmla="*/ 3088118 h 6001643"/>
              <a:gd name="connsiteX32" fmla="*/ 0 w 3924678"/>
              <a:gd name="connsiteY32" fmla="*/ 2482498 h 6001643"/>
              <a:gd name="connsiteX33" fmla="*/ 0 w 3924678"/>
              <a:gd name="connsiteY33" fmla="*/ 2056927 h 6001643"/>
              <a:gd name="connsiteX34" fmla="*/ 0 w 3924678"/>
              <a:gd name="connsiteY34" fmla="*/ 1451306 h 6001643"/>
              <a:gd name="connsiteX35" fmla="*/ 0 w 3924678"/>
              <a:gd name="connsiteY35" fmla="*/ 785670 h 6001643"/>
              <a:gd name="connsiteX36" fmla="*/ 0 w 3924678"/>
              <a:gd name="connsiteY36" fmla="*/ 0 h 600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24678" h="6001643" extrusionOk="0">
                <a:moveTo>
                  <a:pt x="0" y="0"/>
                </a:moveTo>
                <a:cubicBezTo>
                  <a:pt x="186392" y="-50460"/>
                  <a:pt x="363201" y="50260"/>
                  <a:pt x="521422" y="0"/>
                </a:cubicBezTo>
                <a:cubicBezTo>
                  <a:pt x="679643" y="-50260"/>
                  <a:pt x="814668" y="21002"/>
                  <a:pt x="964349" y="0"/>
                </a:cubicBezTo>
                <a:cubicBezTo>
                  <a:pt x="1114030" y="-21002"/>
                  <a:pt x="1454023" y="13108"/>
                  <a:pt x="1603511" y="0"/>
                </a:cubicBezTo>
                <a:cubicBezTo>
                  <a:pt x="1752999" y="-13108"/>
                  <a:pt x="2011138" y="52804"/>
                  <a:pt x="2124933" y="0"/>
                </a:cubicBezTo>
                <a:cubicBezTo>
                  <a:pt x="2238728" y="-52804"/>
                  <a:pt x="2449322" y="42618"/>
                  <a:pt x="2646354" y="0"/>
                </a:cubicBezTo>
                <a:cubicBezTo>
                  <a:pt x="2843386" y="-42618"/>
                  <a:pt x="3057429" y="14266"/>
                  <a:pt x="3285516" y="0"/>
                </a:cubicBezTo>
                <a:cubicBezTo>
                  <a:pt x="3513603" y="-14266"/>
                  <a:pt x="3626773" y="67911"/>
                  <a:pt x="3924678" y="0"/>
                </a:cubicBezTo>
                <a:cubicBezTo>
                  <a:pt x="3948744" y="278721"/>
                  <a:pt x="3864223" y="523519"/>
                  <a:pt x="3924678" y="665637"/>
                </a:cubicBezTo>
                <a:cubicBezTo>
                  <a:pt x="3985133" y="807755"/>
                  <a:pt x="3903614" y="920338"/>
                  <a:pt x="3924678" y="1091208"/>
                </a:cubicBezTo>
                <a:cubicBezTo>
                  <a:pt x="3945742" y="1262078"/>
                  <a:pt x="3894883" y="1397386"/>
                  <a:pt x="3924678" y="1516779"/>
                </a:cubicBezTo>
                <a:cubicBezTo>
                  <a:pt x="3954473" y="1636172"/>
                  <a:pt x="3868577" y="1860607"/>
                  <a:pt x="3924678" y="2062383"/>
                </a:cubicBezTo>
                <a:cubicBezTo>
                  <a:pt x="3980779" y="2264159"/>
                  <a:pt x="3885165" y="2487153"/>
                  <a:pt x="3924678" y="2668003"/>
                </a:cubicBezTo>
                <a:cubicBezTo>
                  <a:pt x="3964191" y="2848853"/>
                  <a:pt x="3905749" y="2868409"/>
                  <a:pt x="3924678" y="3033558"/>
                </a:cubicBezTo>
                <a:cubicBezTo>
                  <a:pt x="3943607" y="3198708"/>
                  <a:pt x="3915208" y="3467509"/>
                  <a:pt x="3924678" y="3579162"/>
                </a:cubicBezTo>
                <a:cubicBezTo>
                  <a:pt x="3934148" y="3690815"/>
                  <a:pt x="3884420" y="3873733"/>
                  <a:pt x="3924678" y="4124766"/>
                </a:cubicBezTo>
                <a:cubicBezTo>
                  <a:pt x="3964936" y="4375799"/>
                  <a:pt x="3860249" y="4509939"/>
                  <a:pt x="3924678" y="4670369"/>
                </a:cubicBezTo>
                <a:cubicBezTo>
                  <a:pt x="3989107" y="4830799"/>
                  <a:pt x="3890602" y="5015645"/>
                  <a:pt x="3924678" y="5275990"/>
                </a:cubicBezTo>
                <a:cubicBezTo>
                  <a:pt x="3958754" y="5536335"/>
                  <a:pt x="3902831" y="5655658"/>
                  <a:pt x="3924678" y="6001643"/>
                </a:cubicBezTo>
                <a:cubicBezTo>
                  <a:pt x="3640533" y="6052606"/>
                  <a:pt x="3494490" y="5962605"/>
                  <a:pt x="3324763" y="6001643"/>
                </a:cubicBezTo>
                <a:cubicBezTo>
                  <a:pt x="3155037" y="6040681"/>
                  <a:pt x="2961369" y="5966323"/>
                  <a:pt x="2842588" y="6001643"/>
                </a:cubicBezTo>
                <a:cubicBezTo>
                  <a:pt x="2723807" y="6036963"/>
                  <a:pt x="2472753" y="5989336"/>
                  <a:pt x="2203426" y="6001643"/>
                </a:cubicBezTo>
                <a:cubicBezTo>
                  <a:pt x="1934099" y="6013950"/>
                  <a:pt x="1826180" y="5936442"/>
                  <a:pt x="1642758" y="6001643"/>
                </a:cubicBezTo>
                <a:cubicBezTo>
                  <a:pt x="1459336" y="6066844"/>
                  <a:pt x="1262604" y="5962949"/>
                  <a:pt x="1160583" y="6001643"/>
                </a:cubicBezTo>
                <a:cubicBezTo>
                  <a:pt x="1058562" y="6040337"/>
                  <a:pt x="721875" y="5963544"/>
                  <a:pt x="599915" y="6001643"/>
                </a:cubicBezTo>
                <a:cubicBezTo>
                  <a:pt x="477955" y="6039742"/>
                  <a:pt x="123654" y="5984946"/>
                  <a:pt x="0" y="6001643"/>
                </a:cubicBezTo>
                <a:cubicBezTo>
                  <a:pt x="-11275" y="5899373"/>
                  <a:pt x="22747" y="5723374"/>
                  <a:pt x="0" y="5636088"/>
                </a:cubicBezTo>
                <a:cubicBezTo>
                  <a:pt x="-22747" y="5548802"/>
                  <a:pt x="14853" y="5162178"/>
                  <a:pt x="0" y="5030468"/>
                </a:cubicBezTo>
                <a:cubicBezTo>
                  <a:pt x="-14853" y="4898758"/>
                  <a:pt x="34814" y="4761904"/>
                  <a:pt x="0" y="4604897"/>
                </a:cubicBezTo>
                <a:cubicBezTo>
                  <a:pt x="-34814" y="4447890"/>
                  <a:pt x="61838" y="4255085"/>
                  <a:pt x="0" y="3939260"/>
                </a:cubicBezTo>
                <a:cubicBezTo>
                  <a:pt x="-61838" y="3623435"/>
                  <a:pt x="39632" y="3682193"/>
                  <a:pt x="0" y="3453673"/>
                </a:cubicBezTo>
                <a:cubicBezTo>
                  <a:pt x="-39632" y="3225153"/>
                  <a:pt x="29164" y="3229751"/>
                  <a:pt x="0" y="3088118"/>
                </a:cubicBezTo>
                <a:cubicBezTo>
                  <a:pt x="-29164" y="2946485"/>
                  <a:pt x="28977" y="2654446"/>
                  <a:pt x="0" y="2482498"/>
                </a:cubicBezTo>
                <a:cubicBezTo>
                  <a:pt x="-28977" y="2310550"/>
                  <a:pt x="14770" y="2188692"/>
                  <a:pt x="0" y="2056927"/>
                </a:cubicBezTo>
                <a:cubicBezTo>
                  <a:pt x="-14770" y="1925162"/>
                  <a:pt x="34665" y="1743931"/>
                  <a:pt x="0" y="1451306"/>
                </a:cubicBezTo>
                <a:cubicBezTo>
                  <a:pt x="-34665" y="1158681"/>
                  <a:pt x="72250" y="1070364"/>
                  <a:pt x="0" y="785670"/>
                </a:cubicBezTo>
                <a:cubicBezTo>
                  <a:pt x="-72250" y="500976"/>
                  <a:pt x="38528" y="262153"/>
                  <a:pt x="0" y="0"/>
                </a:cubicBezTo>
                <a:close/>
              </a:path>
            </a:pathLst>
          </a:custGeom>
          <a:no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sz="1600" b="1" dirty="0"/>
              <a:t>Global Variable: </a:t>
            </a:r>
            <a:r>
              <a:rPr lang="en-US" sz="1600" dirty="0"/>
              <a:t>The variable </a:t>
            </a:r>
            <a:r>
              <a:rPr lang="en-US" sz="1600" b="1" dirty="0">
                <a:solidFill>
                  <a:srgbClr val="FF0000"/>
                </a:solidFill>
              </a:rPr>
              <a:t>count</a:t>
            </a:r>
            <a:r>
              <a:rPr lang="en-US" sz="1600" dirty="0"/>
              <a:t> is defined outside of any function, making it a global variable. This means it can be accessed and modified from anywhere in the program. </a:t>
            </a:r>
          </a:p>
          <a:p>
            <a:endParaRPr lang="en-US" sz="1600" dirty="0"/>
          </a:p>
          <a:p>
            <a:r>
              <a:rPr lang="en-US" sz="1600" b="1" dirty="0"/>
              <a:t>Function with Side Effect: </a:t>
            </a:r>
            <a:r>
              <a:rPr lang="en-US" sz="1600" dirty="0"/>
              <a:t>The function </a:t>
            </a:r>
            <a:r>
              <a:rPr lang="en-US" sz="1600" b="1" dirty="0">
                <a:solidFill>
                  <a:srgbClr val="FF0000"/>
                </a:solidFill>
              </a:rPr>
              <a:t>increment() </a:t>
            </a:r>
            <a:r>
              <a:rPr lang="en-US" sz="1600" dirty="0"/>
              <a:t>is designed to modify the global variable count. It uses the </a:t>
            </a:r>
            <a:r>
              <a:rPr lang="en-US" sz="1600" i="1" dirty="0"/>
              <a:t>global</a:t>
            </a:r>
            <a:r>
              <a:rPr lang="en-US" sz="1600" dirty="0"/>
              <a:t> keyword to indicate that it intends to modify the global variable </a:t>
            </a:r>
            <a:r>
              <a:rPr lang="en-US" sz="1600" b="1" dirty="0">
                <a:solidFill>
                  <a:srgbClr val="FF0000"/>
                </a:solidFill>
              </a:rPr>
              <a:t>count</a:t>
            </a:r>
            <a:r>
              <a:rPr lang="en-US" sz="1600" dirty="0"/>
              <a:t>, rather than creating a local variable of the same name. It alters this variable outside its local scope.</a:t>
            </a:r>
          </a:p>
          <a:p>
            <a:endParaRPr lang="en-US" sz="1600" dirty="0"/>
          </a:p>
          <a:p>
            <a:r>
              <a:rPr lang="en-US" sz="1600" b="1" dirty="0">
                <a:solidFill>
                  <a:srgbClr val="FF0000"/>
                </a:solidFill>
              </a:rPr>
              <a:t>Modifying Global State: </a:t>
            </a:r>
            <a:r>
              <a:rPr lang="en-US" sz="1600" dirty="0"/>
              <a:t>When </a:t>
            </a:r>
            <a:r>
              <a:rPr lang="en-US" sz="1600" b="1" dirty="0">
                <a:solidFill>
                  <a:srgbClr val="FF0000"/>
                </a:solidFill>
              </a:rPr>
              <a:t>increment()</a:t>
            </a:r>
            <a:r>
              <a:rPr lang="en-US" sz="1600" dirty="0"/>
              <a:t> is called, it increments the value of </a:t>
            </a:r>
            <a:r>
              <a:rPr lang="en-US" sz="1600" b="1" dirty="0">
                <a:solidFill>
                  <a:srgbClr val="FF0000"/>
                </a:solidFill>
              </a:rPr>
              <a:t>count</a:t>
            </a:r>
            <a:r>
              <a:rPr lang="en-US" sz="1600" dirty="0"/>
              <a:t>, which modifies the state outside its local environment (i.e., the global state).</a:t>
            </a:r>
          </a:p>
          <a:p>
            <a:endParaRPr lang="en-US" sz="1600" dirty="0"/>
          </a:p>
          <a:p>
            <a:r>
              <a:rPr lang="en-US" sz="1600" b="1" dirty="0"/>
              <a:t>Output: </a:t>
            </a:r>
            <a:r>
              <a:rPr lang="en-US" sz="1600" dirty="0"/>
              <a:t>The </a:t>
            </a:r>
            <a:r>
              <a:rPr lang="en-US" sz="1600" b="1" dirty="0">
                <a:solidFill>
                  <a:srgbClr val="FF0000"/>
                </a:solidFill>
              </a:rPr>
              <a:t>main() function </a:t>
            </a:r>
            <a:r>
              <a:rPr lang="en-US" sz="1600" dirty="0"/>
              <a:t>demonstrates the side effect by printing the value of </a:t>
            </a:r>
            <a:r>
              <a:rPr lang="en-US" sz="1600" b="1" dirty="0">
                <a:solidFill>
                  <a:srgbClr val="FF0000"/>
                </a:solidFill>
              </a:rPr>
              <a:t>count</a:t>
            </a:r>
            <a:r>
              <a:rPr lang="en-US" sz="1600" dirty="0"/>
              <a:t> before and after calling </a:t>
            </a:r>
            <a:r>
              <a:rPr lang="en-US" sz="1600" b="1" dirty="0">
                <a:solidFill>
                  <a:srgbClr val="FF0000"/>
                </a:solidFill>
              </a:rPr>
              <a:t>increment()</a:t>
            </a:r>
            <a:r>
              <a:rPr lang="en-US" sz="1600" dirty="0"/>
              <a:t>. You can see how calling increment() changes the global variable's value.</a:t>
            </a:r>
            <a:endParaRPr lang="en-GB" sz="1600" dirty="0"/>
          </a:p>
        </p:txBody>
      </p:sp>
      <p:cxnSp>
        <p:nvCxnSpPr>
          <p:cNvPr id="9" name="Straight Arrow Connector 8">
            <a:extLst>
              <a:ext uri="{FF2B5EF4-FFF2-40B4-BE49-F238E27FC236}">
                <a16:creationId xmlns:a16="http://schemas.microsoft.com/office/drawing/2014/main" id="{58835673-C971-9E4F-C605-D0F4C8AE9397}"/>
              </a:ext>
            </a:extLst>
          </p:cNvPr>
          <p:cNvCxnSpPr>
            <a:cxnSpLocks/>
          </p:cNvCxnSpPr>
          <p:nvPr/>
        </p:nvCxnSpPr>
        <p:spPr>
          <a:xfrm flipH="1">
            <a:off x="1520982" y="1274842"/>
            <a:ext cx="3406366" cy="925150"/>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C2E1A8AB-7036-23A2-FF52-18F6D9869B86}"/>
              </a:ext>
            </a:extLst>
          </p:cNvPr>
          <p:cNvCxnSpPr>
            <a:cxnSpLocks/>
          </p:cNvCxnSpPr>
          <p:nvPr/>
        </p:nvCxnSpPr>
        <p:spPr>
          <a:xfrm flipH="1">
            <a:off x="1262957" y="2428592"/>
            <a:ext cx="3664391" cy="511521"/>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D06DA88-0DF9-87B2-AD32-610A6F66C9C4}"/>
              </a:ext>
            </a:extLst>
          </p:cNvPr>
          <p:cNvCxnSpPr>
            <a:cxnSpLocks/>
          </p:cNvCxnSpPr>
          <p:nvPr/>
        </p:nvCxnSpPr>
        <p:spPr>
          <a:xfrm flipH="1">
            <a:off x="3612333" y="4211841"/>
            <a:ext cx="1430448" cy="115715"/>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05CF0DF1-23C7-4649-2A20-D17C4CFF4B92}"/>
              </a:ext>
            </a:extLst>
          </p:cNvPr>
          <p:cNvPicPr>
            <a:picLocks noChangeAspect="1"/>
          </p:cNvPicPr>
          <p:nvPr/>
        </p:nvPicPr>
        <p:blipFill>
          <a:blip r:embed="rId3"/>
          <a:stretch>
            <a:fillRect/>
          </a:stretch>
        </p:blipFill>
        <p:spPr>
          <a:xfrm>
            <a:off x="844142" y="5811758"/>
            <a:ext cx="2838450" cy="847725"/>
          </a:xfrm>
          <a:prstGeom prst="rect">
            <a:avLst/>
          </a:prstGeom>
        </p:spPr>
      </p:pic>
      <p:cxnSp>
        <p:nvCxnSpPr>
          <p:cNvPr id="19" name="Straight Arrow Connector 18">
            <a:extLst>
              <a:ext uri="{FF2B5EF4-FFF2-40B4-BE49-F238E27FC236}">
                <a16:creationId xmlns:a16="http://schemas.microsoft.com/office/drawing/2014/main" id="{3180A92C-42A4-35DC-48AB-99DBFE4E574E}"/>
              </a:ext>
            </a:extLst>
          </p:cNvPr>
          <p:cNvCxnSpPr>
            <a:cxnSpLocks/>
          </p:cNvCxnSpPr>
          <p:nvPr/>
        </p:nvCxnSpPr>
        <p:spPr>
          <a:xfrm flipH="1">
            <a:off x="3892990" y="5647555"/>
            <a:ext cx="1034358" cy="499748"/>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8AB9ECA-05A1-5481-362D-7F9306B4EFD6}"/>
              </a:ext>
            </a:extLst>
          </p:cNvPr>
          <p:cNvCxnSpPr>
            <a:cxnSpLocks/>
          </p:cNvCxnSpPr>
          <p:nvPr/>
        </p:nvCxnSpPr>
        <p:spPr>
          <a:xfrm flipH="1" flipV="1">
            <a:off x="2026468" y="5158966"/>
            <a:ext cx="2900880" cy="164472"/>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93"/>
            <a:ext cx="8229600" cy="438889"/>
          </a:xfrm>
        </p:spPr>
        <p:txBody>
          <a:bodyPr>
            <a:normAutofit fontScale="90000"/>
          </a:bodyPr>
          <a:lstStyle/>
          <a:p>
            <a:r>
              <a:rPr lang="en-US" dirty="0"/>
              <a:t>Code without </a:t>
            </a:r>
            <a:r>
              <a:rPr dirty="0"/>
              <a:t>Side Effects</a:t>
            </a:r>
          </a:p>
        </p:txBody>
      </p:sp>
      <p:sp>
        <p:nvSpPr>
          <p:cNvPr id="3" name="Content Placeholder 2"/>
          <p:cNvSpPr>
            <a:spLocks noGrp="1"/>
          </p:cNvSpPr>
          <p:nvPr>
            <p:ph idx="1"/>
          </p:nvPr>
        </p:nvSpPr>
        <p:spPr>
          <a:xfrm>
            <a:off x="108643" y="709983"/>
            <a:ext cx="4463357" cy="629930"/>
          </a:xfrm>
        </p:spPr>
        <p:txBody>
          <a:bodyPr>
            <a:normAutofit/>
          </a:bodyPr>
          <a:lstStyle/>
          <a:p>
            <a:pPr marL="0" indent="0">
              <a:buNone/>
            </a:pPr>
            <a:r>
              <a:rPr lang="en-US" sz="1600" dirty="0"/>
              <a:t>To avoid side effects, you can return a new value rather than modifying global state.</a:t>
            </a:r>
            <a:endParaRPr sz="1600" dirty="0"/>
          </a:p>
        </p:txBody>
      </p:sp>
      <p:sp>
        <p:nvSpPr>
          <p:cNvPr id="7" name="TextBox 6">
            <a:extLst>
              <a:ext uri="{FF2B5EF4-FFF2-40B4-BE49-F238E27FC236}">
                <a16:creationId xmlns:a16="http://schemas.microsoft.com/office/drawing/2014/main" id="{509667F8-4CF5-DFCE-3E5E-B2CD5A5BBB09}"/>
              </a:ext>
            </a:extLst>
          </p:cNvPr>
          <p:cNvSpPr txBox="1"/>
          <p:nvPr/>
        </p:nvSpPr>
        <p:spPr>
          <a:xfrm>
            <a:off x="4927348" y="1596115"/>
            <a:ext cx="3924678" cy="3477875"/>
          </a:xfrm>
          <a:custGeom>
            <a:avLst/>
            <a:gdLst>
              <a:gd name="connsiteX0" fmla="*/ 0 w 3924678"/>
              <a:gd name="connsiteY0" fmla="*/ 0 h 3477875"/>
              <a:gd name="connsiteX1" fmla="*/ 521422 w 3924678"/>
              <a:gd name="connsiteY1" fmla="*/ 0 h 3477875"/>
              <a:gd name="connsiteX2" fmla="*/ 964349 w 3924678"/>
              <a:gd name="connsiteY2" fmla="*/ 0 h 3477875"/>
              <a:gd name="connsiteX3" fmla="*/ 1603511 w 3924678"/>
              <a:gd name="connsiteY3" fmla="*/ 0 h 3477875"/>
              <a:gd name="connsiteX4" fmla="*/ 2124933 w 3924678"/>
              <a:gd name="connsiteY4" fmla="*/ 0 h 3477875"/>
              <a:gd name="connsiteX5" fmla="*/ 2646354 w 3924678"/>
              <a:gd name="connsiteY5" fmla="*/ 0 h 3477875"/>
              <a:gd name="connsiteX6" fmla="*/ 3285516 w 3924678"/>
              <a:gd name="connsiteY6" fmla="*/ 0 h 3477875"/>
              <a:gd name="connsiteX7" fmla="*/ 3924678 w 3924678"/>
              <a:gd name="connsiteY7" fmla="*/ 0 h 3477875"/>
              <a:gd name="connsiteX8" fmla="*/ 3924678 w 3924678"/>
              <a:gd name="connsiteY8" fmla="*/ 649203 h 3477875"/>
              <a:gd name="connsiteX9" fmla="*/ 3924678 w 3924678"/>
              <a:gd name="connsiteY9" fmla="*/ 1159292 h 3477875"/>
              <a:gd name="connsiteX10" fmla="*/ 3924678 w 3924678"/>
              <a:gd name="connsiteY10" fmla="*/ 1669380 h 3477875"/>
              <a:gd name="connsiteX11" fmla="*/ 3924678 w 3924678"/>
              <a:gd name="connsiteY11" fmla="*/ 2249026 h 3477875"/>
              <a:gd name="connsiteX12" fmla="*/ 3924678 w 3924678"/>
              <a:gd name="connsiteY12" fmla="*/ 2863450 h 3477875"/>
              <a:gd name="connsiteX13" fmla="*/ 3924678 w 3924678"/>
              <a:gd name="connsiteY13" fmla="*/ 3477875 h 3477875"/>
              <a:gd name="connsiteX14" fmla="*/ 3364010 w 3924678"/>
              <a:gd name="connsiteY14" fmla="*/ 3477875 h 3477875"/>
              <a:gd name="connsiteX15" fmla="*/ 2881835 w 3924678"/>
              <a:gd name="connsiteY15" fmla="*/ 3477875 h 3477875"/>
              <a:gd name="connsiteX16" fmla="*/ 2321167 w 3924678"/>
              <a:gd name="connsiteY16" fmla="*/ 3477875 h 3477875"/>
              <a:gd name="connsiteX17" fmla="*/ 1682005 w 3924678"/>
              <a:gd name="connsiteY17" fmla="*/ 3477875 h 3477875"/>
              <a:gd name="connsiteX18" fmla="*/ 1121337 w 3924678"/>
              <a:gd name="connsiteY18" fmla="*/ 3477875 h 3477875"/>
              <a:gd name="connsiteX19" fmla="*/ 678409 w 3924678"/>
              <a:gd name="connsiteY19" fmla="*/ 3477875 h 3477875"/>
              <a:gd name="connsiteX20" fmla="*/ 0 w 3924678"/>
              <a:gd name="connsiteY20" fmla="*/ 3477875 h 3477875"/>
              <a:gd name="connsiteX21" fmla="*/ 0 w 3924678"/>
              <a:gd name="connsiteY21" fmla="*/ 2828672 h 3477875"/>
              <a:gd name="connsiteX22" fmla="*/ 0 w 3924678"/>
              <a:gd name="connsiteY22" fmla="*/ 2179468 h 3477875"/>
              <a:gd name="connsiteX23" fmla="*/ 0 w 3924678"/>
              <a:gd name="connsiteY23" fmla="*/ 1599823 h 3477875"/>
              <a:gd name="connsiteX24" fmla="*/ 0 w 3924678"/>
              <a:gd name="connsiteY24" fmla="*/ 1054955 h 3477875"/>
              <a:gd name="connsiteX25" fmla="*/ 0 w 3924678"/>
              <a:gd name="connsiteY25" fmla="*/ 579646 h 3477875"/>
              <a:gd name="connsiteX26" fmla="*/ 0 w 3924678"/>
              <a:gd name="connsiteY26" fmla="*/ 0 h 34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24678" h="3477875" extrusionOk="0">
                <a:moveTo>
                  <a:pt x="0" y="0"/>
                </a:moveTo>
                <a:cubicBezTo>
                  <a:pt x="186392" y="-50460"/>
                  <a:pt x="363201" y="50260"/>
                  <a:pt x="521422" y="0"/>
                </a:cubicBezTo>
                <a:cubicBezTo>
                  <a:pt x="679643" y="-50260"/>
                  <a:pt x="814668" y="21002"/>
                  <a:pt x="964349" y="0"/>
                </a:cubicBezTo>
                <a:cubicBezTo>
                  <a:pt x="1114030" y="-21002"/>
                  <a:pt x="1454023" y="13108"/>
                  <a:pt x="1603511" y="0"/>
                </a:cubicBezTo>
                <a:cubicBezTo>
                  <a:pt x="1752999" y="-13108"/>
                  <a:pt x="2011138" y="52804"/>
                  <a:pt x="2124933" y="0"/>
                </a:cubicBezTo>
                <a:cubicBezTo>
                  <a:pt x="2238728" y="-52804"/>
                  <a:pt x="2449322" y="42618"/>
                  <a:pt x="2646354" y="0"/>
                </a:cubicBezTo>
                <a:cubicBezTo>
                  <a:pt x="2843386" y="-42618"/>
                  <a:pt x="3057429" y="14266"/>
                  <a:pt x="3285516" y="0"/>
                </a:cubicBezTo>
                <a:cubicBezTo>
                  <a:pt x="3513603" y="-14266"/>
                  <a:pt x="3626773" y="67911"/>
                  <a:pt x="3924678" y="0"/>
                </a:cubicBezTo>
                <a:cubicBezTo>
                  <a:pt x="3962635" y="135479"/>
                  <a:pt x="3872156" y="357550"/>
                  <a:pt x="3924678" y="649203"/>
                </a:cubicBezTo>
                <a:cubicBezTo>
                  <a:pt x="3977200" y="940856"/>
                  <a:pt x="3894935" y="999855"/>
                  <a:pt x="3924678" y="1159292"/>
                </a:cubicBezTo>
                <a:cubicBezTo>
                  <a:pt x="3954421" y="1318729"/>
                  <a:pt x="3890762" y="1509272"/>
                  <a:pt x="3924678" y="1669380"/>
                </a:cubicBezTo>
                <a:cubicBezTo>
                  <a:pt x="3958594" y="1829488"/>
                  <a:pt x="3901461" y="2083124"/>
                  <a:pt x="3924678" y="2249026"/>
                </a:cubicBezTo>
                <a:cubicBezTo>
                  <a:pt x="3947895" y="2414928"/>
                  <a:pt x="3870010" y="2575917"/>
                  <a:pt x="3924678" y="2863450"/>
                </a:cubicBezTo>
                <a:cubicBezTo>
                  <a:pt x="3979346" y="3150983"/>
                  <a:pt x="3914488" y="3259523"/>
                  <a:pt x="3924678" y="3477875"/>
                </a:cubicBezTo>
                <a:cubicBezTo>
                  <a:pt x="3647521" y="3522620"/>
                  <a:pt x="3503363" y="3446893"/>
                  <a:pt x="3364010" y="3477875"/>
                </a:cubicBezTo>
                <a:cubicBezTo>
                  <a:pt x="3224657" y="3508857"/>
                  <a:pt x="3084075" y="3473814"/>
                  <a:pt x="2881835" y="3477875"/>
                </a:cubicBezTo>
                <a:cubicBezTo>
                  <a:pt x="2679596" y="3481936"/>
                  <a:pt x="2573579" y="3473375"/>
                  <a:pt x="2321167" y="3477875"/>
                </a:cubicBezTo>
                <a:cubicBezTo>
                  <a:pt x="2068755" y="3482375"/>
                  <a:pt x="1960649" y="3459397"/>
                  <a:pt x="1682005" y="3477875"/>
                </a:cubicBezTo>
                <a:cubicBezTo>
                  <a:pt x="1403361" y="3496353"/>
                  <a:pt x="1343550" y="3450181"/>
                  <a:pt x="1121337" y="3477875"/>
                </a:cubicBezTo>
                <a:cubicBezTo>
                  <a:pt x="899124" y="3505569"/>
                  <a:pt x="820936" y="3442042"/>
                  <a:pt x="678409" y="3477875"/>
                </a:cubicBezTo>
                <a:cubicBezTo>
                  <a:pt x="535882" y="3513708"/>
                  <a:pt x="248818" y="3443156"/>
                  <a:pt x="0" y="3477875"/>
                </a:cubicBezTo>
                <a:cubicBezTo>
                  <a:pt x="-62273" y="3199352"/>
                  <a:pt x="73992" y="3136848"/>
                  <a:pt x="0" y="2828672"/>
                </a:cubicBezTo>
                <a:cubicBezTo>
                  <a:pt x="-73992" y="2520496"/>
                  <a:pt x="53201" y="2418446"/>
                  <a:pt x="0" y="2179468"/>
                </a:cubicBezTo>
                <a:cubicBezTo>
                  <a:pt x="-53201" y="1940490"/>
                  <a:pt x="52364" y="1878925"/>
                  <a:pt x="0" y="1599823"/>
                </a:cubicBezTo>
                <a:cubicBezTo>
                  <a:pt x="-52364" y="1320722"/>
                  <a:pt x="59539" y="1194107"/>
                  <a:pt x="0" y="1054955"/>
                </a:cubicBezTo>
                <a:cubicBezTo>
                  <a:pt x="-59539" y="915803"/>
                  <a:pt x="17436" y="781391"/>
                  <a:pt x="0" y="579646"/>
                </a:cubicBezTo>
                <a:cubicBezTo>
                  <a:pt x="-17436" y="377901"/>
                  <a:pt x="1503" y="175126"/>
                  <a:pt x="0" y="0"/>
                </a:cubicBezTo>
                <a:close/>
              </a:path>
            </a:pathLst>
          </a:custGeom>
          <a:no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sz="2000" dirty="0"/>
              <a:t>In this code, </a:t>
            </a:r>
            <a:r>
              <a:rPr lang="en-US" sz="2000" b="1" dirty="0">
                <a:solidFill>
                  <a:srgbClr val="FF0000"/>
                </a:solidFill>
              </a:rPr>
              <a:t>increment () </a:t>
            </a:r>
            <a:r>
              <a:rPr lang="en-US" sz="2000" dirty="0"/>
              <a:t>returns a new value instead of altering a global variable, thus avoiding side effects and making the code easier to understand and maintain. </a:t>
            </a:r>
          </a:p>
          <a:p>
            <a:endParaRPr lang="en-US" sz="2000" dirty="0"/>
          </a:p>
          <a:p>
            <a:r>
              <a:rPr lang="en-US" sz="2000" dirty="0"/>
              <a:t>This practice is common in functional programming, which </a:t>
            </a:r>
            <a:r>
              <a:rPr lang="en-US" sz="2000" dirty="0" err="1"/>
              <a:t>emphasises</a:t>
            </a:r>
            <a:r>
              <a:rPr lang="en-US" sz="2000" dirty="0"/>
              <a:t> avoiding side effects to create more predictable and testable code.</a:t>
            </a:r>
            <a:endParaRPr lang="en-GB" sz="2000" dirty="0"/>
          </a:p>
        </p:txBody>
      </p:sp>
      <p:pic>
        <p:nvPicPr>
          <p:cNvPr id="8" name="Picture 7">
            <a:extLst>
              <a:ext uri="{FF2B5EF4-FFF2-40B4-BE49-F238E27FC236}">
                <a16:creationId xmlns:a16="http://schemas.microsoft.com/office/drawing/2014/main" id="{3B6DB000-5956-64AB-9131-D91BC3E200D6}"/>
              </a:ext>
            </a:extLst>
          </p:cNvPr>
          <p:cNvPicPr>
            <a:picLocks noChangeAspect="1"/>
          </p:cNvPicPr>
          <p:nvPr/>
        </p:nvPicPr>
        <p:blipFill>
          <a:blip r:embed="rId2"/>
          <a:stretch>
            <a:fillRect/>
          </a:stretch>
        </p:blipFill>
        <p:spPr>
          <a:xfrm>
            <a:off x="108643" y="2166111"/>
            <a:ext cx="4336610" cy="4278775"/>
          </a:xfrm>
          <a:prstGeom prst="rect">
            <a:avLst/>
          </a:prstGeom>
        </p:spPr>
      </p:pic>
      <p:cxnSp>
        <p:nvCxnSpPr>
          <p:cNvPr id="9" name="Straight Arrow Connector 8">
            <a:extLst>
              <a:ext uri="{FF2B5EF4-FFF2-40B4-BE49-F238E27FC236}">
                <a16:creationId xmlns:a16="http://schemas.microsoft.com/office/drawing/2014/main" id="{58835673-C971-9E4F-C605-D0F4C8AE9397}"/>
              </a:ext>
            </a:extLst>
          </p:cNvPr>
          <p:cNvCxnSpPr>
            <a:cxnSpLocks/>
          </p:cNvCxnSpPr>
          <p:nvPr/>
        </p:nvCxnSpPr>
        <p:spPr>
          <a:xfrm flipH="1">
            <a:off x="1294646" y="2022677"/>
            <a:ext cx="3632702" cy="518826"/>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5D381525-4224-2A45-93C4-373F706718E8}"/>
              </a:ext>
            </a:extLst>
          </p:cNvPr>
          <p:cNvPicPr>
            <a:picLocks noChangeAspect="1"/>
          </p:cNvPicPr>
          <p:nvPr/>
        </p:nvPicPr>
        <p:blipFill>
          <a:blip r:embed="rId3"/>
          <a:stretch>
            <a:fillRect/>
          </a:stretch>
        </p:blipFill>
        <p:spPr>
          <a:xfrm>
            <a:off x="5130155" y="5671039"/>
            <a:ext cx="2505075" cy="790575"/>
          </a:xfrm>
          <a:prstGeom prst="rect">
            <a:avLst/>
          </a:prstGeom>
        </p:spPr>
      </p:pic>
    </p:spTree>
    <p:extLst>
      <p:ext uri="{BB962C8B-B14F-4D97-AF65-F5344CB8AC3E}">
        <p14:creationId xmlns:p14="http://schemas.microsoft.com/office/powerpoint/2010/main" val="158175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93"/>
            <a:ext cx="8229600" cy="195819"/>
          </a:xfrm>
        </p:spPr>
        <p:txBody>
          <a:bodyPr>
            <a:noAutofit/>
          </a:bodyPr>
          <a:lstStyle/>
          <a:p>
            <a:r>
              <a:rPr lang="en-US" sz="3200" dirty="0"/>
              <a:t>Another example of Code </a:t>
            </a:r>
            <a:r>
              <a:rPr sz="3200" dirty="0"/>
              <a:t>Side Effects</a:t>
            </a:r>
          </a:p>
        </p:txBody>
      </p:sp>
      <p:pic>
        <p:nvPicPr>
          <p:cNvPr id="13" name="Picture 12">
            <a:extLst>
              <a:ext uri="{FF2B5EF4-FFF2-40B4-BE49-F238E27FC236}">
                <a16:creationId xmlns:a16="http://schemas.microsoft.com/office/drawing/2014/main" id="{882CB60B-9BA5-77CC-C80A-99EC342AA4E9}"/>
              </a:ext>
            </a:extLst>
          </p:cNvPr>
          <p:cNvPicPr>
            <a:picLocks noChangeAspect="1"/>
          </p:cNvPicPr>
          <p:nvPr/>
        </p:nvPicPr>
        <p:blipFill>
          <a:blip r:embed="rId2"/>
          <a:stretch>
            <a:fillRect/>
          </a:stretch>
        </p:blipFill>
        <p:spPr>
          <a:xfrm>
            <a:off x="3250948" y="5889258"/>
            <a:ext cx="3352800" cy="773618"/>
          </a:xfrm>
          <a:prstGeom prst="rect">
            <a:avLst/>
          </a:prstGeom>
        </p:spPr>
      </p:pic>
      <p:cxnSp>
        <p:nvCxnSpPr>
          <p:cNvPr id="9" name="Straight Arrow Connector 8">
            <a:extLst>
              <a:ext uri="{FF2B5EF4-FFF2-40B4-BE49-F238E27FC236}">
                <a16:creationId xmlns:a16="http://schemas.microsoft.com/office/drawing/2014/main" id="{58835673-C971-9E4F-C605-D0F4C8AE9397}"/>
              </a:ext>
            </a:extLst>
          </p:cNvPr>
          <p:cNvCxnSpPr>
            <a:cxnSpLocks/>
          </p:cNvCxnSpPr>
          <p:nvPr/>
        </p:nvCxnSpPr>
        <p:spPr>
          <a:xfrm flipH="1">
            <a:off x="2987644" y="2022677"/>
            <a:ext cx="1939704" cy="79937"/>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0CE6B4FB-500D-E471-E8FB-885111BCDB63}"/>
              </a:ext>
            </a:extLst>
          </p:cNvPr>
          <p:cNvPicPr>
            <a:picLocks noChangeAspect="1"/>
          </p:cNvPicPr>
          <p:nvPr/>
        </p:nvPicPr>
        <p:blipFill>
          <a:blip r:embed="rId3"/>
          <a:stretch>
            <a:fillRect/>
          </a:stretch>
        </p:blipFill>
        <p:spPr>
          <a:xfrm>
            <a:off x="1057835" y="383522"/>
            <a:ext cx="7458635" cy="5373226"/>
          </a:xfrm>
          <a:prstGeom prst="rect">
            <a:avLst/>
          </a:prstGeom>
        </p:spPr>
      </p:pic>
    </p:spTree>
    <p:extLst>
      <p:ext uri="{BB962C8B-B14F-4D97-AF65-F5344CB8AC3E}">
        <p14:creationId xmlns:p14="http://schemas.microsoft.com/office/powerpoint/2010/main" val="155602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Challenges of Using Multiple Variables with the Same Name</a:t>
            </a:r>
          </a:p>
        </p:txBody>
      </p:sp>
      <p:sp>
        <p:nvSpPr>
          <p:cNvPr id="3" name="Content Placeholder 2"/>
          <p:cNvSpPr>
            <a:spLocks noGrp="1"/>
          </p:cNvSpPr>
          <p:nvPr>
            <p:ph idx="1"/>
          </p:nvPr>
        </p:nvSpPr>
        <p:spPr/>
        <p:txBody>
          <a:bodyPr>
            <a:normAutofit fontScale="70000" lnSpcReduction="20000"/>
          </a:bodyPr>
          <a:lstStyle/>
          <a:p>
            <a:pPr marL="0" indent="0">
              <a:buNone/>
            </a:pPr>
            <a:endParaRPr dirty="0"/>
          </a:p>
          <a:p>
            <a:r>
              <a:rPr dirty="0">
                <a:solidFill>
                  <a:srgbClr val="FF0000"/>
                </a:solidFill>
              </a:rPr>
              <a:t>Leads to confusion</a:t>
            </a:r>
            <a:r>
              <a:rPr dirty="0"/>
              <a:t> and difficult-to-trace bugs.</a:t>
            </a:r>
            <a:r>
              <a:rPr lang="en-US" dirty="0"/>
              <a:t> Variables with the same name can exist in different scopes (e.g., global, function-level) without directly interfering with each other. However, this can lead to confusion if not carefully managed</a:t>
            </a:r>
          </a:p>
          <a:p>
            <a:endParaRPr dirty="0"/>
          </a:p>
          <a:p>
            <a:r>
              <a:rPr lang="en-US" dirty="0"/>
              <a:t>Use </a:t>
            </a:r>
            <a:r>
              <a:rPr lang="en-US" dirty="0">
                <a:solidFill>
                  <a:srgbClr val="FF0000"/>
                </a:solidFill>
              </a:rPr>
              <a:t>descriptive and unique variable names</a:t>
            </a:r>
            <a:r>
              <a:rPr lang="en-US" dirty="0"/>
              <a:t>, especially in large programs or shared environments, to reduce the risk of name conflicts and unintended side effects. </a:t>
            </a:r>
          </a:p>
          <a:p>
            <a:pPr marL="0" indent="0">
              <a:buNone/>
            </a:pPr>
            <a:endParaRPr lang="en-US" dirty="0"/>
          </a:p>
          <a:p>
            <a:r>
              <a:rPr lang="en-US" dirty="0">
                <a:solidFill>
                  <a:srgbClr val="FF0000"/>
                </a:solidFill>
              </a:rPr>
              <a:t>Debugging Challenges: </a:t>
            </a:r>
            <a:r>
              <a:rPr lang="en-US" dirty="0"/>
              <a:t>Keep functions small and focused with clear input and output parameters to help maintain clarity and prevent side effects.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in Jupyter Notebooks</a:t>
            </a:r>
          </a:p>
        </p:txBody>
      </p:sp>
      <p:sp>
        <p:nvSpPr>
          <p:cNvPr id="3" name="Content Placeholder 2"/>
          <p:cNvSpPr>
            <a:spLocks noGrp="1"/>
          </p:cNvSpPr>
          <p:nvPr>
            <p:ph idx="1"/>
          </p:nvPr>
        </p:nvSpPr>
        <p:spPr/>
        <p:txBody>
          <a:bodyPr/>
          <a:lstStyle/>
          <a:p>
            <a:r>
              <a:rPr dirty="0"/>
              <a:t>Notebooks allow non-linear code execution, leading to inconsistent variable states.</a:t>
            </a:r>
          </a:p>
          <a:p>
            <a:r>
              <a:rPr dirty="0"/>
              <a:t>Variables can be overwritten across cells, causing unexpected results.</a:t>
            </a:r>
          </a:p>
          <a:p>
            <a:r>
              <a:rPr dirty="0"/>
              <a:t>Understanding the order of cell execution is critical.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Best Practices for Managing Variables</a:t>
            </a:r>
          </a:p>
        </p:txBody>
      </p:sp>
      <p:sp>
        <p:nvSpPr>
          <p:cNvPr id="3" name="Content Placeholder 2"/>
          <p:cNvSpPr>
            <a:spLocks noGrp="1"/>
          </p:cNvSpPr>
          <p:nvPr>
            <p:ph idx="1"/>
          </p:nvPr>
        </p:nvSpPr>
        <p:spPr>
          <a:xfrm>
            <a:off x="457199" y="1205754"/>
            <a:ext cx="5118847" cy="936812"/>
          </a:xfrm>
        </p:spPr>
        <p:txBody>
          <a:bodyPr>
            <a:normAutofit fontScale="77500" lnSpcReduction="20000"/>
          </a:bodyPr>
          <a:lstStyle/>
          <a:p>
            <a:r>
              <a:rPr dirty="0"/>
              <a:t>Use unique and descriptive variable names to avoid conflicts.</a:t>
            </a:r>
            <a:endParaRPr lang="en-US" dirty="0"/>
          </a:p>
          <a:p>
            <a:endParaRPr lang="en-US" dirty="0"/>
          </a:p>
          <a:p>
            <a:endParaRPr lang="en-US" dirty="0"/>
          </a:p>
          <a:p>
            <a:endParaRPr dirty="0"/>
          </a:p>
        </p:txBody>
      </p:sp>
      <p:pic>
        <p:nvPicPr>
          <p:cNvPr id="5" name="Picture 4">
            <a:extLst>
              <a:ext uri="{FF2B5EF4-FFF2-40B4-BE49-F238E27FC236}">
                <a16:creationId xmlns:a16="http://schemas.microsoft.com/office/drawing/2014/main" id="{084C3FB7-619B-427D-E5C1-14807B619A03}"/>
              </a:ext>
            </a:extLst>
          </p:cNvPr>
          <p:cNvPicPr>
            <a:picLocks noChangeAspect="1"/>
          </p:cNvPicPr>
          <p:nvPr/>
        </p:nvPicPr>
        <p:blipFill>
          <a:blip r:embed="rId2"/>
          <a:stretch>
            <a:fillRect/>
          </a:stretch>
        </p:blipFill>
        <p:spPr>
          <a:xfrm>
            <a:off x="2961434" y="2457169"/>
            <a:ext cx="5229225" cy="1190625"/>
          </a:xfrm>
          <a:prstGeom prst="rect">
            <a:avLst/>
          </a:prstGeom>
        </p:spPr>
      </p:pic>
      <p:sp>
        <p:nvSpPr>
          <p:cNvPr id="7" name="TextBox 6">
            <a:extLst>
              <a:ext uri="{FF2B5EF4-FFF2-40B4-BE49-F238E27FC236}">
                <a16:creationId xmlns:a16="http://schemas.microsoft.com/office/drawing/2014/main" id="{3B014B3D-74FE-A445-8489-2C0D2F454794}"/>
              </a:ext>
            </a:extLst>
          </p:cNvPr>
          <p:cNvSpPr txBox="1"/>
          <p:nvPr/>
        </p:nvSpPr>
        <p:spPr>
          <a:xfrm>
            <a:off x="770965" y="4267414"/>
            <a:ext cx="3980329" cy="1938992"/>
          </a:xfrm>
          <a:custGeom>
            <a:avLst/>
            <a:gdLst>
              <a:gd name="connsiteX0" fmla="*/ 0 w 3980329"/>
              <a:gd name="connsiteY0" fmla="*/ 0 h 1938992"/>
              <a:gd name="connsiteX1" fmla="*/ 528815 w 3980329"/>
              <a:gd name="connsiteY1" fmla="*/ 0 h 1938992"/>
              <a:gd name="connsiteX2" fmla="*/ 978024 w 3980329"/>
              <a:gd name="connsiteY2" fmla="*/ 0 h 1938992"/>
              <a:gd name="connsiteX3" fmla="*/ 1626249 w 3980329"/>
              <a:gd name="connsiteY3" fmla="*/ 0 h 1938992"/>
              <a:gd name="connsiteX4" fmla="*/ 2155064 w 3980329"/>
              <a:gd name="connsiteY4" fmla="*/ 0 h 1938992"/>
              <a:gd name="connsiteX5" fmla="*/ 2683879 w 3980329"/>
              <a:gd name="connsiteY5" fmla="*/ 0 h 1938992"/>
              <a:gd name="connsiteX6" fmla="*/ 3332104 w 3980329"/>
              <a:gd name="connsiteY6" fmla="*/ 0 h 1938992"/>
              <a:gd name="connsiteX7" fmla="*/ 3980329 w 3980329"/>
              <a:gd name="connsiteY7" fmla="*/ 0 h 1938992"/>
              <a:gd name="connsiteX8" fmla="*/ 3980329 w 3980329"/>
              <a:gd name="connsiteY8" fmla="*/ 523528 h 1938992"/>
              <a:gd name="connsiteX9" fmla="*/ 3980329 w 3980329"/>
              <a:gd name="connsiteY9" fmla="*/ 969496 h 1938992"/>
              <a:gd name="connsiteX10" fmla="*/ 3980329 w 3980329"/>
              <a:gd name="connsiteY10" fmla="*/ 1415464 h 1938992"/>
              <a:gd name="connsiteX11" fmla="*/ 3980329 w 3980329"/>
              <a:gd name="connsiteY11" fmla="*/ 1938992 h 1938992"/>
              <a:gd name="connsiteX12" fmla="*/ 3371907 w 3980329"/>
              <a:gd name="connsiteY12" fmla="*/ 1938992 h 1938992"/>
              <a:gd name="connsiteX13" fmla="*/ 2723682 w 3980329"/>
              <a:gd name="connsiteY13" fmla="*/ 1938992 h 1938992"/>
              <a:gd name="connsiteX14" fmla="*/ 2075457 w 3980329"/>
              <a:gd name="connsiteY14" fmla="*/ 1938992 h 1938992"/>
              <a:gd name="connsiteX15" fmla="*/ 1586445 w 3980329"/>
              <a:gd name="connsiteY15" fmla="*/ 1938992 h 1938992"/>
              <a:gd name="connsiteX16" fmla="*/ 1017827 w 3980329"/>
              <a:gd name="connsiteY16" fmla="*/ 1938992 h 1938992"/>
              <a:gd name="connsiteX17" fmla="*/ 0 w 3980329"/>
              <a:gd name="connsiteY17" fmla="*/ 1938992 h 1938992"/>
              <a:gd name="connsiteX18" fmla="*/ 0 w 3980329"/>
              <a:gd name="connsiteY18" fmla="*/ 1454244 h 1938992"/>
              <a:gd name="connsiteX19" fmla="*/ 0 w 3980329"/>
              <a:gd name="connsiteY19" fmla="*/ 1008276 h 1938992"/>
              <a:gd name="connsiteX20" fmla="*/ 0 w 3980329"/>
              <a:gd name="connsiteY20" fmla="*/ 562308 h 1938992"/>
              <a:gd name="connsiteX21" fmla="*/ 0 w 3980329"/>
              <a:gd name="connsiteY21"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80329" h="1938992" extrusionOk="0">
                <a:moveTo>
                  <a:pt x="0" y="0"/>
                </a:moveTo>
                <a:cubicBezTo>
                  <a:pt x="107551" y="-14842"/>
                  <a:pt x="267674" y="59462"/>
                  <a:pt x="528815" y="0"/>
                </a:cubicBezTo>
                <a:cubicBezTo>
                  <a:pt x="789956" y="-59462"/>
                  <a:pt x="844324" y="42186"/>
                  <a:pt x="978024" y="0"/>
                </a:cubicBezTo>
                <a:cubicBezTo>
                  <a:pt x="1111724" y="-42186"/>
                  <a:pt x="1355973" y="24593"/>
                  <a:pt x="1626249" y="0"/>
                </a:cubicBezTo>
                <a:cubicBezTo>
                  <a:pt x="1896525" y="-24593"/>
                  <a:pt x="1990528" y="28903"/>
                  <a:pt x="2155064" y="0"/>
                </a:cubicBezTo>
                <a:cubicBezTo>
                  <a:pt x="2319600" y="-28903"/>
                  <a:pt x="2437263" y="28892"/>
                  <a:pt x="2683879" y="0"/>
                </a:cubicBezTo>
                <a:cubicBezTo>
                  <a:pt x="2930496" y="-28892"/>
                  <a:pt x="3021867" y="41446"/>
                  <a:pt x="3332104" y="0"/>
                </a:cubicBezTo>
                <a:cubicBezTo>
                  <a:pt x="3642341" y="-41446"/>
                  <a:pt x="3701996" y="4023"/>
                  <a:pt x="3980329" y="0"/>
                </a:cubicBezTo>
                <a:cubicBezTo>
                  <a:pt x="4019174" y="186342"/>
                  <a:pt x="3955942" y="387782"/>
                  <a:pt x="3980329" y="523528"/>
                </a:cubicBezTo>
                <a:cubicBezTo>
                  <a:pt x="4004716" y="659274"/>
                  <a:pt x="3955447" y="878614"/>
                  <a:pt x="3980329" y="969496"/>
                </a:cubicBezTo>
                <a:cubicBezTo>
                  <a:pt x="4005211" y="1060378"/>
                  <a:pt x="3960077" y="1196894"/>
                  <a:pt x="3980329" y="1415464"/>
                </a:cubicBezTo>
                <a:cubicBezTo>
                  <a:pt x="4000581" y="1634034"/>
                  <a:pt x="3971170" y="1795970"/>
                  <a:pt x="3980329" y="1938992"/>
                </a:cubicBezTo>
                <a:cubicBezTo>
                  <a:pt x="3736074" y="1950887"/>
                  <a:pt x="3583648" y="1876410"/>
                  <a:pt x="3371907" y="1938992"/>
                </a:cubicBezTo>
                <a:cubicBezTo>
                  <a:pt x="3160166" y="2001574"/>
                  <a:pt x="3024053" y="1869009"/>
                  <a:pt x="2723682" y="1938992"/>
                </a:cubicBezTo>
                <a:cubicBezTo>
                  <a:pt x="2423311" y="2008975"/>
                  <a:pt x="2330688" y="1901382"/>
                  <a:pt x="2075457" y="1938992"/>
                </a:cubicBezTo>
                <a:cubicBezTo>
                  <a:pt x="1820226" y="1976602"/>
                  <a:pt x="1749140" y="1912072"/>
                  <a:pt x="1586445" y="1938992"/>
                </a:cubicBezTo>
                <a:cubicBezTo>
                  <a:pt x="1423750" y="1965912"/>
                  <a:pt x="1267998" y="1894744"/>
                  <a:pt x="1017827" y="1938992"/>
                </a:cubicBezTo>
                <a:cubicBezTo>
                  <a:pt x="767656" y="1983240"/>
                  <a:pt x="473412" y="1857826"/>
                  <a:pt x="0" y="1938992"/>
                </a:cubicBezTo>
                <a:cubicBezTo>
                  <a:pt x="-14486" y="1754401"/>
                  <a:pt x="55212" y="1590858"/>
                  <a:pt x="0" y="1454244"/>
                </a:cubicBezTo>
                <a:cubicBezTo>
                  <a:pt x="-55212" y="1317630"/>
                  <a:pt x="21163" y="1145574"/>
                  <a:pt x="0" y="1008276"/>
                </a:cubicBezTo>
                <a:cubicBezTo>
                  <a:pt x="-21163" y="870978"/>
                  <a:pt x="7730" y="688959"/>
                  <a:pt x="0" y="562308"/>
                </a:cubicBezTo>
                <a:cubicBezTo>
                  <a:pt x="-7730" y="435657"/>
                  <a:pt x="16805" y="210735"/>
                  <a:pt x="0" y="0"/>
                </a:cubicBezTo>
                <a:close/>
              </a:path>
            </a:pathLst>
          </a:custGeom>
          <a:no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When using </a:t>
            </a:r>
            <a:r>
              <a:rPr lang="en-US" sz="2400" dirty="0" err="1"/>
              <a:t>Jupyter</a:t>
            </a:r>
            <a:r>
              <a:rPr lang="en-US" sz="2400" dirty="0"/>
              <a:t> Notebook, Run cells sequentially and avoid jumping around without resetting the kernel</a:t>
            </a:r>
            <a:r>
              <a:rPr lang="en-US" dirty="0"/>
              <a:t>.</a:t>
            </a:r>
          </a:p>
        </p:txBody>
      </p:sp>
      <p:sp>
        <p:nvSpPr>
          <p:cNvPr id="9" name="TextBox 8">
            <a:extLst>
              <a:ext uri="{FF2B5EF4-FFF2-40B4-BE49-F238E27FC236}">
                <a16:creationId xmlns:a16="http://schemas.microsoft.com/office/drawing/2014/main" id="{18547E9B-E254-55F9-61D4-ABEC78493278}"/>
              </a:ext>
            </a:extLst>
          </p:cNvPr>
          <p:cNvSpPr txBox="1"/>
          <p:nvPr/>
        </p:nvSpPr>
        <p:spPr>
          <a:xfrm>
            <a:off x="5907742" y="4336593"/>
            <a:ext cx="2554942" cy="2246769"/>
          </a:xfrm>
          <a:custGeom>
            <a:avLst/>
            <a:gdLst>
              <a:gd name="connsiteX0" fmla="*/ 0 w 2554942"/>
              <a:gd name="connsiteY0" fmla="*/ 0 h 2246769"/>
              <a:gd name="connsiteX1" fmla="*/ 485439 w 2554942"/>
              <a:gd name="connsiteY1" fmla="*/ 0 h 2246769"/>
              <a:gd name="connsiteX2" fmla="*/ 919779 w 2554942"/>
              <a:gd name="connsiteY2" fmla="*/ 0 h 2246769"/>
              <a:gd name="connsiteX3" fmla="*/ 1456317 w 2554942"/>
              <a:gd name="connsiteY3" fmla="*/ 0 h 2246769"/>
              <a:gd name="connsiteX4" fmla="*/ 2018404 w 2554942"/>
              <a:gd name="connsiteY4" fmla="*/ 0 h 2246769"/>
              <a:gd name="connsiteX5" fmla="*/ 2554942 w 2554942"/>
              <a:gd name="connsiteY5" fmla="*/ 0 h 2246769"/>
              <a:gd name="connsiteX6" fmla="*/ 2554942 w 2554942"/>
              <a:gd name="connsiteY6" fmla="*/ 539225 h 2246769"/>
              <a:gd name="connsiteX7" fmla="*/ 2554942 w 2554942"/>
              <a:gd name="connsiteY7" fmla="*/ 1055981 h 2246769"/>
              <a:gd name="connsiteX8" fmla="*/ 2554942 w 2554942"/>
              <a:gd name="connsiteY8" fmla="*/ 1595206 h 2246769"/>
              <a:gd name="connsiteX9" fmla="*/ 2554942 w 2554942"/>
              <a:gd name="connsiteY9" fmla="*/ 2246769 h 2246769"/>
              <a:gd name="connsiteX10" fmla="*/ 2120602 w 2554942"/>
              <a:gd name="connsiteY10" fmla="*/ 2246769 h 2246769"/>
              <a:gd name="connsiteX11" fmla="*/ 1635163 w 2554942"/>
              <a:gd name="connsiteY11" fmla="*/ 2246769 h 2246769"/>
              <a:gd name="connsiteX12" fmla="*/ 1175273 w 2554942"/>
              <a:gd name="connsiteY12" fmla="*/ 2246769 h 2246769"/>
              <a:gd name="connsiteX13" fmla="*/ 715384 w 2554942"/>
              <a:gd name="connsiteY13" fmla="*/ 2246769 h 2246769"/>
              <a:gd name="connsiteX14" fmla="*/ 0 w 2554942"/>
              <a:gd name="connsiteY14" fmla="*/ 2246769 h 2246769"/>
              <a:gd name="connsiteX15" fmla="*/ 0 w 2554942"/>
              <a:gd name="connsiteY15" fmla="*/ 1685077 h 2246769"/>
              <a:gd name="connsiteX16" fmla="*/ 0 w 2554942"/>
              <a:gd name="connsiteY16" fmla="*/ 1168320 h 2246769"/>
              <a:gd name="connsiteX17" fmla="*/ 0 w 2554942"/>
              <a:gd name="connsiteY17" fmla="*/ 651563 h 2246769"/>
              <a:gd name="connsiteX18" fmla="*/ 0 w 2554942"/>
              <a:gd name="connsiteY18" fmla="*/ 0 h 22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54942" h="2246769" extrusionOk="0">
                <a:moveTo>
                  <a:pt x="0" y="0"/>
                </a:moveTo>
                <a:cubicBezTo>
                  <a:pt x="126269" y="-5571"/>
                  <a:pt x="331310" y="36906"/>
                  <a:pt x="485439" y="0"/>
                </a:cubicBezTo>
                <a:cubicBezTo>
                  <a:pt x="639568" y="-36906"/>
                  <a:pt x="786960" y="51157"/>
                  <a:pt x="919779" y="0"/>
                </a:cubicBezTo>
                <a:cubicBezTo>
                  <a:pt x="1052598" y="-51157"/>
                  <a:pt x="1235833" y="42190"/>
                  <a:pt x="1456317" y="0"/>
                </a:cubicBezTo>
                <a:cubicBezTo>
                  <a:pt x="1676801" y="-42190"/>
                  <a:pt x="1853169" y="31028"/>
                  <a:pt x="2018404" y="0"/>
                </a:cubicBezTo>
                <a:cubicBezTo>
                  <a:pt x="2183639" y="-31028"/>
                  <a:pt x="2334417" y="59626"/>
                  <a:pt x="2554942" y="0"/>
                </a:cubicBezTo>
                <a:cubicBezTo>
                  <a:pt x="2574941" y="205165"/>
                  <a:pt x="2520253" y="285810"/>
                  <a:pt x="2554942" y="539225"/>
                </a:cubicBezTo>
                <a:cubicBezTo>
                  <a:pt x="2589631" y="792641"/>
                  <a:pt x="2543640" y="826150"/>
                  <a:pt x="2554942" y="1055981"/>
                </a:cubicBezTo>
                <a:cubicBezTo>
                  <a:pt x="2566244" y="1285812"/>
                  <a:pt x="2535285" y="1336612"/>
                  <a:pt x="2554942" y="1595206"/>
                </a:cubicBezTo>
                <a:cubicBezTo>
                  <a:pt x="2574599" y="1853801"/>
                  <a:pt x="2528186" y="2035412"/>
                  <a:pt x="2554942" y="2246769"/>
                </a:cubicBezTo>
                <a:cubicBezTo>
                  <a:pt x="2410647" y="2264918"/>
                  <a:pt x="2244770" y="2199589"/>
                  <a:pt x="2120602" y="2246769"/>
                </a:cubicBezTo>
                <a:cubicBezTo>
                  <a:pt x="1996434" y="2293949"/>
                  <a:pt x="1782565" y="2211054"/>
                  <a:pt x="1635163" y="2246769"/>
                </a:cubicBezTo>
                <a:cubicBezTo>
                  <a:pt x="1487761" y="2282484"/>
                  <a:pt x="1345267" y="2198660"/>
                  <a:pt x="1175273" y="2246769"/>
                </a:cubicBezTo>
                <a:cubicBezTo>
                  <a:pt x="1005279" y="2294878"/>
                  <a:pt x="910577" y="2208890"/>
                  <a:pt x="715384" y="2246769"/>
                </a:cubicBezTo>
                <a:cubicBezTo>
                  <a:pt x="520191" y="2284648"/>
                  <a:pt x="209431" y="2224600"/>
                  <a:pt x="0" y="2246769"/>
                </a:cubicBezTo>
                <a:cubicBezTo>
                  <a:pt x="-7872" y="2017838"/>
                  <a:pt x="47262" y="1833184"/>
                  <a:pt x="0" y="1685077"/>
                </a:cubicBezTo>
                <a:cubicBezTo>
                  <a:pt x="-47262" y="1536970"/>
                  <a:pt x="20771" y="1351502"/>
                  <a:pt x="0" y="1168320"/>
                </a:cubicBezTo>
                <a:cubicBezTo>
                  <a:pt x="-20771" y="985138"/>
                  <a:pt x="22298" y="783393"/>
                  <a:pt x="0" y="651563"/>
                </a:cubicBezTo>
                <a:cubicBezTo>
                  <a:pt x="-22298" y="519733"/>
                  <a:pt x="46191" y="240812"/>
                  <a:pt x="0" y="0"/>
                </a:cubicBezTo>
                <a:close/>
              </a:path>
            </a:pathLst>
          </a:custGeom>
          <a:noFill/>
          <a:ln>
            <a:solidFill>
              <a:schemeClr val="accent1"/>
            </a:solidFill>
            <a:extLst>
              <a:ext uri="{C807C97D-BFC1-408E-A445-0C87EB9F89A2}">
                <ask:lineSketchStyleProps xmlns:ask="http://schemas.microsoft.com/office/drawing/2018/sketchyshapes" sd="2215597123">
                  <a:prstGeom prst="rect">
                    <a:avLst/>
                  </a:prstGeom>
                  <ask:type>
                    <ask:lineSketchScribble/>
                  </ask:type>
                </ask:lineSketchStyleProps>
              </a:ext>
            </a:extLst>
          </a:ln>
        </p:spPr>
        <p:txBody>
          <a:bodyPr wrap="square">
            <a:spAutoFit/>
          </a:bodyPr>
          <a:lstStyle/>
          <a:p>
            <a:r>
              <a:rPr lang="en-US" sz="2800" dirty="0"/>
              <a:t>Regularly reset the kernel to ensure code is executed in a clean state.</a:t>
            </a:r>
          </a:p>
        </p:txBody>
      </p:sp>
      <p:cxnSp>
        <p:nvCxnSpPr>
          <p:cNvPr id="11" name="Straight Arrow Connector 10">
            <a:extLst>
              <a:ext uri="{FF2B5EF4-FFF2-40B4-BE49-F238E27FC236}">
                <a16:creationId xmlns:a16="http://schemas.microsoft.com/office/drawing/2014/main" id="{017C9E4A-7165-E178-F534-E60E26BAB6ED}"/>
              </a:ext>
            </a:extLst>
          </p:cNvPr>
          <p:cNvCxnSpPr>
            <a:cxnSpLocks/>
          </p:cNvCxnSpPr>
          <p:nvPr/>
        </p:nvCxnSpPr>
        <p:spPr>
          <a:xfrm flipH="1">
            <a:off x="2985247" y="3429000"/>
            <a:ext cx="2483224" cy="748553"/>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625CA92-2028-0809-0BE4-F64F91E030C5}"/>
              </a:ext>
            </a:extLst>
          </p:cNvPr>
          <p:cNvCxnSpPr>
            <a:cxnSpLocks/>
          </p:cNvCxnSpPr>
          <p:nvPr/>
        </p:nvCxnSpPr>
        <p:spPr>
          <a:xfrm>
            <a:off x="6158754" y="3339353"/>
            <a:ext cx="1026459" cy="928061"/>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Key Takeaways</a:t>
            </a:r>
          </a:p>
        </p:txBody>
      </p:sp>
      <p:sp>
        <p:nvSpPr>
          <p:cNvPr id="3" name="Content Placeholder 2"/>
          <p:cNvSpPr>
            <a:spLocks noGrp="1"/>
          </p:cNvSpPr>
          <p:nvPr>
            <p:ph idx="1"/>
          </p:nvPr>
        </p:nvSpPr>
        <p:spPr/>
        <p:txBody>
          <a:bodyPr/>
          <a:lstStyle/>
          <a:p>
            <a:r>
              <a:t>Proper variable management is essential for robust code.</a:t>
            </a:r>
          </a:p>
          <a:p>
            <a:r>
              <a:t>Understanding side effects and state management helps avoid common pitfalls.</a:t>
            </a:r>
          </a:p>
          <a:p>
            <a:r>
              <a:t>Apply best practices consistently to ensure code reliability.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TotalTime>
  <Words>553</Words>
  <Application>Microsoft Office PowerPoint</Application>
  <PresentationFormat>On-screen Show (4:3)</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Managing Variables and Side Effects in Programming</vt:lpstr>
      <vt:lpstr>Local vs. Global Scope</vt:lpstr>
      <vt:lpstr>Code with Side Effects</vt:lpstr>
      <vt:lpstr>Code without Side Effects</vt:lpstr>
      <vt:lpstr>Another example of Code Side Effects</vt:lpstr>
      <vt:lpstr>Challenges of Using Multiple Variables with the Same Name</vt:lpstr>
      <vt:lpstr>Challenges in Jupyter Notebooks</vt:lpstr>
      <vt:lpstr>Best Practices for Managing Variables</vt:lpstr>
      <vt:lpstr>Conclusion and Key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Mireilla Bikanga</dc:creator>
  <cp:keywords/>
  <dc:description>generated using python-pptx</dc:description>
  <cp:lastModifiedBy>Mireilla Bikanga Ada</cp:lastModifiedBy>
  <cp:revision>2</cp:revision>
  <dcterms:created xsi:type="dcterms:W3CDTF">2013-01-27T09:14:16Z</dcterms:created>
  <dcterms:modified xsi:type="dcterms:W3CDTF">2024-08-28T10:23:28Z</dcterms:modified>
  <cp:category/>
</cp:coreProperties>
</file>