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3" y="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CEE1127C-A454-4D6C-AC48-81182078DEB1}"/>
    <pc:docChg chg="modSld">
      <pc:chgData name="Mireilla Bikanga Ada" userId="b964f4d4-5927-4a33-a1eb-35030e652755" providerId="ADAL" clId="{CEE1127C-A454-4D6C-AC48-81182078DEB1}" dt="2021-01-15T10:14:36.706" v="1" actId="20577"/>
      <pc:docMkLst>
        <pc:docMk/>
      </pc:docMkLst>
      <pc:sldChg chg="modSp mod">
        <pc:chgData name="Mireilla Bikanga Ada" userId="b964f4d4-5927-4a33-a1eb-35030e652755" providerId="ADAL" clId="{CEE1127C-A454-4D6C-AC48-81182078DEB1}" dt="2021-01-15T10:14:36.706" v="1" actId="20577"/>
        <pc:sldMkLst>
          <pc:docMk/>
          <pc:sldMk cId="1255435655" sldId="260"/>
        </pc:sldMkLst>
        <pc:spChg chg="mod">
          <ac:chgData name="Mireilla Bikanga Ada" userId="b964f4d4-5927-4a33-a1eb-35030e652755" providerId="ADAL" clId="{CEE1127C-A454-4D6C-AC48-81182078DEB1}" dt="2021-01-15T10:14:36.706" v="1" actId="20577"/>
          <ac:spMkLst>
            <pc:docMk/>
            <pc:sldMk cId="1255435655" sldId="260"/>
            <ac:spMk id="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4060D83-39B5-4D1F-9E40-835177731448}" type="datetimeFigureOut">
              <a:rPr lang="en-GB" smtClean="0"/>
              <a:t>15/01/2021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407993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060D83-39B5-4D1F-9E40-835177731448}" type="datetimeFigureOut">
              <a:rPr lang="en-GB" smtClean="0"/>
              <a:t>15/01/2021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173559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060D83-39B5-4D1F-9E40-835177731448}" type="datetimeFigureOut">
              <a:rPr lang="en-GB" smtClean="0"/>
              <a:t>15/01/2021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131556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060D83-39B5-4D1F-9E40-835177731448}" type="datetimeFigureOut">
              <a:rPr lang="en-GB" smtClean="0"/>
              <a:t>15/01/2021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56639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60D83-39B5-4D1F-9E40-835177731448}" type="datetimeFigureOut">
              <a:rPr lang="en-GB" smtClean="0"/>
              <a:t>15/01/2021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276320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060D83-39B5-4D1F-9E40-835177731448}" type="datetimeFigureOut">
              <a:rPr lang="en-GB" smtClean="0"/>
              <a:t>15/01/2021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329018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4060D83-39B5-4D1F-9E40-835177731448}" type="datetimeFigureOut">
              <a:rPr lang="en-GB" smtClean="0"/>
              <a:t>15/01/2021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163271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4060D83-39B5-4D1F-9E40-835177731448}" type="datetimeFigureOut">
              <a:rPr lang="en-GB" smtClean="0"/>
              <a:t>15/01/2021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342334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0D83-39B5-4D1F-9E40-835177731448}" type="datetimeFigureOut">
              <a:rPr lang="en-GB" smtClean="0"/>
              <a:t>15/01/2021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114467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0D83-39B5-4D1F-9E40-835177731448}" type="datetimeFigureOut">
              <a:rPr lang="en-GB" smtClean="0"/>
              <a:t>15/01/2021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71291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60D83-39B5-4D1F-9E40-835177731448}" type="datetimeFigureOut">
              <a:rPr lang="en-GB" smtClean="0"/>
              <a:t>15/01/2021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F0F382-C090-4F3C-B81C-50A6E42ABAF4}" type="slidenum">
              <a:rPr lang="en-GB" smtClean="0"/>
              <a:t>‹#›</a:t>
            </a:fld>
            <a:endParaRPr lang="en-GB"/>
          </a:p>
        </p:txBody>
      </p:sp>
    </p:spTree>
    <p:extLst>
      <p:ext uri="{BB962C8B-B14F-4D97-AF65-F5344CB8AC3E}">
        <p14:creationId xmlns:p14="http://schemas.microsoft.com/office/powerpoint/2010/main" val="274906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60D83-39B5-4D1F-9E40-835177731448}" type="datetimeFigureOut">
              <a:rPr lang="en-GB" smtClean="0"/>
              <a:t>15/01/2021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0F382-C090-4F3C-B81C-50A6E42ABAF4}" type="slidenum">
              <a:rPr lang="en-GB" smtClean="0"/>
              <a:t>‹#›</a:t>
            </a:fld>
            <a:endParaRPr lang="en-GB"/>
          </a:p>
        </p:txBody>
      </p:sp>
    </p:spTree>
    <p:extLst>
      <p:ext uri="{BB962C8B-B14F-4D97-AF65-F5344CB8AC3E}">
        <p14:creationId xmlns:p14="http://schemas.microsoft.com/office/powerpoint/2010/main" val="184038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Repetition</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851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t>For Loops</a:t>
            </a:r>
          </a:p>
        </p:txBody>
      </p:sp>
      <p:sp>
        <p:nvSpPr>
          <p:cNvPr id="3" name="Content Placeholder 2"/>
          <p:cNvSpPr>
            <a:spLocks noGrp="1"/>
          </p:cNvSpPr>
          <p:nvPr>
            <p:ph idx="1"/>
          </p:nvPr>
        </p:nvSpPr>
        <p:spPr>
          <a:xfrm>
            <a:off x="323528" y="1170698"/>
            <a:ext cx="4896544" cy="3565270"/>
          </a:xfrm>
        </p:spPr>
        <p:txBody>
          <a:bodyPr>
            <a:normAutofit fontScale="62500" lnSpcReduction="20000"/>
          </a:bodyPr>
          <a:lstStyle/>
          <a:p>
            <a:r>
              <a:rPr lang="en-GB" dirty="0"/>
              <a:t>A </a:t>
            </a:r>
            <a:r>
              <a:rPr lang="en-GB" dirty="0">
                <a:latin typeface="Courier New" panose="02070309020205020404" pitchFamily="49" charset="0"/>
                <a:cs typeface="Courier New" panose="02070309020205020404" pitchFamily="49" charset="0"/>
              </a:rPr>
              <a:t>for loop </a:t>
            </a:r>
            <a:r>
              <a:rPr lang="en-GB" dirty="0"/>
              <a:t>allows Python to keep repeating the code a set number of times.</a:t>
            </a:r>
          </a:p>
          <a:p>
            <a:r>
              <a:rPr lang="en-GB" dirty="0"/>
              <a:t>A </a:t>
            </a:r>
            <a:r>
              <a:rPr lang="en-GB" dirty="0">
                <a:latin typeface="Courier New" panose="02070309020205020404" pitchFamily="49" charset="0"/>
                <a:cs typeface="Courier New" panose="02070309020205020404" pitchFamily="49" charset="0"/>
              </a:rPr>
              <a:t>for loop </a:t>
            </a:r>
            <a:r>
              <a:rPr lang="en-GB" dirty="0"/>
              <a:t>is also  known as </a:t>
            </a:r>
            <a:r>
              <a:rPr lang="en-GB" dirty="0">
                <a:latin typeface="Courier New" panose="02070309020205020404" pitchFamily="49" charset="0"/>
                <a:cs typeface="Courier New" panose="02070309020205020404" pitchFamily="49" charset="0"/>
              </a:rPr>
              <a:t>counting loop</a:t>
            </a:r>
            <a:r>
              <a:rPr lang="en-GB" dirty="0"/>
              <a:t>.</a:t>
            </a:r>
          </a:p>
          <a:p>
            <a:r>
              <a:rPr lang="en-GB" dirty="0"/>
              <a:t>A for loop executes once </a:t>
            </a:r>
            <a:r>
              <a:rPr lang="en-GB" i="1" dirty="0">
                <a:latin typeface="Courier New" panose="02070309020205020404" pitchFamily="49" charset="0"/>
                <a:cs typeface="Courier New" panose="02070309020205020404" pitchFamily="49" charset="0"/>
              </a:rPr>
              <a:t>for</a:t>
            </a:r>
            <a:r>
              <a:rPr lang="en-GB" dirty="0"/>
              <a:t> each item in the </a:t>
            </a:r>
            <a:r>
              <a:rPr lang="en-GB" dirty="0">
                <a:latin typeface="Courier New" panose="02070309020205020404" pitchFamily="49" charset="0"/>
                <a:cs typeface="Courier New" panose="02070309020205020404" pitchFamily="49" charset="0"/>
              </a:rPr>
              <a:t>collection</a:t>
            </a:r>
            <a:r>
              <a:rPr lang="en-GB" dirty="0"/>
              <a:t>.</a:t>
            </a:r>
          </a:p>
          <a:p>
            <a:r>
              <a:rPr lang="en-GB" dirty="0"/>
              <a:t>The </a:t>
            </a:r>
            <a:r>
              <a:rPr lang="en-GB" dirty="0">
                <a:latin typeface="Courier New" panose="02070309020205020404" pitchFamily="49" charset="0"/>
                <a:cs typeface="Courier New" panose="02070309020205020404" pitchFamily="49" charset="0"/>
              </a:rPr>
              <a:t>collection</a:t>
            </a:r>
            <a:r>
              <a:rPr lang="en-GB" dirty="0"/>
              <a:t> can be a range of integers, the letters in a string or values stored in a data structure such as list.</a:t>
            </a:r>
          </a:p>
          <a:p>
            <a:r>
              <a:rPr lang="en-GB" dirty="0">
                <a:solidFill>
                  <a:srgbClr val="FF0000"/>
                </a:solidFill>
              </a:rPr>
              <a:t>Format of for loop: </a:t>
            </a:r>
          </a:p>
          <a:p>
            <a:pPr marL="0" indent="0">
              <a:buNone/>
            </a:pPr>
            <a:r>
              <a:rPr lang="en-GB" dirty="0">
                <a:solidFill>
                  <a:srgbClr val="FF0000"/>
                </a:solidFill>
              </a:rPr>
              <a:t>      </a:t>
            </a:r>
            <a:r>
              <a:rPr lang="en-GB" dirty="0"/>
              <a:t>for </a:t>
            </a:r>
            <a:r>
              <a:rPr lang="en-GB" dirty="0">
                <a:latin typeface="Courier New" panose="02070309020205020404" pitchFamily="49" charset="0"/>
                <a:cs typeface="Courier New" panose="02070309020205020404" pitchFamily="49" charset="0"/>
              </a:rPr>
              <a:t>&lt;variable&gt; </a:t>
            </a:r>
            <a:r>
              <a:rPr lang="en-GB" dirty="0"/>
              <a:t>in </a:t>
            </a:r>
            <a:r>
              <a:rPr lang="en-GB" dirty="0">
                <a:latin typeface="Courier New" panose="02070309020205020404" pitchFamily="49" charset="0"/>
                <a:cs typeface="Courier New" panose="02070309020205020404" pitchFamily="49" charset="0"/>
              </a:rPr>
              <a:t>&lt;collection&gt;</a:t>
            </a:r>
          </a:p>
          <a:p>
            <a:pPr marL="457200" lvl="1" indent="0">
              <a:buNone/>
            </a:pPr>
            <a:r>
              <a:rPr lang="en-GB" dirty="0">
                <a:latin typeface="Courier New" panose="02070309020205020404" pitchFamily="49" charset="0"/>
                <a:cs typeface="Courier New" panose="02070309020205020404" pitchFamily="49" charset="0"/>
              </a:rPr>
              <a:t>    &lt;body&gt;</a:t>
            </a:r>
          </a:p>
        </p:txBody>
      </p:sp>
      <p:pic>
        <p:nvPicPr>
          <p:cNvPr id="209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944" y="836712"/>
            <a:ext cx="2956967" cy="275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96"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355" y="3789040"/>
            <a:ext cx="2421329" cy="51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544191" y="5013176"/>
            <a:ext cx="7992888" cy="1200329"/>
          </a:xfrm>
          <a:prstGeom prst="rect">
            <a:avLst/>
          </a:prstGeom>
          <a:noFill/>
          <a:ln>
            <a:solidFill>
              <a:srgbClr val="FF0000"/>
            </a:solidFill>
            <a:prstDash val="dash"/>
          </a:ln>
        </p:spPr>
        <p:txBody>
          <a:bodyPr wrap="square" rtlCol="0">
            <a:spAutoFit/>
          </a:bodyPr>
          <a:lstStyle/>
          <a:p>
            <a:r>
              <a:rPr lang="en-GB" dirty="0"/>
              <a:t>This loop uses a variable called “</a:t>
            </a:r>
            <a:r>
              <a:rPr lang="en-GB" dirty="0" err="1">
                <a:latin typeface="Courier New" panose="02070309020205020404" pitchFamily="49" charset="0"/>
                <a:cs typeface="Courier New" panose="02070309020205020404" pitchFamily="49" charset="0"/>
              </a:rPr>
              <a:t>i</a:t>
            </a:r>
            <a:r>
              <a:rPr lang="en-GB" dirty="0"/>
              <a:t>” to keep track of times the loop has been repeated. It will start </a:t>
            </a:r>
            <a:r>
              <a:rPr lang="en-GB" dirty="0" err="1">
                <a:latin typeface="Courier New" panose="02070309020205020404" pitchFamily="49" charset="0"/>
                <a:cs typeface="Courier New" panose="02070309020205020404" pitchFamily="49" charset="0"/>
              </a:rPr>
              <a:t>i</a:t>
            </a:r>
            <a:r>
              <a:rPr lang="en-GB" dirty="0"/>
              <a:t> at </a:t>
            </a:r>
            <a:r>
              <a:rPr lang="en-GB" dirty="0">
                <a:latin typeface="Courier New" panose="02070309020205020404" pitchFamily="49" charset="0"/>
                <a:cs typeface="Courier New" panose="02070309020205020404" pitchFamily="49" charset="0"/>
              </a:rPr>
              <a:t>1</a:t>
            </a:r>
            <a:r>
              <a:rPr lang="en-GB" dirty="0"/>
              <a:t> and repeating the loop, adding </a:t>
            </a:r>
            <a:r>
              <a:rPr lang="en-GB" dirty="0">
                <a:latin typeface="Courier New" panose="02070309020205020404" pitchFamily="49" charset="0"/>
                <a:cs typeface="Courier New" panose="02070309020205020404" pitchFamily="49" charset="0"/>
              </a:rPr>
              <a:t>1</a:t>
            </a:r>
            <a:r>
              <a:rPr lang="en-GB" dirty="0"/>
              <a:t> to </a:t>
            </a:r>
            <a:r>
              <a:rPr lang="en-GB" dirty="0" err="1">
                <a:latin typeface="Courier New" panose="02070309020205020404" pitchFamily="49" charset="0"/>
                <a:cs typeface="Courier New" panose="02070309020205020404" pitchFamily="49" charset="0"/>
              </a:rPr>
              <a:t>i</a:t>
            </a:r>
            <a:r>
              <a:rPr lang="en-GB" dirty="0"/>
              <a:t> each time and displaying the value of </a:t>
            </a:r>
            <a:r>
              <a:rPr lang="en-GB" dirty="0" err="1">
                <a:latin typeface="Courier New" panose="02070309020205020404" pitchFamily="49" charset="0"/>
                <a:cs typeface="Courier New" panose="02070309020205020404" pitchFamily="49" charset="0"/>
              </a:rPr>
              <a:t>i</a:t>
            </a:r>
            <a:r>
              <a:rPr lang="en-GB" dirty="0"/>
              <a:t> until it reaches </a:t>
            </a:r>
            <a:r>
              <a:rPr lang="en-GB" dirty="0">
                <a:latin typeface="Courier New" panose="02070309020205020404" pitchFamily="49" charset="0"/>
                <a:cs typeface="Courier New" panose="02070309020205020404" pitchFamily="49" charset="0"/>
              </a:rPr>
              <a:t>5</a:t>
            </a:r>
            <a:r>
              <a:rPr lang="en-GB" dirty="0"/>
              <a:t>, where it will stop. It will not repeat the loop the fifth time and only has the following output: </a:t>
            </a:r>
            <a:r>
              <a:rPr lang="en-GB" dirty="0">
                <a:latin typeface="Courier New" panose="02070309020205020404" pitchFamily="49" charset="0"/>
                <a:cs typeface="Courier New" panose="02070309020205020404" pitchFamily="49" charset="0"/>
              </a:rPr>
              <a:t>1, 2, 3, 4</a:t>
            </a:r>
          </a:p>
        </p:txBody>
      </p:sp>
      <p:cxnSp>
        <p:nvCxnSpPr>
          <p:cNvPr id="43" name="Straight Arrow Connector 42"/>
          <p:cNvCxnSpPr/>
          <p:nvPr/>
        </p:nvCxnSpPr>
        <p:spPr>
          <a:xfrm flipV="1">
            <a:off x="5747329" y="4437112"/>
            <a:ext cx="43245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1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t>For Loops: Examples</a:t>
            </a:r>
          </a:p>
        </p:txBody>
      </p:sp>
      <p:sp>
        <p:nvSpPr>
          <p:cNvPr id="3" name="Content Placeholder 2"/>
          <p:cNvSpPr>
            <a:spLocks noGrp="1"/>
          </p:cNvSpPr>
          <p:nvPr>
            <p:ph idx="1"/>
          </p:nvPr>
        </p:nvSpPr>
        <p:spPr>
          <a:xfrm>
            <a:off x="4283967" y="2564904"/>
            <a:ext cx="4608513" cy="1200118"/>
          </a:xfrm>
          <a:ln>
            <a:solidFill>
              <a:schemeClr val="tx1"/>
            </a:solidFill>
            <a:prstDash val="dash"/>
          </a:ln>
        </p:spPr>
        <p:txBody>
          <a:bodyPr>
            <a:normAutofit/>
          </a:bodyPr>
          <a:lstStyle/>
          <a:p>
            <a:pPr marL="0" indent="0">
              <a:buNone/>
            </a:pPr>
            <a:r>
              <a:rPr lang="en-GB" sz="1400" dirty="0">
                <a:latin typeface="Courier New" panose="02070309020205020404" pitchFamily="49" charset="0"/>
                <a:cs typeface="Courier New" panose="02070309020205020404" pitchFamily="49" charset="0"/>
              </a:rPr>
              <a:t>This range function includes a third value which shows how much is added to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in each loop (in this case, 2). The output will be: 1, 3, 5, 7, 9</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1"/>
            <a:ext cx="4680520" cy="12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034826"/>
            <a:ext cx="36099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284984"/>
            <a:ext cx="3344177" cy="259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211960" y="3980612"/>
            <a:ext cx="4392488" cy="816540"/>
          </a:xfrm>
          <a:prstGeom prst="rect">
            <a:avLst/>
          </a:prstGeom>
          <a:ln>
            <a:solidFill>
              <a:schemeClr val="tx1"/>
            </a:solidFill>
            <a:prstDash val="dash"/>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This will display each character in a string called “word” as a separate output(e.g. on a separate line)</a:t>
            </a:r>
          </a:p>
        </p:txBody>
      </p:sp>
      <p:sp>
        <p:nvSpPr>
          <p:cNvPr id="9" name="Content Placeholder 2"/>
          <p:cNvSpPr txBox="1">
            <a:spLocks/>
          </p:cNvSpPr>
          <p:nvPr/>
        </p:nvSpPr>
        <p:spPr>
          <a:xfrm>
            <a:off x="4364360" y="5468089"/>
            <a:ext cx="3456384" cy="816540"/>
          </a:xfrm>
          <a:prstGeom prst="rect">
            <a:avLst/>
          </a:prstGeom>
          <a:ln>
            <a:solidFill>
              <a:schemeClr val="tx1"/>
            </a:solidFill>
            <a:prstDash val="dash"/>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Courier New" panose="02070309020205020404" pitchFamily="49" charset="0"/>
                <a:cs typeface="Courier New" panose="02070309020205020404" pitchFamily="49" charset="0"/>
              </a:rPr>
              <a:t>This range will </a:t>
            </a:r>
            <a:r>
              <a:rPr lang="en-GB" sz="1400">
                <a:latin typeface="Courier New" panose="02070309020205020404" pitchFamily="49" charset="0"/>
                <a:cs typeface="Courier New" panose="02070309020205020404" pitchFamily="49" charset="0"/>
              </a:rPr>
              <a:t>subtract 4 </a:t>
            </a:r>
            <a:r>
              <a:rPr lang="en-GB" sz="1400" dirty="0">
                <a:latin typeface="Courier New" panose="02070309020205020404" pitchFamily="49" charset="0"/>
                <a:cs typeface="Courier New" panose="02070309020205020404" pitchFamily="49" charset="0"/>
              </a:rPr>
              <a:t>from </a:t>
            </a:r>
            <a:r>
              <a:rPr lang="en-GB" sz="1400" dirty="0" err="1">
                <a:latin typeface="Courier New" panose="02070309020205020404" pitchFamily="49" charset="0"/>
                <a:cs typeface="Courier New" panose="02070309020205020404" pitchFamily="49" charset="0"/>
              </a:rPr>
              <a:t>i</a:t>
            </a:r>
            <a:r>
              <a:rPr lang="en-GB" sz="1400" dirty="0">
                <a:latin typeface="Courier New" panose="02070309020205020404" pitchFamily="49" charset="0"/>
                <a:cs typeface="Courier New" panose="02070309020205020404" pitchFamily="49" charset="0"/>
              </a:rPr>
              <a:t> each time. The output will be: 20, 16, 12, 8, 4 </a:t>
            </a:r>
          </a:p>
        </p:txBody>
      </p:sp>
      <p:cxnSp>
        <p:nvCxnSpPr>
          <p:cNvPr id="6" name="Straight Arrow Connector 5"/>
          <p:cNvCxnSpPr/>
          <p:nvPr/>
        </p:nvCxnSpPr>
        <p:spPr>
          <a:xfrm flipV="1">
            <a:off x="3347864" y="3140968"/>
            <a:ext cx="72008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771800" y="4437112"/>
            <a:ext cx="1296144" cy="1435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87824" y="5733256"/>
            <a:ext cx="1224136" cy="143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43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a:t>While Loops</a:t>
            </a:r>
          </a:p>
        </p:txBody>
      </p:sp>
      <p:sp>
        <p:nvSpPr>
          <p:cNvPr id="3" name="Content Placeholder 2"/>
          <p:cNvSpPr>
            <a:spLocks noGrp="1"/>
          </p:cNvSpPr>
          <p:nvPr>
            <p:ph idx="1"/>
          </p:nvPr>
        </p:nvSpPr>
        <p:spPr>
          <a:xfrm>
            <a:off x="323528" y="954777"/>
            <a:ext cx="4042792" cy="3950387"/>
          </a:xfrm>
        </p:spPr>
        <p:txBody>
          <a:bodyPr>
            <a:normAutofit fontScale="62500" lnSpcReduction="20000"/>
          </a:bodyPr>
          <a:lstStyle/>
          <a:p>
            <a:r>
              <a:rPr lang="en-GB" dirty="0"/>
              <a:t>A </a:t>
            </a:r>
            <a:r>
              <a:rPr lang="en-GB" dirty="0">
                <a:latin typeface="Courier New" panose="02070309020205020404" pitchFamily="49" charset="0"/>
                <a:cs typeface="Courier New" panose="02070309020205020404" pitchFamily="49" charset="0"/>
              </a:rPr>
              <a:t>while loop </a:t>
            </a:r>
            <a:r>
              <a:rPr lang="en-GB" dirty="0"/>
              <a:t>causes one or more statements to execute as long as, or while, a condition is met (evaluates to </a:t>
            </a:r>
            <a:r>
              <a:rPr lang="en-GB" dirty="0">
                <a:latin typeface="Courier New" panose="02070309020205020404" pitchFamily="49" charset="0"/>
                <a:cs typeface="Courier New" panose="02070309020205020404" pitchFamily="49" charset="0"/>
              </a:rPr>
              <a:t>True)</a:t>
            </a:r>
            <a:r>
              <a:rPr lang="en-GB" dirty="0"/>
              <a:t>.</a:t>
            </a:r>
          </a:p>
          <a:p>
            <a:endParaRPr lang="en-GB" dirty="0"/>
          </a:p>
          <a:p>
            <a:r>
              <a:rPr lang="en-GB" dirty="0"/>
              <a:t>In a </a:t>
            </a:r>
            <a:r>
              <a:rPr lang="en-GB" dirty="0">
                <a:latin typeface="Courier New" panose="02070309020205020404" pitchFamily="49" charset="0"/>
                <a:cs typeface="Courier New" panose="02070309020205020404" pitchFamily="49" charset="0"/>
              </a:rPr>
              <a:t>while loop</a:t>
            </a:r>
            <a:r>
              <a:rPr lang="en-GB" dirty="0"/>
              <a:t>, the condition is checked before the code is run which means it could skip the loop altogether if the condition is not being met at the beginning.</a:t>
            </a:r>
          </a:p>
          <a:p>
            <a:endParaRPr lang="en-GB" dirty="0"/>
          </a:p>
          <a:p>
            <a:r>
              <a:rPr lang="en-GB" dirty="0"/>
              <a:t>It is important, to make sure the correct conditions are in place to run the loop before it starts.</a:t>
            </a:r>
          </a:p>
        </p:txBody>
      </p:sp>
      <p:sp>
        <p:nvSpPr>
          <p:cNvPr id="4" name="Rounded Rectangle 3"/>
          <p:cNvSpPr/>
          <p:nvPr/>
        </p:nvSpPr>
        <p:spPr>
          <a:xfrm>
            <a:off x="5400092" y="1232756"/>
            <a:ext cx="936104" cy="252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7" name="Flowchart: Process 6"/>
          <p:cNvSpPr/>
          <p:nvPr/>
        </p:nvSpPr>
        <p:spPr>
          <a:xfrm>
            <a:off x="5148064" y="2124092"/>
            <a:ext cx="1512168"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Again = “yes”</a:t>
            </a:r>
          </a:p>
        </p:txBody>
      </p:sp>
      <p:sp>
        <p:nvSpPr>
          <p:cNvPr id="8" name="Flowchart: Decision 7"/>
          <p:cNvSpPr/>
          <p:nvPr/>
        </p:nvSpPr>
        <p:spPr>
          <a:xfrm>
            <a:off x="4968044" y="3212976"/>
            <a:ext cx="1872208" cy="10801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Does again = “yes”?</a:t>
            </a:r>
          </a:p>
        </p:txBody>
      </p:sp>
      <p:sp>
        <p:nvSpPr>
          <p:cNvPr id="9" name="Flowchart: Data 8"/>
          <p:cNvSpPr/>
          <p:nvPr/>
        </p:nvSpPr>
        <p:spPr>
          <a:xfrm>
            <a:off x="7128284" y="3284984"/>
            <a:ext cx="1584176" cy="5040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Output “Hello”</a:t>
            </a:r>
          </a:p>
        </p:txBody>
      </p:sp>
      <p:sp>
        <p:nvSpPr>
          <p:cNvPr id="10" name="Flowchart: Process 9"/>
          <p:cNvSpPr/>
          <p:nvPr/>
        </p:nvSpPr>
        <p:spPr>
          <a:xfrm>
            <a:off x="7128284" y="4221088"/>
            <a:ext cx="1584176"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you want to loop again?</a:t>
            </a:r>
          </a:p>
        </p:txBody>
      </p:sp>
      <p:sp>
        <p:nvSpPr>
          <p:cNvPr id="11" name="Flowchart: Alternate Process 10"/>
          <p:cNvSpPr/>
          <p:nvPr/>
        </p:nvSpPr>
        <p:spPr>
          <a:xfrm>
            <a:off x="5454098" y="5021125"/>
            <a:ext cx="864096" cy="28803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Stop</a:t>
            </a:r>
          </a:p>
        </p:txBody>
      </p:sp>
      <p:cxnSp>
        <p:nvCxnSpPr>
          <p:cNvPr id="13" name="Straight Arrow Connector 12"/>
          <p:cNvCxnSpPr/>
          <p:nvPr/>
        </p:nvCxnSpPr>
        <p:spPr>
          <a:xfrm>
            <a:off x="5832140" y="1484784"/>
            <a:ext cx="36004" cy="63930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5904148" y="2484132"/>
            <a:ext cx="0" cy="72884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99951" y="4077072"/>
            <a:ext cx="0" cy="93610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6840252" y="3753036"/>
            <a:ext cx="288032"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0" idx="0"/>
          </p:cNvCxnSpPr>
          <p:nvPr/>
        </p:nvCxnSpPr>
        <p:spPr>
          <a:xfrm>
            <a:off x="7920372" y="3789040"/>
            <a:ext cx="0" cy="43204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04148" y="2848554"/>
            <a:ext cx="295232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856476" y="2848554"/>
            <a:ext cx="0" cy="216462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992380" y="5013176"/>
            <a:ext cx="86409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992380" y="4797152"/>
            <a:ext cx="0" cy="216024"/>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24128" y="5661248"/>
            <a:ext cx="3132348" cy="923330"/>
          </a:xfrm>
          <a:prstGeom prst="rect">
            <a:avLst/>
          </a:prstGeom>
          <a:noFill/>
          <a:ln w="6350">
            <a:solidFill>
              <a:srgbClr val="FF0000"/>
            </a:solidFill>
            <a:prstDash val="dash"/>
          </a:ln>
        </p:spPr>
        <p:txBody>
          <a:bodyPr wrap="square" rtlCol="0">
            <a:spAutoFit/>
          </a:bodyPr>
          <a:lstStyle/>
          <a:p>
            <a:r>
              <a:rPr lang="en-GB" dirty="0"/>
              <a:t>It will keep repeating this code until the user enters anything other than yes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021125"/>
            <a:ext cx="4980553" cy="149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8" name="Straight Arrow Connector 37"/>
          <p:cNvCxnSpPr/>
          <p:nvPr/>
        </p:nvCxnSpPr>
        <p:spPr>
          <a:xfrm flipH="1">
            <a:off x="4968044" y="5949280"/>
            <a:ext cx="6120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2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While Loops -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933056"/>
            <a:ext cx="7848872" cy="2913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9511" y="1268760"/>
            <a:ext cx="4405089" cy="2092881"/>
          </a:xfrm>
          <a:prstGeom prst="rect">
            <a:avLst/>
          </a:prstGeom>
          <a:noFill/>
          <a:ln>
            <a:solidFill>
              <a:srgbClr val="7030A0"/>
            </a:solidFill>
            <a:prstDash val="dash"/>
          </a:ln>
        </p:spPr>
        <p:txBody>
          <a:bodyPr wrap="square" rtlCol="0">
            <a:spAutoFit/>
          </a:bodyPr>
          <a:lstStyle/>
          <a:p>
            <a:r>
              <a:rPr lang="en-GB" dirty="0"/>
              <a:t>Example 1: </a:t>
            </a:r>
          </a:p>
          <a:p>
            <a:r>
              <a:rPr lang="en-GB" sz="1400" dirty="0">
                <a:latin typeface="Courier New" panose="02070309020205020404" pitchFamily="49" charset="0"/>
                <a:cs typeface="Courier New" panose="02070309020205020404" pitchFamily="49" charset="0"/>
              </a:rPr>
              <a:t>This programme will create a variable called total and store the value as 0. It will ask the user to enter a number and will add it to the total. It will keep repeating this as long as the total is still below 100. When the total equals 100 or more, it will stop running the loop and display the total.</a:t>
            </a:r>
          </a:p>
        </p:txBody>
      </p:sp>
      <p:sp>
        <p:nvSpPr>
          <p:cNvPr id="5" name="TextBox 4"/>
          <p:cNvSpPr txBox="1"/>
          <p:nvPr/>
        </p:nvSpPr>
        <p:spPr>
          <a:xfrm>
            <a:off x="6767736" y="4941168"/>
            <a:ext cx="2376264" cy="584775"/>
          </a:xfrm>
          <a:prstGeom prst="rect">
            <a:avLst/>
          </a:prstGeom>
          <a:noFill/>
          <a:ln w="12700">
            <a:solidFill>
              <a:srgbClr val="0070C0"/>
            </a:solidFill>
            <a:prstDash val="dash"/>
          </a:ln>
        </p:spPr>
        <p:txBody>
          <a:bodyPr wrap="square" rtlCol="0">
            <a:spAutoFit/>
          </a:bodyPr>
          <a:lstStyle/>
          <a:p>
            <a:r>
              <a:rPr lang="en-GB" dirty="0"/>
              <a:t>Example 2: </a:t>
            </a:r>
            <a:r>
              <a:rPr lang="en-GB" sz="1400" dirty="0">
                <a:latin typeface="Courier New" panose="02070309020205020404" pitchFamily="49" charset="0"/>
                <a:cs typeface="Courier New" panose="02070309020205020404" pitchFamily="49" charset="0"/>
              </a:rPr>
              <a:t>Self –explanatory comments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0768"/>
            <a:ext cx="33147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36118"/>
            <a:ext cx="20097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716016" y="2132856"/>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26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Loops</a:t>
            </a:r>
          </a:p>
        </p:txBody>
      </p:sp>
      <p:sp>
        <p:nvSpPr>
          <p:cNvPr id="3" name="Content Placeholder 2"/>
          <p:cNvSpPr>
            <a:spLocks noGrp="1"/>
          </p:cNvSpPr>
          <p:nvPr>
            <p:ph idx="1"/>
          </p:nvPr>
        </p:nvSpPr>
        <p:spPr>
          <a:xfrm>
            <a:off x="457200" y="1196752"/>
            <a:ext cx="2818656" cy="2232247"/>
          </a:xfrm>
        </p:spPr>
        <p:txBody>
          <a:bodyPr>
            <a:normAutofit fontScale="70000" lnSpcReduction="20000"/>
          </a:bodyPr>
          <a:lstStyle/>
          <a:p>
            <a:r>
              <a:rPr lang="en-GB" dirty="0"/>
              <a:t>The statements inside the body of a loop can include another loop. </a:t>
            </a:r>
          </a:p>
          <a:p>
            <a:r>
              <a:rPr lang="en-GB" dirty="0"/>
              <a:t>This is known as </a:t>
            </a:r>
            <a:r>
              <a:rPr lang="en-GB" dirty="0">
                <a:latin typeface="Courier New" panose="02070309020205020404" pitchFamily="49" charset="0"/>
                <a:cs typeface="Courier New" panose="02070309020205020404" pitchFamily="49" charset="0"/>
              </a:rPr>
              <a:t>nested loop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412776"/>
            <a:ext cx="474345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632" y="4797151"/>
            <a:ext cx="64293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2" y="3356992"/>
            <a:ext cx="2880320" cy="1200329"/>
          </a:xfrm>
          <a:prstGeom prst="rect">
            <a:avLst/>
          </a:prstGeom>
          <a:noFill/>
          <a:ln>
            <a:solidFill>
              <a:srgbClr val="FFC000"/>
            </a:solidFill>
            <a:prstDash val="dash"/>
          </a:ln>
        </p:spPr>
        <p:txBody>
          <a:bodyPr wrap="square" rtlCol="0">
            <a:spAutoFit/>
          </a:bodyPr>
          <a:lstStyle/>
          <a:p>
            <a:r>
              <a:rPr lang="en-GB" dirty="0"/>
              <a:t>In this example of </a:t>
            </a:r>
            <a:r>
              <a:rPr lang="en-GB" dirty="0">
                <a:latin typeface="Courier New" panose="02070309020205020404" pitchFamily="49" charset="0"/>
                <a:cs typeface="Courier New" panose="02070309020205020404" pitchFamily="49" charset="0"/>
              </a:rPr>
              <a:t>nested loop</a:t>
            </a:r>
            <a:r>
              <a:rPr lang="en-GB" dirty="0"/>
              <a:t>, we have a </a:t>
            </a:r>
            <a:r>
              <a:rPr lang="en-GB" dirty="0">
                <a:latin typeface="Courier New" panose="02070309020205020404" pitchFamily="49" charset="0"/>
                <a:cs typeface="Courier New" panose="02070309020205020404" pitchFamily="49" charset="0"/>
              </a:rPr>
              <a:t>for loop </a:t>
            </a:r>
            <a:r>
              <a:rPr lang="en-GB" dirty="0"/>
              <a:t>inside a </a:t>
            </a:r>
            <a:r>
              <a:rPr lang="en-GB" dirty="0">
                <a:latin typeface="Courier New" panose="02070309020205020404" pitchFamily="49" charset="0"/>
                <a:cs typeface="Courier New" panose="02070309020205020404" pitchFamily="49" charset="0"/>
              </a:rPr>
              <a:t>while loop</a:t>
            </a:r>
            <a:r>
              <a:rPr lang="en-GB" dirty="0"/>
              <a:t>. </a:t>
            </a:r>
          </a:p>
        </p:txBody>
      </p:sp>
      <p:cxnSp>
        <p:nvCxnSpPr>
          <p:cNvPr id="6" name="Straight Arrow Connector 5"/>
          <p:cNvCxnSpPr/>
          <p:nvPr/>
        </p:nvCxnSpPr>
        <p:spPr>
          <a:xfrm flipV="1">
            <a:off x="3491880" y="2420888"/>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19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16171</TotalTime>
  <Words>491</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Office Theme</vt:lpstr>
      <vt:lpstr>Repetition</vt:lpstr>
      <vt:lpstr>For Loops</vt:lpstr>
      <vt:lpstr>For Loops: Examples</vt:lpstr>
      <vt:lpstr>While Loops</vt:lpstr>
      <vt:lpstr>While Loops - example</vt:lpstr>
      <vt:lpstr>Nested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Repetion</dc:title>
  <dc:creator>Mireilla Bikanga</dc:creator>
  <cp:lastModifiedBy>Mireilla Bikanga Ada</cp:lastModifiedBy>
  <cp:revision>17</cp:revision>
  <dcterms:created xsi:type="dcterms:W3CDTF">2019-08-12T15:18:02Z</dcterms:created>
  <dcterms:modified xsi:type="dcterms:W3CDTF">2021-01-15T10:14:48Z</dcterms:modified>
</cp:coreProperties>
</file>