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C7B6-F23D-4978-9E79-15D6ACB3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448B-48B0-48C9-A893-88E6BFB9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DB60-C31E-4C48-8108-5D7AA2FC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D494-5D6F-4BBA-93A0-D83D9FF1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5770-D862-482E-B9A4-7CA4BAA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6F49-032C-48AE-9A77-077F9266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CFDF-3748-436C-9305-15EBE3FC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4831-969F-4D71-B4BE-6790C2DD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42D7-0D13-4CBD-9C21-F282EA0A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0CA4-ACAC-4BFA-A894-F8C64706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CB6E-1D03-4EE8-B731-01056719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B68E-CE92-4F83-8B0C-4B7CD703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C588-EBA5-4C37-8153-291B2283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034B-26BC-4A76-B237-179D0865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C6F9-3DE3-4D01-B336-881B112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05E5-E954-4A9D-B0FD-997FC518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5A0-9DAA-48D7-A174-C835730E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C2F2-CC7F-42EC-BB54-D6F6E1DA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DB49-F782-49A8-A8C2-50BCDE1C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B56F-A49F-44A9-9D82-73CE2B98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AE04-299F-4A0C-9E18-8E77AF56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41B6-7B1A-4849-AD65-703A69A8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D427-1219-42A6-9656-62930C79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3141-A235-4F54-A2F2-3DB4DBB3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1281-0DE0-4989-A882-2A23566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0431-4D91-40E8-A567-E2A5D790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CF26-99C7-47E8-A597-40FFC25E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F90DC-F03B-483B-BA1A-D630E311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6579-2B71-40A9-99E3-4C21BB2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D820C-B296-413F-A15E-973B0B02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671E-B7DA-4330-BDEF-E71AF09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8113-4BBF-4A70-9AD3-DC20CB15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A338-5FDC-4137-8B70-963A821E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5312-E0C0-446E-9099-5AC37D7D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80521-BAEA-4650-8096-A17860621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5BCF7-1F6F-4394-8486-6B9E76D0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FB2F6-ADA5-4656-93A0-52EEC008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A2F52-5A9E-413A-AD1E-EF448736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6BD3E-923A-4097-9A9B-DC26F4B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CA71-3747-458C-B3DB-04C9B60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617B0-44C3-46F6-B842-A730E41F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FF48E-B404-4A08-906A-61CA22A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767AB-5469-4F1E-A387-196A153B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D8CC4-51E4-4DAB-A3AE-EC6874C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FE9-89FC-4CA7-996D-61530A8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2980C-2367-4A21-B724-802E077C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D1E5-DEE5-43EA-A4F1-2EAAA11B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C4F1-97D9-4EDF-9465-1448869A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BBE4-7FA7-4E51-8687-AADBB630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0A6-E393-47B7-A3DB-4E9BB5E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6C0C-F26F-491F-97A0-A65B5F3C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1939-930D-415C-A8F1-626C5D41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6836-45BA-4175-8CD2-833E5575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3FCC-8599-46AF-A2A4-BB3EB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9BBDE-00C2-4764-B67E-CD5DD261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67125-62A0-4975-A3C8-B86CDB20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3C73-80EE-46B4-BA96-57EB8C5F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14BE-CB81-4EB6-AC3F-D8CB6048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F18DC-41A4-4FDD-98D5-C7915EB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344D-AC78-49C0-8A92-7B858012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814D-5AD4-41CE-951F-2DBE808A1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47BC-0E1E-4A70-8E9A-A1FF499B11F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A3CC-14FC-48BD-8BCD-5AAC4D915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A9F6-AD14-425B-BB23-45C9B0B6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1B7-5B12-4D96-85B6-1EF62F20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2853237"/>
            <a:ext cx="10515600" cy="10133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1" dirty="0"/>
              <a:t>TAKE HOME TASK</a:t>
            </a:r>
          </a:p>
          <a:p>
            <a:pPr marL="0" indent="0" algn="ctr">
              <a:buNone/>
            </a:pPr>
            <a:r>
              <a:rPr lang="en-GB" b="1" dirty="0"/>
              <a:t>(</a:t>
            </a:r>
            <a:r>
              <a:rPr lang="en-GB" b="1" dirty="0" err="1"/>
              <a:t>BikeHub</a:t>
            </a:r>
            <a:r>
              <a:rPr lang="en-GB" b="1" dirty="0"/>
              <a:t> trip duration)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37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Handling missing values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452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Some of the features in data, both natural and generated contain missing values and may need to be handled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Categorical </a:t>
            </a:r>
          </a:p>
          <a:p>
            <a:r>
              <a:rPr lang="en-GB" sz="1800" dirty="0"/>
              <a:t>Values imputed with ‘</a:t>
            </a:r>
            <a:r>
              <a:rPr lang="en-GB" sz="1800" dirty="0" err="1"/>
              <a:t>na</a:t>
            </a:r>
            <a:r>
              <a:rPr lang="en-GB" sz="1800" dirty="0"/>
              <a:t>’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Numerical except Age </a:t>
            </a:r>
          </a:p>
          <a:p>
            <a:r>
              <a:rPr lang="en-GB" sz="1800" dirty="0"/>
              <a:t>Fraction less than 1% </a:t>
            </a:r>
          </a:p>
          <a:p>
            <a:r>
              <a:rPr lang="en-GB" sz="1800" dirty="0"/>
              <a:t>Left as is (model handles internally)</a:t>
            </a:r>
          </a:p>
          <a:p>
            <a:r>
              <a:rPr lang="en-GB" sz="1800" dirty="0"/>
              <a:t>Alternative : impute using clustering or other more advanced approaches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Age</a:t>
            </a:r>
          </a:p>
          <a:p>
            <a:r>
              <a:rPr lang="en-GB" sz="1800" dirty="0"/>
              <a:t>Only 20% present</a:t>
            </a:r>
          </a:p>
          <a:p>
            <a:r>
              <a:rPr lang="en-GB" sz="1800" dirty="0"/>
              <a:t>Left as is (model handles internally)</a:t>
            </a:r>
          </a:p>
          <a:p>
            <a:r>
              <a:rPr lang="en-GB" sz="1800" dirty="0"/>
              <a:t>Alternative: make categories by creating bins, assign missing values to ‘</a:t>
            </a:r>
            <a:r>
              <a:rPr lang="en-GB" sz="1800" dirty="0" err="1"/>
              <a:t>na</a:t>
            </a:r>
            <a:r>
              <a:rPr lang="en-GB" sz="1800" dirty="0"/>
              <a:t>’</a:t>
            </a:r>
          </a:p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7587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Model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BA04C-9349-49FF-A880-FC8DEC966842}"/>
              </a:ext>
            </a:extLst>
          </p:cNvPr>
          <p:cNvSpPr txBox="1">
            <a:spLocks/>
          </p:cNvSpPr>
          <p:nvPr/>
        </p:nvSpPr>
        <p:spPr>
          <a:xfrm>
            <a:off x="871416" y="2659332"/>
            <a:ext cx="6753306" cy="142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Model used – LGBM</a:t>
            </a:r>
          </a:p>
          <a:p>
            <a:pPr marL="0" indent="0">
              <a:buNone/>
            </a:pPr>
            <a:r>
              <a:rPr lang="en-GB" sz="1800" b="1" dirty="0"/>
              <a:t>Hyperparameters tuned using </a:t>
            </a:r>
            <a:r>
              <a:rPr lang="en-GB" sz="1800" b="1" dirty="0" err="1"/>
              <a:t>Optuna</a:t>
            </a:r>
            <a:r>
              <a:rPr lang="en-GB" sz="1800" b="1" dirty="0"/>
              <a:t> software</a:t>
            </a:r>
          </a:p>
          <a:p>
            <a:pPr marL="0" indent="0">
              <a:buNone/>
            </a:pPr>
            <a:r>
              <a:rPr lang="en-GB" sz="1800" b="1" dirty="0"/>
              <a:t>Trained on RMSE objective</a:t>
            </a:r>
          </a:p>
          <a:p>
            <a:pPr marL="0" indent="0">
              <a:buNone/>
            </a:pPr>
            <a:r>
              <a:rPr lang="en-GB" sz="1800" b="1" dirty="0"/>
              <a:t>RMSE 827 on test set (20% of data)</a:t>
            </a:r>
          </a:p>
          <a:p>
            <a:pPr marL="0" indent="0">
              <a:buNone/>
            </a:pPr>
            <a:endParaRPr lang="en-GB" sz="1800" b="1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09A17-D492-4E71-AE25-A69F940086F4}"/>
              </a:ext>
            </a:extLst>
          </p:cNvPr>
          <p:cNvSpPr txBox="1"/>
          <p:nvPr/>
        </p:nvSpPr>
        <p:spPr>
          <a:xfrm>
            <a:off x="949234" y="5442857"/>
            <a:ext cx="64095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*Alternative model build that’s is running LSTM on ‘duration’ and concatenates output to non-sequential features, then performs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0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Model importance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20F4C7F-A9CA-46DA-B40F-0CB08591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359" y="1425322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LGBM feature importance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3E773F9-6310-4282-B786-0E3F8175974D}"/>
              </a:ext>
            </a:extLst>
          </p:cNvPr>
          <p:cNvSpPr txBox="1">
            <a:spLocks/>
          </p:cNvSpPr>
          <p:nvPr/>
        </p:nvSpPr>
        <p:spPr>
          <a:xfrm>
            <a:off x="794884" y="1425322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/>
              <a:t>SHAP values 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FC97-E50D-47B3-A3F7-327E2549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01" y="1752508"/>
            <a:ext cx="4545674" cy="49521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B9BFE-79F7-4971-BDE9-87404FB2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59" y="1752508"/>
            <a:ext cx="4647373" cy="49315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3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TO DO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BA04C-9349-49FF-A880-FC8DEC966842}"/>
              </a:ext>
            </a:extLst>
          </p:cNvPr>
          <p:cNvSpPr txBox="1">
            <a:spLocks/>
          </p:cNvSpPr>
          <p:nvPr/>
        </p:nvSpPr>
        <p:spPr>
          <a:xfrm>
            <a:off x="871416" y="2659332"/>
            <a:ext cx="9764746" cy="1922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b="1" dirty="0"/>
              <a:t>Test the alternative model</a:t>
            </a:r>
          </a:p>
          <a:p>
            <a:r>
              <a:rPr lang="en-GB" sz="1900" b="1" dirty="0"/>
              <a:t>Learn more about data to better handle outliers </a:t>
            </a:r>
          </a:p>
          <a:p>
            <a:r>
              <a:rPr lang="en-GB" sz="1900" b="1" dirty="0"/>
              <a:t>More feature engineering around autoregression</a:t>
            </a:r>
          </a:p>
          <a:p>
            <a:r>
              <a:rPr lang="en-GB" sz="1900" b="1" dirty="0"/>
              <a:t>Revisit disregarded features (station names may contain useful keywords, geospatial date may be useful etc </a:t>
            </a:r>
          </a:p>
          <a:p>
            <a:r>
              <a:rPr lang="en-GB" sz="1900" b="1" dirty="0"/>
              <a:t>Remove features that are not important (LGBM, SHAP, BORUTA) </a:t>
            </a:r>
          </a:p>
          <a:p>
            <a:r>
              <a:rPr lang="en-GB" sz="1900" b="1" dirty="0"/>
              <a:t>Enrich data using other data sources (transactional, events, neighbourhood info, competitors etc) </a:t>
            </a:r>
          </a:p>
          <a:p>
            <a:pPr marL="0" indent="0">
              <a:buNone/>
            </a:pPr>
            <a:endParaRPr lang="en-GB" sz="1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3568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3" y="1745956"/>
            <a:ext cx="10515600" cy="187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Following columns removed as didn’t carry any information:</a:t>
            </a:r>
          </a:p>
          <a:p>
            <a:pPr lvl="1"/>
            <a:r>
              <a:rPr lang="en-GB" sz="1600" dirty="0" err="1"/>
              <a:t>seq_id</a:t>
            </a:r>
            <a:endParaRPr lang="en-GB" sz="1600" dirty="0"/>
          </a:p>
          <a:p>
            <a:pPr lvl="1"/>
            <a:r>
              <a:rPr lang="en-GB" sz="1600" dirty="0" err="1"/>
              <a:t>hubway_id</a:t>
            </a:r>
            <a:endParaRPr lang="en-GB" sz="1600" dirty="0"/>
          </a:p>
          <a:p>
            <a:pPr lvl="1"/>
            <a:r>
              <a:rPr lang="en-GB" sz="1600" dirty="0"/>
              <a:t>status</a:t>
            </a:r>
          </a:p>
          <a:p>
            <a:pPr lvl="1"/>
            <a:r>
              <a:rPr lang="en-US" sz="1600" dirty="0" err="1"/>
              <a:t>end_date</a:t>
            </a:r>
            <a:endParaRPr lang="en-US" sz="1600" dirty="0"/>
          </a:p>
          <a:p>
            <a:pPr lvl="1"/>
            <a:r>
              <a:rPr lang="en-US" sz="1600" dirty="0" err="1"/>
              <a:t>end_statn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err="1"/>
              <a:t>Hubway</a:t>
            </a:r>
            <a:r>
              <a:rPr lang="en-GB" b="1" dirty="0"/>
              <a:t> Trips data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6B09585-1E35-49AF-B96A-75F2D36852F2}"/>
              </a:ext>
            </a:extLst>
          </p:cNvPr>
          <p:cNvSpPr txBox="1">
            <a:spLocks/>
          </p:cNvSpPr>
          <p:nvPr/>
        </p:nvSpPr>
        <p:spPr>
          <a:xfrm>
            <a:off x="838200" y="4176502"/>
            <a:ext cx="5353594" cy="187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Some of the independent variables contain NULL values:</a:t>
            </a:r>
          </a:p>
          <a:p>
            <a:pPr lvl="1"/>
            <a:r>
              <a:rPr lang="en-GB" sz="1600" dirty="0" err="1"/>
              <a:t>birth_date</a:t>
            </a:r>
            <a:r>
              <a:rPr lang="en-GB" sz="1600" dirty="0"/>
              <a:t> – 78% data missing </a:t>
            </a:r>
          </a:p>
          <a:p>
            <a:pPr lvl="1"/>
            <a:r>
              <a:rPr lang="en-GB" sz="1600" dirty="0"/>
              <a:t>Gender – 30% data missing</a:t>
            </a:r>
          </a:p>
          <a:p>
            <a:pPr lvl="1"/>
            <a:r>
              <a:rPr lang="en-GB" sz="1600" dirty="0" err="1"/>
              <a:t>Zip_code</a:t>
            </a:r>
            <a:r>
              <a:rPr lang="en-GB" sz="1600" dirty="0"/>
              <a:t> – 30% data missing</a:t>
            </a:r>
          </a:p>
        </p:txBody>
      </p:sp>
    </p:spTree>
    <p:extLst>
      <p:ext uri="{BB962C8B-B14F-4D97-AF65-F5344CB8AC3E}">
        <p14:creationId xmlns:p14="http://schemas.microsoft.com/office/powerpoint/2010/main" val="1911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290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None/>
            </a:pPr>
            <a:r>
              <a:rPr lang="en-GB" sz="1600" dirty="0"/>
              <a:t>median = 11 min </a:t>
            </a:r>
          </a:p>
          <a:p>
            <a:pPr marL="457200" lvl="1" indent="0">
              <a:buNone/>
            </a:pPr>
            <a:r>
              <a:rPr lang="en-GB" sz="1600" dirty="0"/>
              <a:t>75</a:t>
            </a:r>
            <a:r>
              <a:rPr lang="en-GB" sz="1600" baseline="30000" dirty="0"/>
              <a:t>th</a:t>
            </a:r>
            <a:r>
              <a:rPr lang="en-GB" sz="1600" dirty="0"/>
              <a:t> percentile = 18 min</a:t>
            </a:r>
          </a:p>
          <a:p>
            <a:pPr marL="457200" lvl="1" indent="0">
              <a:buNone/>
            </a:pPr>
            <a:r>
              <a:rPr lang="en-GB" sz="1600" dirty="0"/>
              <a:t>max value = 137 days</a:t>
            </a:r>
          </a:p>
          <a:p>
            <a:pPr marL="457200" lvl="1" indent="0">
              <a:buNone/>
            </a:pPr>
            <a:endParaRPr lang="en-GB" sz="1600" i="1" dirty="0"/>
          </a:p>
          <a:p>
            <a:pPr marL="457200" lvl="1" indent="0">
              <a:buNone/>
            </a:pPr>
            <a:endParaRPr lang="en-GB" sz="1600" i="1" dirty="0"/>
          </a:p>
          <a:p>
            <a:pPr marL="457200" lvl="1" indent="0">
              <a:buNone/>
            </a:pPr>
            <a:endParaRPr lang="en-GB" sz="16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Target variable issues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44A8DD-0DDD-44FE-A6D4-6A0FA9F1DD2C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3132909" cy="786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Negative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0.2% of values are &lt;= 0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838199" y="5167313"/>
            <a:ext cx="5066212" cy="786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Extremely low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values like 3 seconds are too small considering nature of target variable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10F722-EC61-41F0-91C8-FC05FB38A40A}"/>
              </a:ext>
            </a:extLst>
          </p:cNvPr>
          <p:cNvSpPr/>
          <p:nvPr/>
        </p:nvSpPr>
        <p:spPr>
          <a:xfrm>
            <a:off x="6997613" y="-9526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B2D7-3EEA-43DC-A31F-58953797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36" y="1928246"/>
            <a:ext cx="1914525" cy="4343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4AACA6D-3147-432D-8E66-86E4FF050854}"/>
              </a:ext>
            </a:extLst>
          </p:cNvPr>
          <p:cNvSpPr txBox="1">
            <a:spLocks/>
          </p:cNvSpPr>
          <p:nvPr/>
        </p:nvSpPr>
        <p:spPr>
          <a:xfrm>
            <a:off x="8441665" y="1588961"/>
            <a:ext cx="221418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variable boxplot</a:t>
            </a:r>
          </a:p>
        </p:txBody>
      </p:sp>
    </p:spTree>
    <p:extLst>
      <p:ext uri="{BB962C8B-B14F-4D97-AF65-F5344CB8AC3E}">
        <p14:creationId xmlns:p14="http://schemas.microsoft.com/office/powerpoint/2010/main" val="3015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7545"/>
            <a:ext cx="4735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None/>
            </a:pPr>
            <a:r>
              <a:rPr lang="en-GB" sz="1600" dirty="0"/>
              <a:t>Clipped at 99.5</a:t>
            </a:r>
            <a:r>
              <a:rPr lang="en-GB" sz="1600" baseline="30000" dirty="0"/>
              <a:t>th</a:t>
            </a:r>
            <a:r>
              <a:rPr lang="en-GB" sz="1600" dirty="0"/>
              <a:t> percentile</a:t>
            </a:r>
          </a:p>
          <a:p>
            <a:pPr marL="457200" lvl="1" indent="0">
              <a:buNone/>
            </a:pPr>
            <a:r>
              <a:rPr lang="en-GB" sz="1600" dirty="0"/>
              <a:t>Transformed with </a:t>
            </a:r>
            <a:r>
              <a:rPr lang="en-GB" sz="1600" dirty="0" err="1"/>
              <a:t>PowerTransformer</a:t>
            </a:r>
            <a:endParaRPr lang="en-GB" sz="1600" dirty="0"/>
          </a:p>
          <a:p>
            <a:pPr marL="457200" lvl="1" indent="0">
              <a:buNone/>
            </a:pPr>
            <a:endParaRPr lang="en-GB" sz="16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9" y="337661"/>
            <a:ext cx="10515600" cy="1325563"/>
          </a:xfrm>
        </p:spPr>
        <p:txBody>
          <a:bodyPr/>
          <a:lstStyle/>
          <a:p>
            <a:r>
              <a:rPr lang="en-GB" b="1" dirty="0"/>
              <a:t>Target variable action taken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44A8DD-0DDD-44FE-A6D4-6A0FA9F1DD2C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4299858" cy="786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Negative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All data points with negative values removed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838199" y="5167312"/>
            <a:ext cx="5066212" cy="119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Extremely</a:t>
            </a:r>
            <a:r>
              <a:rPr lang="en-GB" sz="1900" b="1" dirty="0"/>
              <a:t> low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All data with duration less then 00.5</a:t>
            </a:r>
            <a:r>
              <a:rPr lang="en-GB" sz="1600" baseline="30000" dirty="0"/>
              <a:t>th</a:t>
            </a:r>
            <a:r>
              <a:rPr lang="en-GB" sz="1600" dirty="0"/>
              <a:t> percentile removed</a:t>
            </a:r>
          </a:p>
          <a:p>
            <a:pPr marL="457200" lvl="1" indent="0">
              <a:buNone/>
            </a:pPr>
            <a:r>
              <a:rPr lang="en-GB" sz="1600" dirty="0"/>
              <a:t>Transformed with </a:t>
            </a:r>
            <a:r>
              <a:rPr lang="en-GB" sz="1600" dirty="0" err="1"/>
              <a:t>PowerTransformer</a:t>
            </a:r>
            <a:endParaRPr lang="en-GB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A6117-2CBF-4AD7-80AA-D10318475424}"/>
              </a:ext>
            </a:extLst>
          </p:cNvPr>
          <p:cNvSpPr/>
          <p:nvPr/>
        </p:nvSpPr>
        <p:spPr>
          <a:xfrm>
            <a:off x="6997613" y="0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B2D7-3EEA-43DC-A31F-58953797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72" y="1825625"/>
            <a:ext cx="1914525" cy="4343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5D705C-FF4A-41E2-9A42-B6FA9A1F9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167" y="1853159"/>
            <a:ext cx="1806527" cy="43375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E090F3-848B-4A6F-BE2E-B67CC09FC3BB}"/>
              </a:ext>
            </a:extLst>
          </p:cNvPr>
          <p:cNvSpPr txBox="1">
            <a:spLocks/>
          </p:cNvSpPr>
          <p:nvPr/>
        </p:nvSpPr>
        <p:spPr>
          <a:xfrm>
            <a:off x="7418783" y="1495269"/>
            <a:ext cx="1922177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Before transformation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DCA684F-2E58-461A-891C-EEE90AAF6234}"/>
              </a:ext>
            </a:extLst>
          </p:cNvPr>
          <p:cNvSpPr txBox="1">
            <a:spLocks/>
          </p:cNvSpPr>
          <p:nvPr/>
        </p:nvSpPr>
        <p:spPr>
          <a:xfrm>
            <a:off x="9798997" y="1501372"/>
            <a:ext cx="1922177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Before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712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93" y="124501"/>
            <a:ext cx="10515600" cy="1325563"/>
          </a:xfrm>
        </p:spPr>
        <p:txBody>
          <a:bodyPr/>
          <a:lstStyle/>
          <a:p>
            <a:r>
              <a:rPr lang="en-GB" b="1" dirty="0"/>
              <a:t>Additional data</a:t>
            </a:r>
            <a:endParaRPr lang="en-US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720357" y="2190750"/>
            <a:ext cx="3498669" cy="1233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dirty="0" err="1"/>
              <a:t>Hubway</a:t>
            </a:r>
            <a:r>
              <a:rPr lang="en-GB" sz="1700" b="1" dirty="0"/>
              <a:t> stations</a:t>
            </a:r>
          </a:p>
          <a:p>
            <a:pPr lvl="1"/>
            <a:r>
              <a:rPr lang="en-GB" sz="1700" dirty="0"/>
              <a:t>Merged using </a:t>
            </a:r>
            <a:r>
              <a:rPr lang="en-GB" sz="1700" dirty="0" err="1"/>
              <a:t>stations_id</a:t>
            </a:r>
            <a:endParaRPr lang="en-GB" sz="1700" dirty="0"/>
          </a:p>
          <a:p>
            <a:pPr lvl="1"/>
            <a:r>
              <a:rPr lang="en-GB" sz="1700" dirty="0"/>
              <a:t>Only using municipal feature</a:t>
            </a:r>
          </a:p>
          <a:p>
            <a:pPr lvl="1"/>
            <a:r>
              <a:rPr lang="en-GB" sz="1700" dirty="0"/>
              <a:t>Removed data where station status is ‘Removed’ (5% of data)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3FFBB2F-E8CB-4DB6-8712-74705E5DDEA1}"/>
              </a:ext>
            </a:extLst>
          </p:cNvPr>
          <p:cNvSpPr txBox="1">
            <a:spLocks/>
          </p:cNvSpPr>
          <p:nvPr/>
        </p:nvSpPr>
        <p:spPr>
          <a:xfrm>
            <a:off x="611778" y="4524374"/>
            <a:ext cx="3794760" cy="158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Weather</a:t>
            </a:r>
          </a:p>
          <a:p>
            <a:pPr lvl="1"/>
            <a:r>
              <a:rPr lang="en-GB" sz="1400" dirty="0"/>
              <a:t>Merged using municipal == ‘Boston’ and trip </a:t>
            </a:r>
            <a:r>
              <a:rPr lang="en-GB" sz="1400" dirty="0" err="1"/>
              <a:t>start_date</a:t>
            </a:r>
            <a:r>
              <a:rPr lang="en-GB" sz="1400" dirty="0"/>
              <a:t> (hour)</a:t>
            </a:r>
          </a:p>
          <a:p>
            <a:pPr lvl="1"/>
            <a:r>
              <a:rPr lang="en-GB" sz="1400" dirty="0"/>
              <a:t>Only using HPCP feature</a:t>
            </a:r>
          </a:p>
          <a:p>
            <a:pPr lvl="1"/>
            <a:r>
              <a:rPr lang="en-GB" sz="1400" dirty="0"/>
              <a:t>Only covers Boston (76% of data)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20A796-3115-4296-B916-B98FA3BD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95" y="2208806"/>
            <a:ext cx="4934505" cy="12154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6C9937-7709-4E68-A839-08EDBE5E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15" y="4694867"/>
            <a:ext cx="7238729" cy="12480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67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82" y="4223933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Duration variable daily median trend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73" y="372072"/>
            <a:ext cx="10515600" cy="888909"/>
          </a:xfrm>
        </p:spPr>
        <p:txBody>
          <a:bodyPr/>
          <a:lstStyle/>
          <a:p>
            <a:r>
              <a:rPr lang="en-GB" b="1" dirty="0"/>
              <a:t>Target variable over time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226EF-7E61-4B73-87B1-6261B2B0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7" y="4504040"/>
            <a:ext cx="5761772" cy="19888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5507193-9801-4B11-9AD2-29220AC069F7}"/>
              </a:ext>
            </a:extLst>
          </p:cNvPr>
          <p:cNvSpPr txBox="1">
            <a:spLocks/>
          </p:cNvSpPr>
          <p:nvPr/>
        </p:nvSpPr>
        <p:spPr>
          <a:xfrm>
            <a:off x="831673" y="1633053"/>
            <a:ext cx="5761772" cy="118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Target is of a </a:t>
            </a:r>
            <a:r>
              <a:rPr lang="en-GB" sz="1600" b="1" dirty="0"/>
              <a:t>sequential</a:t>
            </a:r>
            <a:r>
              <a:rPr lang="en-GB" sz="1600" dirty="0"/>
              <a:t> nature</a:t>
            </a:r>
          </a:p>
          <a:p>
            <a:r>
              <a:rPr lang="en-GB" sz="1600" b="1" dirty="0"/>
              <a:t>Seasonality</a:t>
            </a:r>
          </a:p>
          <a:p>
            <a:r>
              <a:rPr lang="en-GB" sz="1600" b="1" dirty="0"/>
              <a:t>Different</a:t>
            </a:r>
            <a:r>
              <a:rPr lang="en-GB" sz="1600" dirty="0"/>
              <a:t> patter for </a:t>
            </a:r>
            <a:r>
              <a:rPr lang="en-GB" sz="1600" b="1" dirty="0"/>
              <a:t>1 year </a:t>
            </a:r>
            <a:r>
              <a:rPr lang="en-GB" sz="1600" dirty="0"/>
              <a:t>and similar in each city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AB81E-A428-4625-82BC-78F7F4502232}"/>
              </a:ext>
            </a:extLst>
          </p:cNvPr>
          <p:cNvCxnSpPr/>
          <p:nvPr/>
        </p:nvCxnSpPr>
        <p:spPr>
          <a:xfrm>
            <a:off x="1018903" y="5258018"/>
            <a:ext cx="687977" cy="5038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8E316-607B-4990-9D02-985C8B8ACAB4}"/>
              </a:ext>
            </a:extLst>
          </p:cNvPr>
          <p:cNvSpPr/>
          <p:nvPr/>
        </p:nvSpPr>
        <p:spPr>
          <a:xfrm>
            <a:off x="7012975" y="13631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88A0DEE-7B79-4E0F-B4AD-BCCE8289C728}"/>
              </a:ext>
            </a:extLst>
          </p:cNvPr>
          <p:cNvSpPr txBox="1">
            <a:spLocks/>
          </p:cNvSpPr>
          <p:nvPr/>
        </p:nvSpPr>
        <p:spPr>
          <a:xfrm>
            <a:off x="7864149" y="1690688"/>
            <a:ext cx="655460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Boston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EB48E00-2EFF-45EB-A68E-3842BDF416C0}"/>
              </a:ext>
            </a:extLst>
          </p:cNvPr>
          <p:cNvSpPr txBox="1">
            <a:spLocks/>
          </p:cNvSpPr>
          <p:nvPr/>
        </p:nvSpPr>
        <p:spPr>
          <a:xfrm>
            <a:off x="7612295" y="3004451"/>
            <a:ext cx="907314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Cambridge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90F6520-BFB8-41E1-B46B-E7C03DF8DADE}"/>
              </a:ext>
            </a:extLst>
          </p:cNvPr>
          <p:cNvSpPr txBox="1">
            <a:spLocks/>
          </p:cNvSpPr>
          <p:nvPr/>
        </p:nvSpPr>
        <p:spPr>
          <a:xfrm>
            <a:off x="7585167" y="4258769"/>
            <a:ext cx="907314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Somerville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91D3760-86EC-4777-AC42-CA8720CC2188}"/>
              </a:ext>
            </a:extLst>
          </p:cNvPr>
          <p:cNvSpPr txBox="1">
            <a:spLocks/>
          </p:cNvSpPr>
          <p:nvPr/>
        </p:nvSpPr>
        <p:spPr>
          <a:xfrm>
            <a:off x="7715794" y="5564441"/>
            <a:ext cx="803815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Brookline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B04F5-E72D-470E-8263-49AD4C27B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63" y="1690688"/>
            <a:ext cx="3043374" cy="9552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F7ADC-EBF7-4A9C-96E4-019E8EF3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9" y="2992566"/>
            <a:ext cx="3043374" cy="95912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40500-24D8-418D-9C66-2720AFD46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066" y="4258769"/>
            <a:ext cx="3114482" cy="9992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3061A-169F-41D3-90D5-B240F377A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5163" y="5565097"/>
            <a:ext cx="3043374" cy="9992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2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Target variable time dependencies</a:t>
            </a:r>
            <a:endParaRPr lang="en-US" b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BC8E82E-3A76-4DF3-B753-00ABDDD79245}"/>
              </a:ext>
            </a:extLst>
          </p:cNvPr>
          <p:cNvSpPr txBox="1">
            <a:spLocks/>
          </p:cNvSpPr>
          <p:nvPr/>
        </p:nvSpPr>
        <p:spPr>
          <a:xfrm>
            <a:off x="979631" y="1652156"/>
            <a:ext cx="8260161" cy="139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Target variable shows different behaviour based not only on time of year.</a:t>
            </a:r>
          </a:p>
          <a:p>
            <a:pPr marL="0" indent="0">
              <a:buNone/>
            </a:pPr>
            <a:r>
              <a:rPr lang="en-GB" sz="1600" dirty="0"/>
              <a:t>Duration of a trip </a:t>
            </a:r>
            <a:r>
              <a:rPr lang="en-GB" sz="1600" b="1" dirty="0"/>
              <a:t>varies</a:t>
            </a:r>
            <a:r>
              <a:rPr lang="en-GB" sz="1600" dirty="0"/>
              <a:t> depending on </a:t>
            </a:r>
            <a:r>
              <a:rPr lang="en-GB" sz="1600" b="1" dirty="0"/>
              <a:t>hour</a:t>
            </a:r>
            <a:r>
              <a:rPr lang="en-GB" sz="1600" dirty="0"/>
              <a:t> and </a:t>
            </a:r>
            <a:r>
              <a:rPr lang="en-GB" sz="1600" b="1" dirty="0"/>
              <a:t>weekdays</a:t>
            </a:r>
            <a:r>
              <a:rPr lang="en-GB" sz="1600" dirty="0"/>
              <a:t> </a:t>
            </a:r>
          </a:p>
          <a:p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BB458-3683-4145-8488-398FABD26FA6}"/>
              </a:ext>
            </a:extLst>
          </p:cNvPr>
          <p:cNvSpPr/>
          <p:nvPr/>
        </p:nvSpPr>
        <p:spPr>
          <a:xfrm>
            <a:off x="12788" y="3291544"/>
            <a:ext cx="12192265" cy="3566456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3AC74-6737-4DE7-B1AB-2FEB5BCF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2" y="3772265"/>
            <a:ext cx="5353050" cy="2857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25D2E-B079-45EB-971A-17EB0D06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25" y="3743690"/>
            <a:ext cx="3590925" cy="28860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34F02E-6E31-4BAB-BF6A-7C7997BACF33}"/>
              </a:ext>
            </a:extLst>
          </p:cNvPr>
          <p:cNvSpPr txBox="1">
            <a:spLocks/>
          </p:cNvSpPr>
          <p:nvPr/>
        </p:nvSpPr>
        <p:spPr>
          <a:xfrm>
            <a:off x="6740870" y="3443893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weekdays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C6CCD51-998A-496A-937F-C4A374FF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05" y="3463661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hours</a:t>
            </a:r>
          </a:p>
        </p:txBody>
      </p:sp>
    </p:spTree>
    <p:extLst>
      <p:ext uri="{BB962C8B-B14F-4D97-AF65-F5344CB8AC3E}">
        <p14:creationId xmlns:p14="http://schemas.microsoft.com/office/powerpoint/2010/main" val="38436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Target </a:t>
            </a:r>
            <a:r>
              <a:rPr lang="en-GB" b="1"/>
              <a:t>variable other </a:t>
            </a:r>
            <a:r>
              <a:rPr lang="en-GB" b="1" dirty="0"/>
              <a:t>dependencies</a:t>
            </a:r>
            <a:endParaRPr lang="en-US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FB1B7E1-E2EA-4717-BA5F-537293E76CA5}"/>
              </a:ext>
            </a:extLst>
          </p:cNvPr>
          <p:cNvSpPr txBox="1">
            <a:spLocks/>
          </p:cNvSpPr>
          <p:nvPr/>
        </p:nvSpPr>
        <p:spPr>
          <a:xfrm>
            <a:off x="906972" y="1619159"/>
            <a:ext cx="8202194" cy="150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For </a:t>
            </a:r>
            <a:r>
              <a:rPr lang="en-GB" sz="1600" b="1" dirty="0"/>
              <a:t>almost al</a:t>
            </a:r>
            <a:r>
              <a:rPr lang="en-GB" sz="1600" dirty="0"/>
              <a:t>l the </a:t>
            </a:r>
            <a:r>
              <a:rPr lang="en-GB" sz="1600" b="1" dirty="0"/>
              <a:t>categorical</a:t>
            </a:r>
            <a:r>
              <a:rPr lang="en-GB" sz="1600" dirty="0"/>
              <a:t> variables  - duration </a:t>
            </a:r>
            <a:r>
              <a:rPr lang="en-GB" sz="1600" b="1" dirty="0"/>
              <a:t>differs</a:t>
            </a:r>
            <a:r>
              <a:rPr lang="en-GB" sz="1600" dirty="0"/>
              <a:t> between group</a:t>
            </a:r>
          </a:p>
          <a:p>
            <a:r>
              <a:rPr lang="en-GB" sz="1600" dirty="0"/>
              <a:t>For </a:t>
            </a:r>
            <a:r>
              <a:rPr lang="en-GB" sz="1600" b="1" dirty="0"/>
              <a:t>municipal</a:t>
            </a:r>
            <a:r>
              <a:rPr lang="en-GB" sz="1600" dirty="0"/>
              <a:t> – </a:t>
            </a:r>
            <a:r>
              <a:rPr lang="en-GB" sz="1600" b="1" dirty="0"/>
              <a:t>only</a:t>
            </a:r>
            <a:r>
              <a:rPr lang="en-GB" sz="1600" dirty="0"/>
              <a:t> different for </a:t>
            </a:r>
            <a:r>
              <a:rPr lang="en-GB" sz="1600" b="1" dirty="0"/>
              <a:t>Boston</a:t>
            </a:r>
            <a:r>
              <a:rPr lang="en-GB" sz="1600" dirty="0"/>
              <a:t> </a:t>
            </a:r>
          </a:p>
          <a:p>
            <a:r>
              <a:rPr lang="en-GB" sz="1600" dirty="0"/>
              <a:t>Slight </a:t>
            </a:r>
            <a:r>
              <a:rPr lang="en-GB" sz="1600" b="1" dirty="0"/>
              <a:t>dependence</a:t>
            </a:r>
            <a:r>
              <a:rPr lang="en-GB" sz="1600" dirty="0"/>
              <a:t> between duration and </a:t>
            </a:r>
            <a:r>
              <a:rPr lang="en-GB" sz="1600" b="1" dirty="0"/>
              <a:t>HPCP</a:t>
            </a:r>
            <a:r>
              <a:rPr lang="en-GB" sz="1600" dirty="0"/>
              <a:t> </a:t>
            </a:r>
          </a:p>
          <a:p>
            <a:r>
              <a:rPr lang="en-GB" sz="1600" b="1" dirty="0"/>
              <a:t>No dependence </a:t>
            </a:r>
            <a:r>
              <a:rPr lang="en-GB" sz="1600" dirty="0"/>
              <a:t>between </a:t>
            </a:r>
            <a:r>
              <a:rPr lang="en-GB" sz="1600" b="1" dirty="0"/>
              <a:t>age</a:t>
            </a:r>
            <a:r>
              <a:rPr lang="en-GB" sz="1600" dirty="0"/>
              <a:t> and duration of trip</a:t>
            </a:r>
          </a:p>
          <a:p>
            <a:pPr marL="0" indent="0">
              <a:buNone/>
            </a:pPr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E5813-C833-4868-A439-8CED43EC68BB}"/>
              </a:ext>
            </a:extLst>
          </p:cNvPr>
          <p:cNvSpPr/>
          <p:nvPr/>
        </p:nvSpPr>
        <p:spPr>
          <a:xfrm>
            <a:off x="6260" y="3291544"/>
            <a:ext cx="12192265" cy="3566456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6D13BD-3E01-4C9D-8AFA-269D91B9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3855039"/>
            <a:ext cx="4648200" cy="27146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0F168-9586-45C5-97EE-32EC30FD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51" y="3891015"/>
            <a:ext cx="4313669" cy="26786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98DE175-82FA-436F-989B-25DBFF9E043F}"/>
              </a:ext>
            </a:extLst>
          </p:cNvPr>
          <p:cNvSpPr txBox="1">
            <a:spLocks/>
          </p:cNvSpPr>
          <p:nvPr/>
        </p:nvSpPr>
        <p:spPr>
          <a:xfrm>
            <a:off x="747449" y="3566703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over HPCP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EB8FF0D-6BA3-4CA8-AAF6-4F78CC67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24" y="3602679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municipal</a:t>
            </a:r>
          </a:p>
        </p:txBody>
      </p:sp>
    </p:spTree>
    <p:extLst>
      <p:ext uri="{BB962C8B-B14F-4D97-AF65-F5344CB8AC3E}">
        <p14:creationId xmlns:p14="http://schemas.microsoft.com/office/powerpoint/2010/main" val="40365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Features created</a:t>
            </a:r>
            <a:endParaRPr lang="en-US" b="1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C6167E-D079-4ED3-979C-20F98D72205C}"/>
              </a:ext>
            </a:extLst>
          </p:cNvPr>
          <p:cNvSpPr txBox="1">
            <a:spLocks/>
          </p:cNvSpPr>
          <p:nvPr/>
        </p:nvSpPr>
        <p:spPr>
          <a:xfrm>
            <a:off x="838200" y="1525391"/>
            <a:ext cx="4886325" cy="4743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Numerical</a:t>
            </a:r>
          </a:p>
          <a:p>
            <a:r>
              <a:rPr lang="en-GB" sz="1800" dirty="0"/>
              <a:t>Age - is a substitute to birth date feature</a:t>
            </a:r>
          </a:p>
          <a:p>
            <a:r>
              <a:rPr lang="en-GB" sz="1800" dirty="0"/>
              <a:t>Duration mean, same day week ago</a:t>
            </a:r>
          </a:p>
          <a:p>
            <a:r>
              <a:rPr lang="en-GB" sz="1800" dirty="0"/>
              <a:t>HPCP mean, same day week ago</a:t>
            </a:r>
          </a:p>
          <a:p>
            <a:r>
              <a:rPr lang="en-GB" sz="1800" dirty="0"/>
              <a:t>Duration mean, same day week ago same part of day</a:t>
            </a:r>
          </a:p>
          <a:p>
            <a:r>
              <a:rPr lang="en-GB" sz="1800" dirty="0"/>
              <a:t>HPCP mean, same day week ago same part of day</a:t>
            </a:r>
          </a:p>
          <a:p>
            <a:r>
              <a:rPr lang="en-GB" sz="1800" dirty="0"/>
              <a:t>Duration mean, 1 day ago same part of day</a:t>
            </a:r>
          </a:p>
          <a:p>
            <a:r>
              <a:rPr lang="en-GB" sz="1800" dirty="0"/>
              <a:t>HPCP mean, 1 day ago same part of day</a:t>
            </a:r>
          </a:p>
          <a:p>
            <a:r>
              <a:rPr lang="en-GB" sz="1800" dirty="0"/>
              <a:t>Duration mean, 2 day ago same part of day</a:t>
            </a:r>
          </a:p>
          <a:p>
            <a:r>
              <a:rPr lang="en-GB" sz="1800" dirty="0"/>
              <a:t>HPCP mean, 2 day ago same part of day</a:t>
            </a:r>
          </a:p>
          <a:p>
            <a:r>
              <a:rPr lang="en-GB" sz="1800" dirty="0"/>
              <a:t>Duration mean, 2 day ago same part of day</a:t>
            </a:r>
          </a:p>
          <a:p>
            <a:r>
              <a:rPr lang="en-GB" sz="1800" dirty="0"/>
              <a:t>HPCP mean, 3 day ago same part of day</a:t>
            </a:r>
          </a:p>
          <a:p>
            <a:r>
              <a:rPr lang="en-GB" sz="1800" dirty="0"/>
              <a:t>Duration mean for previous week</a:t>
            </a:r>
          </a:p>
          <a:p>
            <a:r>
              <a:rPr lang="en-GB" sz="1800" dirty="0"/>
              <a:t>HPCP mean for previous week</a:t>
            </a:r>
          </a:p>
          <a:p>
            <a:r>
              <a:rPr lang="en-GB" sz="1800" dirty="0"/>
              <a:t>Duration mean for previous week, same part of day</a:t>
            </a:r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05AD-9C49-4A4F-9278-1D6C472229D1}"/>
              </a:ext>
            </a:extLst>
          </p:cNvPr>
          <p:cNvSpPr txBox="1"/>
          <p:nvPr/>
        </p:nvSpPr>
        <p:spPr>
          <a:xfrm>
            <a:off x="838200" y="6268932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* Numerical features chosen in a way so that there is on strong correlation between them</a:t>
            </a:r>
            <a:endParaRPr lang="en-US" sz="1200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9AD2867-5F8E-470D-B478-768AAC55FEBB}"/>
              </a:ext>
            </a:extLst>
          </p:cNvPr>
          <p:cNvSpPr txBox="1">
            <a:spLocks/>
          </p:cNvSpPr>
          <p:nvPr/>
        </p:nvSpPr>
        <p:spPr>
          <a:xfrm>
            <a:off x="6929846" y="1535491"/>
            <a:ext cx="4886325" cy="474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/>
              <a:t>Categorical</a:t>
            </a:r>
          </a:p>
          <a:p>
            <a:r>
              <a:rPr lang="en-GB" sz="1500" dirty="0"/>
              <a:t>Day of week</a:t>
            </a:r>
          </a:p>
          <a:p>
            <a:r>
              <a:rPr lang="en-GB" sz="1500" dirty="0"/>
              <a:t>Start or ongoing service</a:t>
            </a:r>
          </a:p>
          <a:p>
            <a:r>
              <a:rPr lang="en-GB" sz="1500" dirty="0"/>
              <a:t>Hour of day</a:t>
            </a:r>
          </a:p>
          <a:p>
            <a:pPr marL="0" indent="0">
              <a:buNone/>
            </a:pPr>
            <a:endParaRPr lang="en-GB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676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680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Hubway Trips data</vt:lpstr>
      <vt:lpstr>Target variable issues</vt:lpstr>
      <vt:lpstr>Target variable action taken</vt:lpstr>
      <vt:lpstr>Additional data</vt:lpstr>
      <vt:lpstr>Target variable over time</vt:lpstr>
      <vt:lpstr>Target variable time dependencies</vt:lpstr>
      <vt:lpstr>Target variable other dependencies</vt:lpstr>
      <vt:lpstr>Features created</vt:lpstr>
      <vt:lpstr>Handling missing values</vt:lpstr>
      <vt:lpstr>Model</vt:lpstr>
      <vt:lpstr>Model importance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Bazanov</dc:creator>
  <cp:lastModifiedBy>Aleksandr Bazanov</cp:lastModifiedBy>
  <cp:revision>84</cp:revision>
  <dcterms:created xsi:type="dcterms:W3CDTF">2022-07-30T08:37:46Z</dcterms:created>
  <dcterms:modified xsi:type="dcterms:W3CDTF">2022-08-02T11:11:26Z</dcterms:modified>
</cp:coreProperties>
</file>