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9"/>
  </p:notesMasterIdLst>
  <p:sldIdLst>
    <p:sldId id="649" r:id="rId2"/>
    <p:sldId id="652" r:id="rId3"/>
    <p:sldId id="586" r:id="rId4"/>
    <p:sldId id="609" r:id="rId5"/>
    <p:sldId id="680" r:id="rId6"/>
    <p:sldId id="681" r:id="rId7"/>
    <p:sldId id="682" r:id="rId8"/>
    <p:sldId id="686" r:id="rId9"/>
    <p:sldId id="687" r:id="rId10"/>
    <p:sldId id="688" r:id="rId11"/>
    <p:sldId id="691" r:id="rId12"/>
    <p:sldId id="689" r:id="rId13"/>
    <p:sldId id="690" r:id="rId14"/>
    <p:sldId id="693" r:id="rId15"/>
    <p:sldId id="692" r:id="rId16"/>
    <p:sldId id="694" r:id="rId17"/>
    <p:sldId id="695" r:id="rId18"/>
    <p:sldId id="696" r:id="rId19"/>
    <p:sldId id="697" r:id="rId20"/>
    <p:sldId id="698" r:id="rId21"/>
    <p:sldId id="700" r:id="rId22"/>
    <p:sldId id="699" r:id="rId23"/>
    <p:sldId id="683" r:id="rId24"/>
    <p:sldId id="684" r:id="rId25"/>
    <p:sldId id="685" r:id="rId26"/>
    <p:sldId id="702" r:id="rId27"/>
    <p:sldId id="703" r:id="rId28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1B1311CF-E90B-427D-B1BD-51540C0EC19A}">
          <p14:sldIdLst>
            <p14:sldId id="649"/>
            <p14:sldId id="652"/>
          </p14:sldIdLst>
        </p14:section>
        <p14:section name="기본 구역" id="{DC2795C7-EC06-415C-AFE0-15F4C7DF8B97}">
          <p14:sldIdLst>
            <p14:sldId id="586"/>
          </p14:sldIdLst>
        </p14:section>
        <p14:section name="기본 구역" id="{108D2D42-AA8A-41AA-BC0B-2E2E769379F7}">
          <p14:sldIdLst>
            <p14:sldId id="609"/>
            <p14:sldId id="680"/>
            <p14:sldId id="681"/>
            <p14:sldId id="682"/>
            <p14:sldId id="686"/>
            <p14:sldId id="687"/>
            <p14:sldId id="688"/>
            <p14:sldId id="691"/>
            <p14:sldId id="689"/>
            <p14:sldId id="690"/>
            <p14:sldId id="693"/>
            <p14:sldId id="692"/>
            <p14:sldId id="694"/>
            <p14:sldId id="695"/>
            <p14:sldId id="696"/>
            <p14:sldId id="697"/>
            <p14:sldId id="698"/>
            <p14:sldId id="700"/>
            <p14:sldId id="699"/>
            <p14:sldId id="683"/>
            <p14:sldId id="684"/>
            <p14:sldId id="685"/>
            <p14:sldId id="702"/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2" pos="438" userDrawn="1">
          <p15:clr>
            <a:srgbClr val="000000"/>
          </p15:clr>
        </p15:guide>
        <p15:guide id="3" pos="7242" userDrawn="1">
          <p15:clr>
            <a:srgbClr val="000000"/>
          </p15:clr>
        </p15:guide>
        <p15:guide id="4" pos="3840" userDrawn="1">
          <p15:clr>
            <a:srgbClr val="000000"/>
          </p15:clr>
        </p15:guide>
        <p15:guide id="5" pos="3727" userDrawn="1">
          <p15:clr>
            <a:srgbClr val="000000"/>
          </p15:clr>
        </p15:guide>
        <p15:guide id="6" pos="3953" userDrawn="1">
          <p15:clr>
            <a:srgbClr val="000000"/>
          </p15:clr>
        </p15:guide>
        <p15:guide id="7" orient="horz" pos="709" userDrawn="1">
          <p15:clr>
            <a:srgbClr val="A4A3A4"/>
          </p15:clr>
        </p15:guide>
        <p15:guide id="8" orient="horz" pos="3884" userDrawn="1">
          <p15:clr>
            <a:srgbClr val="A4A3A4"/>
          </p15:clr>
        </p15:guide>
        <p15:guide id="9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C3"/>
    <a:srgbClr val="FFAA5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12F9F-1B72-4948-A2B1-3021B937DDFB}" v="31" dt="2022-10-04T03:14:49.589"/>
  </p1510:revLst>
</p1510:revInfo>
</file>

<file path=ppt/tableStyles.xml><?xml version="1.0" encoding="utf-8"?>
<a:tblStyleLst xmlns:a="http://schemas.openxmlformats.org/drawingml/2006/main" def="{7E7D721D-6364-480E-8800-464AE2764135}">
  <a:tblStyle styleId="{7E7D721D-6364-480E-8800-464AE2764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 autoAdjust="0"/>
    <p:restoredTop sz="94647"/>
  </p:normalViewPr>
  <p:slideViewPr>
    <p:cSldViewPr snapToGrid="0">
      <p:cViewPr varScale="1">
        <p:scale>
          <a:sx n="104" d="100"/>
          <a:sy n="104" d="100"/>
        </p:scale>
        <p:origin x="900" y="156"/>
      </p:cViewPr>
      <p:guideLst>
        <p:guide pos="438"/>
        <p:guide pos="7242"/>
        <p:guide pos="3840"/>
        <p:guide pos="3727"/>
        <p:guide pos="3953"/>
        <p:guide orient="horz" pos="709"/>
        <p:guide orient="horz" pos="3884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7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99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53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97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8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17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42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69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66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98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17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12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7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6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8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05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1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 hasCustomPrompt="1"/>
          </p:nvPr>
        </p:nvSpPr>
        <p:spPr>
          <a:xfrm>
            <a:off x="136360" y="137160"/>
            <a:ext cx="65548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37119" y="2072246"/>
            <a:ext cx="7076440" cy="301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818599" y="2993136"/>
            <a:ext cx="6554800" cy="164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96B0-DBC4-4E1D-B047-D334319DC66F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WWW.LINKSHOPS.COM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76A-0369-4AC4-895D-C626FC4AB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1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92696"/>
            <a:ext cx="8128000" cy="100330"/>
          </a:xfrm>
          <a:custGeom>
            <a:avLst/>
            <a:gdLst/>
            <a:ahLst/>
            <a:cxnLst/>
            <a:rect l="l" t="t" r="r" b="b"/>
            <a:pathLst>
              <a:path w="8128000" h="100329" extrusionOk="0">
                <a:moveTo>
                  <a:pt x="8077936" y="0"/>
                </a:moveTo>
                <a:lnTo>
                  <a:pt x="0" y="0"/>
                </a:lnTo>
                <a:lnTo>
                  <a:pt x="0" y="100126"/>
                </a:lnTo>
                <a:lnTo>
                  <a:pt x="8077936" y="100126"/>
                </a:lnTo>
                <a:lnTo>
                  <a:pt x="8128000" y="50063"/>
                </a:lnTo>
                <a:lnTo>
                  <a:pt x="80779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8317992" y="0"/>
            <a:ext cx="3870959" cy="17800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167425" y="916889"/>
            <a:ext cx="11857355" cy="5447665"/>
          </a:xfrm>
          <a:custGeom>
            <a:avLst/>
            <a:gdLst/>
            <a:ahLst/>
            <a:cxnLst/>
            <a:rect l="l" t="t" r="r" b="b"/>
            <a:pathLst>
              <a:path w="11857355" h="5447665" extrusionOk="0">
                <a:moveTo>
                  <a:pt x="0" y="121152"/>
                </a:moveTo>
                <a:lnTo>
                  <a:pt x="9520" y="73994"/>
                </a:lnTo>
                <a:lnTo>
                  <a:pt x="35484" y="35484"/>
                </a:lnTo>
                <a:lnTo>
                  <a:pt x="73994" y="9520"/>
                </a:lnTo>
                <a:lnTo>
                  <a:pt x="121152" y="0"/>
                </a:lnTo>
                <a:lnTo>
                  <a:pt x="11736006" y="0"/>
                </a:lnTo>
                <a:lnTo>
                  <a:pt x="11783152" y="9520"/>
                </a:lnTo>
                <a:lnTo>
                  <a:pt x="11821644" y="35484"/>
                </a:lnTo>
                <a:lnTo>
                  <a:pt x="11847592" y="73994"/>
                </a:lnTo>
                <a:lnTo>
                  <a:pt x="11857106" y="121152"/>
                </a:lnTo>
                <a:lnTo>
                  <a:pt x="11857106" y="5326483"/>
                </a:lnTo>
                <a:lnTo>
                  <a:pt x="11847592" y="5373640"/>
                </a:lnTo>
                <a:lnTo>
                  <a:pt x="11821644" y="5412149"/>
                </a:lnTo>
                <a:lnTo>
                  <a:pt x="11783152" y="5438112"/>
                </a:lnTo>
                <a:lnTo>
                  <a:pt x="11736006" y="5447633"/>
                </a:lnTo>
                <a:lnTo>
                  <a:pt x="121152" y="5447633"/>
                </a:lnTo>
                <a:lnTo>
                  <a:pt x="73994" y="5438112"/>
                </a:lnTo>
                <a:lnTo>
                  <a:pt x="35484" y="5412149"/>
                </a:lnTo>
                <a:lnTo>
                  <a:pt x="9520" y="5373640"/>
                </a:lnTo>
                <a:lnTo>
                  <a:pt x="0" y="5326483"/>
                </a:lnTo>
                <a:lnTo>
                  <a:pt x="0" y="121152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2818599" y="2993136"/>
            <a:ext cx="6554800" cy="164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337119" y="2072246"/>
            <a:ext cx="7076440" cy="301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shops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shop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3051969" y="2319529"/>
            <a:ext cx="6088063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ctr"/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보고서</a:t>
            </a:r>
            <a:endParaRPr lang="en-US" altLang="ko-KR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0" y="692696"/>
            <a:ext cx="8128000" cy="100330"/>
          </a:xfrm>
          <a:custGeom>
            <a:avLst/>
            <a:gdLst/>
            <a:ahLst/>
            <a:cxnLst/>
            <a:rect l="l" t="t" r="r" b="b"/>
            <a:pathLst>
              <a:path w="8128000" h="100329" extrusionOk="0">
                <a:moveTo>
                  <a:pt x="8077936" y="0"/>
                </a:moveTo>
                <a:lnTo>
                  <a:pt x="0" y="0"/>
                </a:lnTo>
                <a:lnTo>
                  <a:pt x="0" y="100126"/>
                </a:lnTo>
                <a:lnTo>
                  <a:pt x="8077936" y="100126"/>
                </a:lnTo>
                <a:lnTo>
                  <a:pt x="8128000" y="50063"/>
                </a:lnTo>
                <a:lnTo>
                  <a:pt x="80779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8317992" y="0"/>
            <a:ext cx="3870959" cy="17800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Google Shape;63;p9">
            <a:extLst>
              <a:ext uri="{FF2B5EF4-FFF2-40B4-BE49-F238E27FC236}">
                <a16:creationId xmlns:a16="http://schemas.microsoft.com/office/drawing/2014/main" id="{6C766A3A-792D-3744-BB63-56AF79EBB607}"/>
              </a:ext>
            </a:extLst>
          </p:cNvPr>
          <p:cNvSpPr txBox="1"/>
          <p:nvPr/>
        </p:nvSpPr>
        <p:spPr>
          <a:xfrm>
            <a:off x="4850646" y="6442837"/>
            <a:ext cx="2490708" cy="27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WWW.LINKSHOPS.COM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4E52B8-4234-4B80-F2C8-0978E1799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276999"/>
          </a:xfrm>
        </p:spPr>
        <p:txBody>
          <a:bodyPr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글로벌 멤버십 서비스가 해외 매출에 영향을 미치는지 여부</a:t>
            </a:r>
          </a:p>
        </p:txBody>
      </p:sp>
    </p:spTree>
    <p:extLst>
      <p:ext uri="{BB962C8B-B14F-4D97-AF65-F5344CB8AC3E}">
        <p14:creationId xmlns:p14="http://schemas.microsoft.com/office/powerpoint/2010/main" val="93522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1" y="1570882"/>
            <a:ext cx="424417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274866-9ABF-E1AB-0695-126731A2E819}"/>
                  </a:ext>
                </a:extLst>
              </p:cNvPr>
              <p:cNvSpPr txBox="1"/>
              <p:nvPr/>
            </p:nvSpPr>
            <p:spPr>
              <a:xfrm>
                <a:off x="2037781" y="2030239"/>
                <a:ext cx="4234963" cy="4112035"/>
              </a:xfrm>
              <a:prstGeom prst="rect">
                <a:avLst/>
              </a:prstGeom>
              <a:noFill/>
            </p:spPr>
            <p:txBody>
              <a:bodyPr wrap="square" lIns="216000">
                <a:noAutofit/>
              </a:bodyPr>
              <a:lstStyle/>
              <a:p>
                <a:endParaRPr lang="en-US" altLang="ko-KR" dirty="0"/>
              </a:p>
              <a:p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-.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정상 시계열 변환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80000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 시계열을 정상으로 바꾸는 방법은 여러가지가 있으나 가장 대표적인 방법은 직전 시차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(t-1)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현재 시차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(t)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값을 빼는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차분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(Differencing)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대표적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80000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80000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② 단위근이 존재할 경우 시계열은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모델링이 가능한데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좌변으로 이항하면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변환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80000"/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80000"/>
                <a:r>
                  <a:rPr lang="ko-KR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③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평균 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0,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의 정규분포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따르기 때문에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분산의 평균 추세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회귀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해야 한다는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시계열의 정상성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만족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274866-9ABF-E1AB-0695-126731A2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81" y="2030239"/>
                <a:ext cx="4234963" cy="4112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7B6DBD-7A87-6540-1A08-F201224EE9AB}"/>
              </a:ext>
            </a:extLst>
          </p:cNvPr>
          <p:cNvCxnSpPr/>
          <p:nvPr/>
        </p:nvCxnSpPr>
        <p:spPr>
          <a:xfrm flipH="1">
            <a:off x="6281954" y="1552904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7FEF39-8DDA-F4EE-4C63-E70E1353CB58}"/>
              </a:ext>
            </a:extLst>
          </p:cNvPr>
          <p:cNvGrpSpPr/>
          <p:nvPr/>
        </p:nvGrpSpPr>
        <p:grpSpPr>
          <a:xfrm>
            <a:off x="7243267" y="1900485"/>
            <a:ext cx="3407481" cy="1499309"/>
            <a:chOff x="7050964" y="1710708"/>
            <a:chExt cx="3014262" cy="149930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5D3AB4-A229-3EBC-462B-6FC7D7852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0964" y="1710708"/>
              <a:ext cx="3014262" cy="149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832C404-4BC0-4DE5-A41B-22577E9C916E}"/>
                    </a:ext>
                  </a:extLst>
                </p:cNvPr>
                <p:cNvSpPr txBox="1"/>
                <p:nvPr/>
              </p:nvSpPr>
              <p:spPr>
                <a:xfrm>
                  <a:off x="7965786" y="2739002"/>
                  <a:ext cx="1120115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832C404-4BC0-4DE5-A41B-22577E9C9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5786" y="2739002"/>
                  <a:ext cx="1120115" cy="274627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6">
            <a:extLst>
              <a:ext uri="{FF2B5EF4-FFF2-40B4-BE49-F238E27FC236}">
                <a16:creationId xmlns:a16="http://schemas.microsoft.com/office/drawing/2014/main" id="{A0DF6C6A-8821-99BC-DB39-8C4E793D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47" y="4195795"/>
            <a:ext cx="3454347" cy="15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0F40FEB-7E7F-5E3A-47E1-F193240B169F}"/>
                  </a:ext>
                </a:extLst>
              </p:cNvPr>
              <p:cNvSpPr/>
              <p:nvPr/>
            </p:nvSpPr>
            <p:spPr>
              <a:xfrm>
                <a:off x="7687937" y="3627040"/>
                <a:ext cx="2518139" cy="365073"/>
              </a:xfrm>
              <a:prstGeom prst="rect">
                <a:avLst/>
              </a:prstGeom>
              <a:solidFill>
                <a:srgbClr val="00ADC3"/>
              </a:solidFill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를 좌변으로 이항</a:t>
                </a: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0F40FEB-7E7F-5E3A-47E1-F193240B1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937" y="3627040"/>
                <a:ext cx="2518139" cy="3650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ADC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B585453-CDB1-AA05-F497-E832977B92C1}"/>
              </a:ext>
            </a:extLst>
          </p:cNvPr>
          <p:cNvCxnSpPr>
            <a:stCxn id="8" idx="2"/>
            <a:endCxn id="48" idx="0"/>
          </p:cNvCxnSpPr>
          <p:nvPr/>
        </p:nvCxnSpPr>
        <p:spPr>
          <a:xfrm flipH="1">
            <a:off x="8947007" y="3399794"/>
            <a:ext cx="1" cy="22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FE25FF2-AE52-8252-9BB0-409A62E065FF}"/>
              </a:ext>
            </a:extLst>
          </p:cNvPr>
          <p:cNvCxnSpPr>
            <a:cxnSpLocks/>
            <a:stCxn id="48" idx="2"/>
            <a:endCxn id="14" idx="0"/>
          </p:cNvCxnSpPr>
          <p:nvPr/>
        </p:nvCxnSpPr>
        <p:spPr>
          <a:xfrm>
            <a:off x="8947007" y="3992113"/>
            <a:ext cx="3114" cy="2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818DCC-272F-098A-9C02-DE2DE3B23CE5}"/>
                  </a:ext>
                </a:extLst>
              </p:cNvPr>
              <p:cNvSpPr txBox="1"/>
              <p:nvPr/>
            </p:nvSpPr>
            <p:spPr>
              <a:xfrm>
                <a:off x="7810718" y="4813185"/>
                <a:ext cx="1685270" cy="269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050" dirty="0"/>
                  <a:t> </a:t>
                </a:r>
                <a:r>
                  <a:rPr lang="en-US" altLang="ko-KR" sz="105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050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818DCC-272F-098A-9C02-DE2DE3B2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718" y="4813185"/>
                <a:ext cx="1685270" cy="269689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CC1DF1-E640-0A93-F9A3-FB99F889FCCC}"/>
              </a:ext>
            </a:extLst>
          </p:cNvPr>
          <p:cNvCxnSpPr/>
          <p:nvPr/>
        </p:nvCxnSpPr>
        <p:spPr>
          <a:xfrm>
            <a:off x="7367027" y="5132583"/>
            <a:ext cx="33880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8FBB86-0027-1776-EC82-79C32948B539}"/>
              </a:ext>
            </a:extLst>
          </p:cNvPr>
          <p:cNvSpPr txBox="1"/>
          <p:nvPr/>
        </p:nvSpPr>
        <p:spPr>
          <a:xfrm>
            <a:off x="7167851" y="5042716"/>
            <a:ext cx="16742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5F94823D-03C0-8384-5DED-6F9A80CB25C7}"/>
              </a:ext>
            </a:extLst>
          </p:cNvPr>
          <p:cNvSpPr/>
          <p:nvPr/>
        </p:nvSpPr>
        <p:spPr>
          <a:xfrm>
            <a:off x="9498013" y="4803863"/>
            <a:ext cx="416662" cy="666750"/>
          </a:xfrm>
          <a:custGeom>
            <a:avLst/>
            <a:gdLst>
              <a:gd name="connsiteX0" fmla="*/ 0 w 416662"/>
              <a:gd name="connsiteY0" fmla="*/ 0 h 666750"/>
              <a:gd name="connsiteX1" fmla="*/ 63500 w 416662"/>
              <a:gd name="connsiteY1" fmla="*/ 142875 h 666750"/>
              <a:gd name="connsiteX2" fmla="*/ 369887 w 416662"/>
              <a:gd name="connsiteY2" fmla="*/ 266700 h 666750"/>
              <a:gd name="connsiteX3" fmla="*/ 411162 w 416662"/>
              <a:gd name="connsiteY3" fmla="*/ 331787 h 666750"/>
              <a:gd name="connsiteX4" fmla="*/ 325437 w 416662"/>
              <a:gd name="connsiteY4" fmla="*/ 395287 h 666750"/>
              <a:gd name="connsiteX5" fmla="*/ 68262 w 416662"/>
              <a:gd name="connsiteY5" fmla="*/ 566737 h 666750"/>
              <a:gd name="connsiteX6" fmla="*/ 4762 w 416662"/>
              <a:gd name="connsiteY6" fmla="*/ 666750 h 666750"/>
              <a:gd name="connsiteX7" fmla="*/ 4762 w 416662"/>
              <a:gd name="connsiteY7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662" h="666750">
                <a:moveTo>
                  <a:pt x="0" y="0"/>
                </a:moveTo>
                <a:cubicBezTo>
                  <a:pt x="926" y="49212"/>
                  <a:pt x="1852" y="98425"/>
                  <a:pt x="63500" y="142875"/>
                </a:cubicBezTo>
                <a:cubicBezTo>
                  <a:pt x="125148" y="187325"/>
                  <a:pt x="311943" y="235215"/>
                  <a:pt x="369887" y="266700"/>
                </a:cubicBezTo>
                <a:cubicBezTo>
                  <a:pt x="427831" y="298185"/>
                  <a:pt x="418570" y="310356"/>
                  <a:pt x="411162" y="331787"/>
                </a:cubicBezTo>
                <a:cubicBezTo>
                  <a:pt x="403754" y="353218"/>
                  <a:pt x="382587" y="356129"/>
                  <a:pt x="325437" y="395287"/>
                </a:cubicBezTo>
                <a:cubicBezTo>
                  <a:pt x="268287" y="434445"/>
                  <a:pt x="121708" y="521493"/>
                  <a:pt x="68262" y="566737"/>
                </a:cubicBezTo>
                <a:cubicBezTo>
                  <a:pt x="14816" y="611981"/>
                  <a:pt x="4762" y="666750"/>
                  <a:pt x="4762" y="666750"/>
                </a:cubicBezTo>
                <a:lnTo>
                  <a:pt x="4762" y="6667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A37F8EF-117A-A905-D477-9B0521CF64D5}"/>
              </a:ext>
            </a:extLst>
          </p:cNvPr>
          <p:cNvCxnSpPr/>
          <p:nvPr/>
        </p:nvCxnSpPr>
        <p:spPr>
          <a:xfrm flipV="1">
            <a:off x="9466350" y="4813185"/>
            <a:ext cx="0" cy="32872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C09CA5A-2DAB-F058-F999-FD4F28B1FF3D}"/>
                  </a:ext>
                </a:extLst>
              </p:cNvPr>
              <p:cNvSpPr txBox="1"/>
              <p:nvPr/>
            </p:nvSpPr>
            <p:spPr>
              <a:xfrm>
                <a:off x="9357556" y="4919605"/>
                <a:ext cx="38705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C09CA5A-2DAB-F058-F999-FD4F28B1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556" y="4919605"/>
                <a:ext cx="38705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F297982-AAE2-F1E2-2ABB-074752CB4343}"/>
              </a:ext>
            </a:extLst>
          </p:cNvPr>
          <p:cNvSpPr txBox="1"/>
          <p:nvPr/>
        </p:nvSpPr>
        <p:spPr>
          <a:xfrm>
            <a:off x="7663960" y="5774106"/>
            <a:ext cx="368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수행한 시계열 차분 결과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C98E7E9-C51F-87C2-EEB2-69B693F37575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6877"/>
            <a:chExt cx="1343670" cy="460897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05107C-CDCE-3A39-E241-C91802A1019B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2684932-D629-0FBA-40A0-0D99D0E7EDEF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BB629BE-EE8A-7932-48D0-F0B562627501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F6D1703-51C5-C99C-9D0F-C6602DE55D18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0404B247-69E5-DAC2-17A0-B41259D043CA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E3FC4CFE-7B0A-9F45-E905-20A7D644B955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1A729674-C0BE-C021-9A11-2E07F86FF055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146553F-A96F-BB30-4236-A19C79C74A71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0CAB11-2904-08B5-F550-6327EBC9EAED}"/>
              </a:ext>
            </a:extLst>
          </p:cNvPr>
          <p:cNvSpPr txBox="1"/>
          <p:nvPr/>
        </p:nvSpPr>
        <p:spPr>
          <a:xfrm>
            <a:off x="7810718" y="1574687"/>
            <a:ext cx="368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비정상 시계열의 차분 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8E84CB8-45B7-5A6C-FB70-4669DA28A50D}"/>
              </a:ext>
            </a:extLst>
          </p:cNvPr>
          <p:cNvGrpSpPr/>
          <p:nvPr/>
        </p:nvGrpSpPr>
        <p:grpSpPr>
          <a:xfrm>
            <a:off x="7409173" y="5288756"/>
            <a:ext cx="127224" cy="152647"/>
            <a:chOff x="746824" y="4237748"/>
            <a:chExt cx="261080" cy="366955"/>
          </a:xfrm>
        </p:grpSpPr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17AB3E17-8164-8B20-A5F6-62B5BA48C2CA}"/>
                </a:ext>
              </a:extLst>
            </p:cNvPr>
            <p:cNvSpPr/>
            <p:nvPr/>
          </p:nvSpPr>
          <p:spPr>
            <a:xfrm rot="5400000">
              <a:off x="693886" y="4290686"/>
              <a:ext cx="366955" cy="261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A4D1625F-DBEC-A52F-2293-E6348486DE50}"/>
                </a:ext>
              </a:extLst>
            </p:cNvPr>
            <p:cNvSpPr/>
            <p:nvPr/>
          </p:nvSpPr>
          <p:spPr>
            <a:xfrm rot="10800000">
              <a:off x="757936" y="4373565"/>
              <a:ext cx="164402" cy="1492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5A38AE6-0ECF-4C13-171E-C9961C099F71}"/>
              </a:ext>
            </a:extLst>
          </p:cNvPr>
          <p:cNvSpPr txBox="1"/>
          <p:nvPr/>
        </p:nvSpPr>
        <p:spPr>
          <a:xfrm>
            <a:off x="7481657" y="5235619"/>
            <a:ext cx="2188481" cy="252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분산이 일정한 정상 시계열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497619-E768-02BD-E31A-13C1E5C100D2}"/>
              </a:ext>
            </a:extLst>
          </p:cNvPr>
          <p:cNvGrpSpPr/>
          <p:nvPr/>
        </p:nvGrpSpPr>
        <p:grpSpPr>
          <a:xfrm>
            <a:off x="7738234" y="2291019"/>
            <a:ext cx="127224" cy="152647"/>
            <a:chOff x="746824" y="4237748"/>
            <a:chExt cx="261080" cy="366955"/>
          </a:xfrm>
        </p:grpSpPr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680CCEB3-FE53-C02E-289D-445214F558C1}"/>
                </a:ext>
              </a:extLst>
            </p:cNvPr>
            <p:cNvSpPr/>
            <p:nvPr/>
          </p:nvSpPr>
          <p:spPr>
            <a:xfrm rot="5400000">
              <a:off x="693886" y="4290686"/>
              <a:ext cx="366955" cy="261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B6EDB675-0672-8F91-8B4E-D5FA38FE24BF}"/>
                </a:ext>
              </a:extLst>
            </p:cNvPr>
            <p:cNvSpPr/>
            <p:nvPr/>
          </p:nvSpPr>
          <p:spPr>
            <a:xfrm rot="10800000">
              <a:off x="757936" y="4373565"/>
              <a:ext cx="164402" cy="1492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1BEE8D4-2FAE-BF51-64CE-99CF98BFC3ED}"/>
              </a:ext>
            </a:extLst>
          </p:cNvPr>
          <p:cNvSpPr txBox="1"/>
          <p:nvPr/>
        </p:nvSpPr>
        <p:spPr>
          <a:xfrm>
            <a:off x="7810718" y="2237882"/>
            <a:ext cx="2188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평균이 일정하지 않은 비정상 시계열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86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1" y="1570882"/>
            <a:ext cx="424417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1" y="2030239"/>
            <a:ext cx="4234963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계절성 제거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해외 판매량 데이터 등 외부 요인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의해 영향을 받는 시계열 데이터는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일정한 주기로 발생하는 추세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존재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자사의 판매 추이를 보면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수요일에 주문액이 피크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찍고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동대문이 문을 닫는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토요일엔 값이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수렴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순환이 매 주마다 발생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분석에선 이런 주기성은 관심 대상이 아니고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오히려 정밀한 분석에 방해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되므로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계절성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7B6DBD-7A87-6540-1A08-F201224EE9AB}"/>
              </a:ext>
            </a:extLst>
          </p:cNvPr>
          <p:cNvCxnSpPr/>
          <p:nvPr/>
        </p:nvCxnSpPr>
        <p:spPr>
          <a:xfrm flipH="1">
            <a:off x="6281954" y="1552904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F40FEB-7E7F-5E3A-47E1-F193240B169F}"/>
              </a:ext>
            </a:extLst>
          </p:cNvPr>
          <p:cNvSpPr/>
          <p:nvPr/>
        </p:nvSpPr>
        <p:spPr>
          <a:xfrm>
            <a:off x="7687937" y="3627040"/>
            <a:ext cx="2518139" cy="365073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주기 반복</a:t>
            </a:r>
            <a:r>
              <a:rPr lang="en-US" alt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계절성</a:t>
            </a:r>
            <a:r>
              <a:rPr lang="en-US" alt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B585453-CDB1-AA05-F497-E832977B92C1}"/>
              </a:ext>
            </a:extLst>
          </p:cNvPr>
          <p:cNvCxnSpPr>
            <a:stCxn id="8" idx="2"/>
            <a:endCxn id="48" idx="0"/>
          </p:cNvCxnSpPr>
          <p:nvPr/>
        </p:nvCxnSpPr>
        <p:spPr>
          <a:xfrm flipH="1">
            <a:off x="8947007" y="3399794"/>
            <a:ext cx="1" cy="22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FE25FF2-AE52-8252-9BB0-409A62E065FF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947007" y="3992113"/>
            <a:ext cx="3114" cy="2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297982-AAE2-F1E2-2ABB-074752CB4343}"/>
              </a:ext>
            </a:extLst>
          </p:cNvPr>
          <p:cNvSpPr txBox="1"/>
          <p:nvPr/>
        </p:nvSpPr>
        <p:spPr>
          <a:xfrm>
            <a:off x="8128000" y="5749206"/>
            <a:ext cx="368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계절성 제거 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C98E7E9-C51F-87C2-EEB2-69B693F37575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6877"/>
            <a:chExt cx="1343670" cy="460897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05107C-CDCE-3A39-E241-C91802A1019B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2684932-D629-0FBA-40A0-0D99D0E7EDEF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BB629BE-EE8A-7932-48D0-F0B562627501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F6D1703-51C5-C99C-9D0F-C6602DE55D18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0404B247-69E5-DAC2-17A0-B41259D043CA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E3FC4CFE-7B0A-9F45-E905-20A7D644B955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1A729674-C0BE-C021-9A11-2E07F86FF055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146553F-A96F-BB30-4236-A19C79C74A71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0CAB11-2904-08B5-F550-6327EBC9EAED}"/>
              </a:ext>
            </a:extLst>
          </p:cNvPr>
          <p:cNvSpPr txBox="1"/>
          <p:nvPr/>
        </p:nvSpPr>
        <p:spPr>
          <a:xfrm>
            <a:off x="8049271" y="1625389"/>
            <a:ext cx="368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계절성 제거 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5425FB-06F9-899A-CBF7-03D34A2E2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1954896"/>
            <a:ext cx="3803648" cy="15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7F37B43-0F73-C37E-18D0-455D5FBDB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28" y="4093954"/>
            <a:ext cx="3800534" cy="15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91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그레인저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인과성 검정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그레인저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인과성 검정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인과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관계란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원안이 존재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때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 결과가 필연적으로 파생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되는 관계를 의미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그레인저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인과성 검정은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시계열 데이터의 변동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변화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시계열 데이터의 변동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변화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이끌어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내는지를 검정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검정 결과 인과성이 존재할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‘A -&gt; B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인과한다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라고 표현하고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변동이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변동을 설명할 수 있다고 결론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0DFDB3-0245-C91D-B434-EEF17F31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48" y="1843464"/>
            <a:ext cx="4384227" cy="218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4AD004-3790-B300-C2C7-76648AE11DE7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8190791" y="2603237"/>
            <a:ext cx="810958" cy="1587066"/>
          </a:xfrm>
          <a:prstGeom prst="straightConnector1">
            <a:avLst/>
          </a:prstGeom>
          <a:ln>
            <a:solidFill>
              <a:srgbClr val="FFAA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85EBA5-1124-445E-BD64-AC16338C3876}"/>
              </a:ext>
            </a:extLst>
          </p:cNvPr>
          <p:cNvGrpSpPr/>
          <p:nvPr/>
        </p:nvGrpSpPr>
        <p:grpSpPr>
          <a:xfrm>
            <a:off x="7207120" y="4444837"/>
            <a:ext cx="3830266" cy="273412"/>
            <a:chOff x="7059867" y="4444837"/>
            <a:chExt cx="3830266" cy="273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B7A96E-C098-8C99-A1DB-1BF9AB5C83FC}"/>
                    </a:ext>
                  </a:extLst>
                </p:cNvPr>
                <p:cNvSpPr txBox="1"/>
                <p:nvPr/>
              </p:nvSpPr>
              <p:spPr>
                <a:xfrm>
                  <a:off x="7059867" y="4444837"/>
                  <a:ext cx="1326645" cy="266420"/>
                </a:xfrm>
                <a:prstGeom prst="rect">
                  <a:avLst/>
                </a:prstGeom>
                <a:noFill/>
                <a:ln>
                  <a:solidFill>
                    <a:srgbClr val="FFAA5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①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B7A96E-C098-8C99-A1DB-1BF9AB5C8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867" y="4444837"/>
                  <a:ext cx="1326645" cy="266420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  <a:ln>
                  <a:solidFill>
                    <a:srgbClr val="FFAA5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494894E-1B21-CE8C-DFE1-079D913BF593}"/>
                    </a:ext>
                  </a:extLst>
                </p:cNvPr>
                <p:cNvSpPr txBox="1"/>
                <p:nvPr/>
              </p:nvSpPr>
              <p:spPr>
                <a:xfrm>
                  <a:off x="9072071" y="4451829"/>
                  <a:ext cx="1818062" cy="266420"/>
                </a:xfrm>
                <a:prstGeom prst="rect">
                  <a:avLst/>
                </a:prstGeom>
                <a:noFill/>
                <a:ln>
                  <a:solidFill>
                    <a:srgbClr val="FFAA5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② :</a:t>
                  </a:r>
                  <a14:m>
                    <m:oMath xmlns:m="http://schemas.openxmlformats.org/officeDocument/2006/math">
                      <m:r>
                        <a:rPr lang="en-US" altLang="ko-KR" sz="105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5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𝑏𝑋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494894E-1B21-CE8C-DFE1-079D913BF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071" y="4451829"/>
                  <a:ext cx="1818062" cy="266420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  <a:ln>
                  <a:solidFill>
                    <a:srgbClr val="FFAA5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E5071D8-2AA5-B253-17CF-C19A3499C4F0}"/>
              </a:ext>
            </a:extLst>
          </p:cNvPr>
          <p:cNvSpPr txBox="1"/>
          <p:nvPr/>
        </p:nvSpPr>
        <p:spPr>
          <a:xfrm>
            <a:off x="7213600" y="2295460"/>
            <a:ext cx="195438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AA5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매출액 데이터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BAE1E-2F12-5125-53E0-86AE032770DA}"/>
              </a:ext>
            </a:extLst>
          </p:cNvPr>
          <p:cNvSpPr txBox="1"/>
          <p:nvPr/>
        </p:nvSpPr>
        <p:spPr>
          <a:xfrm>
            <a:off x="9219324" y="3525429"/>
            <a:ext cx="181492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멤버십 가입자수</a:t>
            </a:r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770F8467-BA83-0527-C333-21C57B916F0D}"/>
              </a:ext>
            </a:extLst>
          </p:cNvPr>
          <p:cNvSpPr/>
          <p:nvPr/>
        </p:nvSpPr>
        <p:spPr>
          <a:xfrm rot="5400000">
            <a:off x="8874482" y="3199876"/>
            <a:ext cx="254535" cy="2235389"/>
          </a:xfrm>
          <a:prstGeom prst="leftBrace">
            <a:avLst/>
          </a:prstGeom>
          <a:ln>
            <a:solidFill>
              <a:srgbClr val="FF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53ED40-5B59-FF95-8B89-F0A9EF9DBBFE}"/>
              </a:ext>
            </a:extLst>
          </p:cNvPr>
          <p:cNvSpPr/>
          <p:nvPr/>
        </p:nvSpPr>
        <p:spPr>
          <a:xfrm>
            <a:off x="6732148" y="5178125"/>
            <a:ext cx="4384225" cy="628368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매출 데이터만 포함</a:t>
            </a:r>
            <a:r>
              <a:rPr lang="ko-KR" altLang="en-US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ko-KR" altLang="en-US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 대비 </a:t>
            </a:r>
            <a:b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멤버십 가입자수도 포함한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성능 향상이 있는지 검정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17E567-A509-9FE5-9DCD-350BEA3D9A5B}"/>
              </a:ext>
            </a:extLst>
          </p:cNvPr>
          <p:cNvGrpSpPr/>
          <p:nvPr/>
        </p:nvGrpSpPr>
        <p:grpSpPr>
          <a:xfrm>
            <a:off x="7083158" y="5343576"/>
            <a:ext cx="247924" cy="297465"/>
            <a:chOff x="746824" y="4237748"/>
            <a:chExt cx="261080" cy="366955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2C098BD0-6B21-0A9A-9961-27AD29668354}"/>
                </a:ext>
              </a:extLst>
            </p:cNvPr>
            <p:cNvSpPr/>
            <p:nvPr/>
          </p:nvSpPr>
          <p:spPr>
            <a:xfrm rot="5400000">
              <a:off x="693886" y="4290686"/>
              <a:ext cx="366955" cy="261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FDE4755-8109-2B88-C05E-27CEBD5316FD}"/>
                </a:ext>
              </a:extLst>
            </p:cNvPr>
            <p:cNvSpPr/>
            <p:nvPr/>
          </p:nvSpPr>
          <p:spPr>
            <a:xfrm rot="10800000">
              <a:off x="757936" y="4373565"/>
              <a:ext cx="164402" cy="1492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16FE663-1D67-4954-421B-AB51F0938589}"/>
              </a:ext>
            </a:extLst>
          </p:cNvPr>
          <p:cNvSpPr txBox="1"/>
          <p:nvPr/>
        </p:nvSpPr>
        <p:spPr>
          <a:xfrm>
            <a:off x="8942437" y="3992908"/>
            <a:ext cx="1794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 모델 적합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646CDB2-E183-5C32-7C3E-BFADD5245CF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870442" y="4711257"/>
            <a:ext cx="1" cy="466322"/>
          </a:xfrm>
          <a:prstGeom prst="straightConnector1">
            <a:avLst/>
          </a:prstGeom>
          <a:ln>
            <a:solidFill>
              <a:srgbClr val="FFAA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화살표 연결선 2052">
            <a:extLst>
              <a:ext uri="{FF2B5EF4-FFF2-40B4-BE49-F238E27FC236}">
                <a16:creationId xmlns:a16="http://schemas.microsoft.com/office/drawing/2014/main" id="{81331395-99FC-172D-3B10-258FB9FCF2DF}"/>
              </a:ext>
            </a:extLst>
          </p:cNvPr>
          <p:cNvCxnSpPr>
            <a:cxnSpLocks/>
          </p:cNvCxnSpPr>
          <p:nvPr/>
        </p:nvCxnSpPr>
        <p:spPr>
          <a:xfrm flipH="1">
            <a:off x="10255671" y="4722879"/>
            <a:ext cx="1" cy="466322"/>
          </a:xfrm>
          <a:prstGeom prst="straightConnector1">
            <a:avLst/>
          </a:prstGeom>
          <a:ln>
            <a:solidFill>
              <a:srgbClr val="FFAA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>
            <a:extLst>
              <a:ext uri="{FF2B5EF4-FFF2-40B4-BE49-F238E27FC236}">
                <a16:creationId xmlns:a16="http://schemas.microsoft.com/office/drawing/2014/main" id="{1C010B10-C67B-FF31-4AA4-9A0BDB36963F}"/>
              </a:ext>
            </a:extLst>
          </p:cNvPr>
          <p:cNvSpPr txBox="1"/>
          <p:nvPr/>
        </p:nvSpPr>
        <p:spPr>
          <a:xfrm>
            <a:off x="8337697" y="4824697"/>
            <a:ext cx="1794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모델 성능 평가</a:t>
            </a:r>
            <a:endParaRPr lang="ko-KR" altLang="en-US" sz="1200" dirty="0"/>
          </a:p>
        </p:txBody>
      </p:sp>
      <p:sp>
        <p:nvSpPr>
          <p:cNvPr id="2055" name="직사각형 2054">
            <a:extLst>
              <a:ext uri="{FF2B5EF4-FFF2-40B4-BE49-F238E27FC236}">
                <a16:creationId xmlns:a16="http://schemas.microsoft.com/office/drawing/2014/main" id="{1567088B-62F6-54E6-321F-ABE48C722F71}"/>
              </a:ext>
            </a:extLst>
          </p:cNvPr>
          <p:cNvSpPr/>
          <p:nvPr/>
        </p:nvSpPr>
        <p:spPr>
          <a:xfrm>
            <a:off x="10236732" y="4463551"/>
            <a:ext cx="418568" cy="247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7" name="직선 화살표 연결선 2056">
            <a:extLst>
              <a:ext uri="{FF2B5EF4-FFF2-40B4-BE49-F238E27FC236}">
                <a16:creationId xmlns:a16="http://schemas.microsoft.com/office/drawing/2014/main" id="{BCC1943E-582F-E6A3-6F3F-29F58CE43EAD}"/>
              </a:ext>
            </a:extLst>
          </p:cNvPr>
          <p:cNvCxnSpPr>
            <a:stCxn id="32" idx="2"/>
            <a:endCxn id="2055" idx="0"/>
          </p:cNvCxnSpPr>
          <p:nvPr/>
        </p:nvCxnSpPr>
        <p:spPr>
          <a:xfrm>
            <a:off x="10126784" y="3833206"/>
            <a:ext cx="319232" cy="63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B575C111-350B-81BD-547B-F204CCDCAF01}"/>
              </a:ext>
            </a:extLst>
          </p:cNvPr>
          <p:cNvSpPr txBox="1"/>
          <p:nvPr/>
        </p:nvSpPr>
        <p:spPr>
          <a:xfrm>
            <a:off x="10388596" y="4068382"/>
            <a:ext cx="1794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값 투입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691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그레인저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인과성 검정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그레인저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인과성 검정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해외 매출 데이터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시차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기준으로 해외 매출 데이터가 멤버십 가입자수에 영향을 주는 인과관계가 존재한다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 데이터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18000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시차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멤버십 가입자수 데이터가 해외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데이터에 영향을 주는 인과관계가 존재한다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CED4467-A5BA-3754-088C-6442F6F0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37" y="2472378"/>
            <a:ext cx="4667250" cy="1057275"/>
          </a:xfrm>
          <a:prstGeom prst="rect">
            <a:avLst/>
          </a:prstGeom>
          <a:ln>
            <a:solidFill>
              <a:srgbClr val="00ADC3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533C14F-D8B5-F684-ACEE-C1E208E93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505" y="4095881"/>
            <a:ext cx="4667250" cy="1200150"/>
          </a:xfrm>
          <a:prstGeom prst="rect">
            <a:avLst/>
          </a:prstGeom>
          <a:ln>
            <a:solidFill>
              <a:srgbClr val="00ADC3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4F81D8-14D2-A5F2-CACF-FC53AD57D7A7}"/>
              </a:ext>
            </a:extLst>
          </p:cNvPr>
          <p:cNvSpPr txBox="1"/>
          <p:nvPr/>
        </p:nvSpPr>
        <p:spPr>
          <a:xfrm>
            <a:off x="7166375" y="3544858"/>
            <a:ext cx="3322744" cy="309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 데이터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07AD12-0851-6121-FF62-E70E9189EC15}"/>
              </a:ext>
            </a:extLst>
          </p:cNvPr>
          <p:cNvSpPr txBox="1"/>
          <p:nvPr/>
        </p:nvSpPr>
        <p:spPr>
          <a:xfrm>
            <a:off x="7222758" y="5333251"/>
            <a:ext cx="3322744" cy="309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 데이터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F8200A-F0F5-0630-2D53-F3E280A2EC1B}"/>
              </a:ext>
            </a:extLst>
          </p:cNvPr>
          <p:cNvSpPr/>
          <p:nvPr/>
        </p:nvSpPr>
        <p:spPr>
          <a:xfrm>
            <a:off x="8161868" y="4394202"/>
            <a:ext cx="19134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F37B1B-AE1D-EB3D-CC04-256BD2581FCE}"/>
              </a:ext>
            </a:extLst>
          </p:cNvPr>
          <p:cNvSpPr/>
          <p:nvPr/>
        </p:nvSpPr>
        <p:spPr>
          <a:xfrm>
            <a:off x="8144931" y="2641599"/>
            <a:ext cx="19134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CE9BE6-02C9-3D86-5BAE-A493DAF6A003}"/>
              </a:ext>
            </a:extLst>
          </p:cNvPr>
          <p:cNvSpPr/>
          <p:nvPr/>
        </p:nvSpPr>
        <p:spPr>
          <a:xfrm>
            <a:off x="8901062" y="2778859"/>
            <a:ext cx="58160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8AF5D1-6352-26F4-5B6D-F9F5FC3BD5D5}"/>
              </a:ext>
            </a:extLst>
          </p:cNvPr>
          <p:cNvSpPr/>
          <p:nvPr/>
        </p:nvSpPr>
        <p:spPr>
          <a:xfrm>
            <a:off x="8943393" y="4556858"/>
            <a:ext cx="58160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1D1B689-F12A-C54C-D750-B53F6EEC7BB1}"/>
              </a:ext>
            </a:extLst>
          </p:cNvPr>
          <p:cNvGrpSpPr/>
          <p:nvPr/>
        </p:nvGrpSpPr>
        <p:grpSpPr>
          <a:xfrm>
            <a:off x="8614033" y="2495418"/>
            <a:ext cx="2645483" cy="523220"/>
            <a:chOff x="8614036" y="2495418"/>
            <a:chExt cx="2260967" cy="52322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914F534-C7AA-A126-8842-966B8B0CCA25}"/>
                </a:ext>
              </a:extLst>
            </p:cNvPr>
            <p:cNvGrpSpPr/>
            <p:nvPr/>
          </p:nvGrpSpPr>
          <p:grpSpPr>
            <a:xfrm>
              <a:off x="8614036" y="2578186"/>
              <a:ext cx="127224" cy="152647"/>
              <a:chOff x="746831" y="4308973"/>
              <a:chExt cx="261080" cy="366955"/>
            </a:xfrm>
          </p:grpSpPr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D835FDA9-6281-9D49-9B29-5D76D61EBEDB}"/>
                  </a:ext>
                </a:extLst>
              </p:cNvPr>
              <p:cNvSpPr/>
              <p:nvPr/>
            </p:nvSpPr>
            <p:spPr>
              <a:xfrm rot="5400000">
                <a:off x="693893" y="4361911"/>
                <a:ext cx="366955" cy="26108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5D5BB727-B0B7-7F97-65E2-F5ED1D079F67}"/>
                  </a:ext>
                </a:extLst>
              </p:cNvPr>
              <p:cNvSpPr/>
              <p:nvPr/>
            </p:nvSpPr>
            <p:spPr>
              <a:xfrm rot="10800000">
                <a:off x="757941" y="4444792"/>
                <a:ext cx="164402" cy="14922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02D402-DB5E-8656-5691-FCDACB4B767A}"/>
                </a:ext>
              </a:extLst>
            </p:cNvPr>
            <p:cNvSpPr txBox="1"/>
            <p:nvPr/>
          </p:nvSpPr>
          <p:spPr>
            <a:xfrm>
              <a:off x="8686522" y="2495418"/>
              <a:ext cx="21884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인과성이 없을 확률이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0.7%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9DA81AD-2B21-6712-72E4-E40A6DF74778}"/>
              </a:ext>
            </a:extLst>
          </p:cNvPr>
          <p:cNvSpPr txBox="1"/>
          <p:nvPr/>
        </p:nvSpPr>
        <p:spPr>
          <a:xfrm>
            <a:off x="8688463" y="4172736"/>
            <a:ext cx="2560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인과성이 없을 확률이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8%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3E88AA80-9243-2939-48C2-CA26DD7FBBB1}"/>
              </a:ext>
            </a:extLst>
          </p:cNvPr>
          <p:cNvSpPr/>
          <p:nvPr/>
        </p:nvSpPr>
        <p:spPr>
          <a:xfrm rot="5400000">
            <a:off x="8596879" y="4261701"/>
            <a:ext cx="152647" cy="148861"/>
          </a:xfrm>
          <a:prstGeom prst="triangle">
            <a:avLst/>
          </a:prstGeom>
          <a:solidFill>
            <a:schemeClr val="bg1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F6373883-402C-459F-D308-D0346397BC0E}"/>
              </a:ext>
            </a:extLst>
          </p:cNvPr>
          <p:cNvSpPr/>
          <p:nvPr/>
        </p:nvSpPr>
        <p:spPr>
          <a:xfrm rot="10800000">
            <a:off x="8605108" y="4316306"/>
            <a:ext cx="93738" cy="6207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45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공적분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공적분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검정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개개의 시계열 데이터는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단위근이 존재하는 비정상 시계열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시계열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합치면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정상시계열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되는 경우가 존재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이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시계열을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합쳐주면 정상적인 시계열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되기 때문에 차분을 해서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손실하지 않아도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되는 장점 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공적분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관계에 있는 경우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Original VAR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모델이 아닌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진보된 다른 모델들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FC101724-B21F-332F-70E7-77B816F0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55" y="1864319"/>
            <a:ext cx="2029649" cy="165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56124C9-2B56-D092-7E87-4F81DDE9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55" y="3990824"/>
            <a:ext cx="2029650" cy="17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CE9A374-2E1F-BA8C-FE70-74DB6DB9C6D5}"/>
              </a:ext>
            </a:extLst>
          </p:cNvPr>
          <p:cNvCxnSpPr>
            <a:cxnSpLocks/>
            <a:stCxn id="7170" idx="3"/>
            <a:endCxn id="31" idx="0"/>
          </p:cNvCxnSpPr>
          <p:nvPr/>
        </p:nvCxnSpPr>
        <p:spPr>
          <a:xfrm>
            <a:off x="8460604" y="2692541"/>
            <a:ext cx="504270" cy="995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F28DA16-A5D1-F780-F2B5-0AE8FCB227A4}"/>
              </a:ext>
            </a:extLst>
          </p:cNvPr>
          <p:cNvCxnSpPr>
            <a:cxnSpLocks/>
            <a:stCxn id="7172" idx="3"/>
            <a:endCxn id="31" idx="2"/>
          </p:cNvCxnSpPr>
          <p:nvPr/>
        </p:nvCxnSpPr>
        <p:spPr>
          <a:xfrm flipV="1">
            <a:off x="8460605" y="4114144"/>
            <a:ext cx="504269" cy="728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B6D1D2-D188-A00F-1574-4B32FB21A215}"/>
              </a:ext>
            </a:extLst>
          </p:cNvPr>
          <p:cNvSpPr/>
          <p:nvPr/>
        </p:nvSpPr>
        <p:spPr>
          <a:xfrm>
            <a:off x="8589567" y="3687975"/>
            <a:ext cx="750614" cy="426169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결합</a:t>
            </a:r>
          </a:p>
        </p:txBody>
      </p:sp>
      <p:pic>
        <p:nvPicPr>
          <p:cNvPr id="7176" name="Picture 6">
            <a:extLst>
              <a:ext uri="{FF2B5EF4-FFF2-40B4-BE49-F238E27FC236}">
                <a16:creationId xmlns:a16="http://schemas.microsoft.com/office/drawing/2014/main" id="{CD6D14D2-FB9F-2170-E233-7BBF7D7F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491" y="3080200"/>
            <a:ext cx="1809478" cy="16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직선 화살표 연결선 7179">
            <a:extLst>
              <a:ext uri="{FF2B5EF4-FFF2-40B4-BE49-F238E27FC236}">
                <a16:creationId xmlns:a16="http://schemas.microsoft.com/office/drawing/2014/main" id="{ECEDAA49-069E-5040-5BEA-0EAE4EE4A542}"/>
              </a:ext>
            </a:extLst>
          </p:cNvPr>
          <p:cNvCxnSpPr>
            <a:stCxn id="31" idx="3"/>
            <a:endCxn id="7176" idx="1"/>
          </p:cNvCxnSpPr>
          <p:nvPr/>
        </p:nvCxnSpPr>
        <p:spPr>
          <a:xfrm flipV="1">
            <a:off x="9340181" y="3894763"/>
            <a:ext cx="222310" cy="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TextBox 7184">
            <a:extLst>
              <a:ext uri="{FF2B5EF4-FFF2-40B4-BE49-F238E27FC236}">
                <a16:creationId xmlns:a16="http://schemas.microsoft.com/office/drawing/2014/main" id="{AA62CCDE-D00D-E62A-97EB-BF44E449051B}"/>
              </a:ext>
            </a:extLst>
          </p:cNvPr>
          <p:cNvSpPr txBox="1"/>
          <p:nvPr/>
        </p:nvSpPr>
        <p:spPr>
          <a:xfrm>
            <a:off x="6413195" y="3531622"/>
            <a:ext cx="2158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데이터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70111F44-82A6-B062-091D-68CAF3988E7E}"/>
              </a:ext>
            </a:extLst>
          </p:cNvPr>
          <p:cNvSpPr txBox="1"/>
          <p:nvPr/>
        </p:nvSpPr>
        <p:spPr>
          <a:xfrm>
            <a:off x="6366473" y="5657422"/>
            <a:ext cx="2158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매출액 데이터</a:t>
            </a:r>
            <a:r>
              <a:rPr lang="en-US" altLang="ko-KR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91" name="직사각형 7190">
            <a:extLst>
              <a:ext uri="{FF2B5EF4-FFF2-40B4-BE49-F238E27FC236}">
                <a16:creationId xmlns:a16="http://schemas.microsoft.com/office/drawing/2014/main" id="{DEADD4E8-AD73-87E6-0DB4-E5EF9997D87F}"/>
              </a:ext>
            </a:extLst>
          </p:cNvPr>
          <p:cNvSpPr/>
          <p:nvPr/>
        </p:nvSpPr>
        <p:spPr>
          <a:xfrm rot="19798174">
            <a:off x="9165531" y="2911100"/>
            <a:ext cx="1234985" cy="372649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 시</a:t>
            </a:r>
          </a:p>
        </p:txBody>
      </p:sp>
      <p:sp>
        <p:nvSpPr>
          <p:cNvPr id="7192" name="이등변 삼각형 7191">
            <a:extLst>
              <a:ext uri="{FF2B5EF4-FFF2-40B4-BE49-F238E27FC236}">
                <a16:creationId xmlns:a16="http://schemas.microsoft.com/office/drawing/2014/main" id="{E6D4A659-8521-7F8B-86CE-CFD8074C9E1D}"/>
              </a:ext>
            </a:extLst>
          </p:cNvPr>
          <p:cNvSpPr/>
          <p:nvPr/>
        </p:nvSpPr>
        <p:spPr>
          <a:xfrm rot="3652814">
            <a:off x="9099224" y="3273414"/>
            <a:ext cx="424135" cy="181201"/>
          </a:xfrm>
          <a:prstGeom prst="triangle">
            <a:avLst>
              <a:gd name="adj" fmla="val 47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9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공적분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공적분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검정 결과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두 시계열을 결합하여도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시계열이 정상성을 가지지 않음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아쉽지만 데이터 손실을 무릅쓰고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각각의 시계열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진보델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모델보단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Original VAR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충격반응함수를 확인한다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192" name="이등변 삼각형 7191">
            <a:extLst>
              <a:ext uri="{FF2B5EF4-FFF2-40B4-BE49-F238E27FC236}">
                <a16:creationId xmlns:a16="http://schemas.microsoft.com/office/drawing/2014/main" id="{E6D4A659-8521-7F8B-86CE-CFD8074C9E1D}"/>
              </a:ext>
            </a:extLst>
          </p:cNvPr>
          <p:cNvSpPr/>
          <p:nvPr/>
        </p:nvSpPr>
        <p:spPr>
          <a:xfrm rot="3652814">
            <a:off x="9099224" y="3273414"/>
            <a:ext cx="424135" cy="181201"/>
          </a:xfrm>
          <a:prstGeom prst="triangle">
            <a:avLst>
              <a:gd name="adj" fmla="val 47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95" name="그림 7194">
            <a:extLst>
              <a:ext uri="{FF2B5EF4-FFF2-40B4-BE49-F238E27FC236}">
                <a16:creationId xmlns:a16="http://schemas.microsoft.com/office/drawing/2014/main" id="{86F68241-6D71-35ED-8420-630ED74F9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35" y="2702549"/>
            <a:ext cx="3743325" cy="981075"/>
          </a:xfrm>
          <a:prstGeom prst="rect">
            <a:avLst/>
          </a:prstGeom>
        </p:spPr>
      </p:pic>
      <p:sp>
        <p:nvSpPr>
          <p:cNvPr id="7198" name="TextBox 7197">
            <a:extLst>
              <a:ext uri="{FF2B5EF4-FFF2-40B4-BE49-F238E27FC236}">
                <a16:creationId xmlns:a16="http://schemas.microsoft.com/office/drawing/2014/main" id="{55A0D981-8811-A0C7-B4AD-B1BA7B9621AB}"/>
              </a:ext>
            </a:extLst>
          </p:cNvPr>
          <p:cNvSpPr txBox="1"/>
          <p:nvPr/>
        </p:nvSpPr>
        <p:spPr>
          <a:xfrm>
            <a:off x="6710441" y="3714204"/>
            <a:ext cx="4393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 데이터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데이터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공적분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검정표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6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 확인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VAR /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충격반응함수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AutoRegression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 자신의 과거 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구성한 회귀식을 의미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VAR(Vector Auto Regression)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자신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뿐만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아니라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데이터의 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차원이 아닌 다차원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확장한 진보된 모델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이용하여 분석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방법론으로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 자신의 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일정 수준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표준편차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때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데이터의 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어느 정도의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받는지 분석할 때 활용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④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분석에 적용할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멤버십 가입자수의 일정 수준 변동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매출액 데이터에 어떤 영향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주는지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정량적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가능함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192" name="이등변 삼각형 7191">
            <a:extLst>
              <a:ext uri="{FF2B5EF4-FFF2-40B4-BE49-F238E27FC236}">
                <a16:creationId xmlns:a16="http://schemas.microsoft.com/office/drawing/2014/main" id="{E6D4A659-8521-7F8B-86CE-CFD8074C9E1D}"/>
              </a:ext>
            </a:extLst>
          </p:cNvPr>
          <p:cNvSpPr/>
          <p:nvPr/>
        </p:nvSpPr>
        <p:spPr>
          <a:xfrm rot="3652814">
            <a:off x="9099224" y="3273414"/>
            <a:ext cx="424135" cy="181201"/>
          </a:xfrm>
          <a:prstGeom prst="triangle">
            <a:avLst>
              <a:gd name="adj" fmla="val 47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 확인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파라미터 튜닝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적합할 때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어느 시점의 과거까지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반영할 것인지 결정하는 것이 중요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예를 들어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시차까지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반영한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적합한다면 해외 매출액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데이터의 데이터의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시점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(ex. 10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데이터에서 과거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(ex.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데이터까지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활용한다는 의미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적정 시차를 도출하는 것을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 튜닝이라고 부르며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시차별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모델을 각각 적합하여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성능이 좋았던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최종 선정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192" name="이등변 삼각형 7191">
            <a:extLst>
              <a:ext uri="{FF2B5EF4-FFF2-40B4-BE49-F238E27FC236}">
                <a16:creationId xmlns:a16="http://schemas.microsoft.com/office/drawing/2014/main" id="{E6D4A659-8521-7F8B-86CE-CFD8074C9E1D}"/>
              </a:ext>
            </a:extLst>
          </p:cNvPr>
          <p:cNvSpPr/>
          <p:nvPr/>
        </p:nvSpPr>
        <p:spPr>
          <a:xfrm rot="3652814">
            <a:off x="9099224" y="6372222"/>
            <a:ext cx="424135" cy="181201"/>
          </a:xfrm>
          <a:prstGeom prst="triangle">
            <a:avLst>
              <a:gd name="adj" fmla="val 47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3C0DB3-30E8-B594-8646-2AEF27A24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84515"/>
              </p:ext>
            </p:extLst>
          </p:nvPr>
        </p:nvGraphicFramePr>
        <p:xfrm>
          <a:off x="6910570" y="1685679"/>
          <a:ext cx="4026596" cy="24384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49281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006649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AIC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BIC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FPE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-11.0148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-11.0001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1.6456e-05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-13.8797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-13.8371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9..378e-07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-17.5395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-17.7397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2.4137e-08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-17.7864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-17.658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1.8856e-08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-17.8829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-17.7258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1.7121e-08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-17.933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-17.747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1.6289e-08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-17.9269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-17.712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1.6385e-08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033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-17.9114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-17.668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1.6641e-08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5943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-17.8983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-17.6255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1.686e-08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07619"/>
                  </a:ext>
                </a:extLst>
              </a:tr>
            </a:tbl>
          </a:graphicData>
        </a:graphic>
      </p:graphicFrame>
      <p:grpSp>
        <p:nvGrpSpPr>
          <p:cNvPr id="7183" name="그룹 7182">
            <a:extLst>
              <a:ext uri="{FF2B5EF4-FFF2-40B4-BE49-F238E27FC236}">
                <a16:creationId xmlns:a16="http://schemas.microsoft.com/office/drawing/2014/main" id="{F49420F7-E60F-EB25-5E84-6E5B2EA87709}"/>
              </a:ext>
            </a:extLst>
          </p:cNvPr>
          <p:cNvGrpSpPr/>
          <p:nvPr/>
        </p:nvGrpSpPr>
        <p:grpSpPr>
          <a:xfrm>
            <a:off x="6494821" y="4533861"/>
            <a:ext cx="4825992" cy="471600"/>
            <a:chOff x="6561673" y="4516927"/>
            <a:chExt cx="4825992" cy="471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80C4B8-E75B-1841-60C7-4067F945D205}"/>
                </a:ext>
              </a:extLst>
            </p:cNvPr>
            <p:cNvSpPr/>
            <p:nvPr/>
          </p:nvSpPr>
          <p:spPr>
            <a:xfrm>
              <a:off x="6561673" y="4516927"/>
              <a:ext cx="4825992" cy="471600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AIC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기본적으로 모델은 시차를 많이 포함할수록 성능이 좋아지나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이럴 경우 모델이 특정 데이터만 지나치게 반영하여 일반성이 떨어질 수 있음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시차를 많이 포함할수록 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Penalty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주어 성능 측정치를 보정 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96D53D9-BE2B-CFCF-FAA7-E7524A83A052}"/>
                </a:ext>
              </a:extLst>
            </p:cNvPr>
            <p:cNvGrpSpPr/>
            <p:nvPr/>
          </p:nvGrpSpPr>
          <p:grpSpPr>
            <a:xfrm>
              <a:off x="6672000" y="4603995"/>
              <a:ext cx="247924" cy="297465"/>
              <a:chOff x="746824" y="4237748"/>
              <a:chExt cx="261080" cy="366955"/>
            </a:xfrm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907E8CFB-1D4B-771D-2BD6-41E2CB8C2B50}"/>
                  </a:ext>
                </a:extLst>
              </p:cNvPr>
              <p:cNvSpPr/>
              <p:nvPr/>
            </p:nvSpPr>
            <p:spPr>
              <a:xfrm rot="5400000">
                <a:off x="693886" y="4290686"/>
                <a:ext cx="366955" cy="26108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A5B24AA8-5740-5C3B-BFCA-F551E1F2F921}"/>
                  </a:ext>
                </a:extLst>
              </p:cNvPr>
              <p:cNvSpPr/>
              <p:nvPr/>
            </p:nvSpPr>
            <p:spPr>
              <a:xfrm rot="10800000">
                <a:off x="757936" y="4373565"/>
                <a:ext cx="164402" cy="1492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81" name="그룹 7180">
            <a:extLst>
              <a:ext uri="{FF2B5EF4-FFF2-40B4-BE49-F238E27FC236}">
                <a16:creationId xmlns:a16="http://schemas.microsoft.com/office/drawing/2014/main" id="{34183F3B-AF33-480D-F513-DA3265E939D2}"/>
              </a:ext>
            </a:extLst>
          </p:cNvPr>
          <p:cNvGrpSpPr/>
          <p:nvPr/>
        </p:nvGrpSpPr>
        <p:grpSpPr>
          <a:xfrm>
            <a:off x="6494821" y="5042870"/>
            <a:ext cx="4825992" cy="472103"/>
            <a:chOff x="6557872" y="5041388"/>
            <a:chExt cx="4825992" cy="47210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1377C8-4918-241E-14D6-8D73325E4DDD}"/>
                </a:ext>
              </a:extLst>
            </p:cNvPr>
            <p:cNvSpPr/>
            <p:nvPr/>
          </p:nvSpPr>
          <p:spPr>
            <a:xfrm>
              <a:off x="6557872" y="5041388"/>
              <a:ext cx="4825992" cy="47210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BIC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AIC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컨셉은 동일하나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과거 시차를 포함할 때 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Penalty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주는 경향을 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AIC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보다 더 세게 보정</a:t>
              </a:r>
            </a:p>
          </p:txBody>
        </p:sp>
        <p:grpSp>
          <p:nvGrpSpPr>
            <p:cNvPr id="7175" name="그룹 7174">
              <a:extLst>
                <a:ext uri="{FF2B5EF4-FFF2-40B4-BE49-F238E27FC236}">
                  <a16:creationId xmlns:a16="http://schemas.microsoft.com/office/drawing/2014/main" id="{B3852326-A9D6-8CF1-1F94-DEDA5C1A9D81}"/>
                </a:ext>
              </a:extLst>
            </p:cNvPr>
            <p:cNvGrpSpPr/>
            <p:nvPr/>
          </p:nvGrpSpPr>
          <p:grpSpPr>
            <a:xfrm>
              <a:off x="6672000" y="5128707"/>
              <a:ext cx="247924" cy="297465"/>
              <a:chOff x="746824" y="4237748"/>
              <a:chExt cx="261080" cy="366955"/>
            </a:xfrm>
          </p:grpSpPr>
          <p:sp>
            <p:nvSpPr>
              <p:cNvPr id="7176" name="이등변 삼각형 7175">
                <a:extLst>
                  <a:ext uri="{FF2B5EF4-FFF2-40B4-BE49-F238E27FC236}">
                    <a16:creationId xmlns:a16="http://schemas.microsoft.com/office/drawing/2014/main" id="{219C43E0-1844-5CB0-30A6-EC52CD1FD158}"/>
                  </a:ext>
                </a:extLst>
              </p:cNvPr>
              <p:cNvSpPr/>
              <p:nvPr/>
            </p:nvSpPr>
            <p:spPr>
              <a:xfrm rot="5400000">
                <a:off x="693886" y="4290686"/>
                <a:ext cx="366955" cy="26108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7" name="이등변 삼각형 7176">
                <a:extLst>
                  <a:ext uri="{FF2B5EF4-FFF2-40B4-BE49-F238E27FC236}">
                    <a16:creationId xmlns:a16="http://schemas.microsoft.com/office/drawing/2014/main" id="{E49865A9-DAA6-A27B-C48A-A9FBC49CE12D}"/>
                  </a:ext>
                </a:extLst>
              </p:cNvPr>
              <p:cNvSpPr/>
              <p:nvPr/>
            </p:nvSpPr>
            <p:spPr>
              <a:xfrm rot="10800000">
                <a:off x="757936" y="4373565"/>
                <a:ext cx="164402" cy="1492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82" name="그룹 7181">
            <a:extLst>
              <a:ext uri="{FF2B5EF4-FFF2-40B4-BE49-F238E27FC236}">
                <a16:creationId xmlns:a16="http://schemas.microsoft.com/office/drawing/2014/main" id="{CF989E6C-07BC-E7F1-E992-8DCD7BA21B4C}"/>
              </a:ext>
            </a:extLst>
          </p:cNvPr>
          <p:cNvGrpSpPr/>
          <p:nvPr/>
        </p:nvGrpSpPr>
        <p:grpSpPr>
          <a:xfrm>
            <a:off x="6494821" y="5552382"/>
            <a:ext cx="4825992" cy="472103"/>
            <a:chOff x="6546508" y="5620118"/>
            <a:chExt cx="4825992" cy="472103"/>
          </a:xfrm>
        </p:grpSpPr>
        <p:sp>
          <p:nvSpPr>
            <p:cNvPr id="7171" name="직사각형 7170">
              <a:extLst>
                <a:ext uri="{FF2B5EF4-FFF2-40B4-BE49-F238E27FC236}">
                  <a16:creationId xmlns:a16="http://schemas.microsoft.com/office/drawing/2014/main" id="{D1F54ABB-DD19-1F89-1CAE-A2B90762F6DB}"/>
                </a:ext>
              </a:extLst>
            </p:cNvPr>
            <p:cNvSpPr/>
            <p:nvPr/>
          </p:nvSpPr>
          <p:spPr>
            <a:xfrm>
              <a:off x="6546508" y="5620118"/>
              <a:ext cx="4825992" cy="47210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pPr marL="72000" lvl="6"/>
              <a:r>
                <a:rPr lang="en-US" altLang="ko-KR" sz="105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FPE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예측한 값에 대한 표준 제곱 오차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(MSE)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계산하여 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              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모델의 정확도를 평가</a:t>
              </a:r>
            </a:p>
          </p:txBody>
        </p:sp>
        <p:grpSp>
          <p:nvGrpSpPr>
            <p:cNvPr id="7178" name="그룹 7177">
              <a:extLst>
                <a:ext uri="{FF2B5EF4-FFF2-40B4-BE49-F238E27FC236}">
                  <a16:creationId xmlns:a16="http://schemas.microsoft.com/office/drawing/2014/main" id="{BC580D25-F278-A09F-C189-34321522BD8D}"/>
                </a:ext>
              </a:extLst>
            </p:cNvPr>
            <p:cNvGrpSpPr/>
            <p:nvPr/>
          </p:nvGrpSpPr>
          <p:grpSpPr>
            <a:xfrm>
              <a:off x="6672000" y="5707437"/>
              <a:ext cx="247924" cy="297465"/>
              <a:chOff x="746824" y="4237748"/>
              <a:chExt cx="261080" cy="366955"/>
            </a:xfrm>
          </p:grpSpPr>
          <p:sp>
            <p:nvSpPr>
              <p:cNvPr id="7179" name="이등변 삼각형 7178">
                <a:extLst>
                  <a:ext uri="{FF2B5EF4-FFF2-40B4-BE49-F238E27FC236}">
                    <a16:creationId xmlns:a16="http://schemas.microsoft.com/office/drawing/2014/main" id="{BA0E7086-E6F9-E74E-D6E1-E49B5934CC42}"/>
                  </a:ext>
                </a:extLst>
              </p:cNvPr>
              <p:cNvSpPr/>
              <p:nvPr/>
            </p:nvSpPr>
            <p:spPr>
              <a:xfrm rot="5400000">
                <a:off x="693886" y="4290686"/>
                <a:ext cx="366955" cy="26108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0" name="이등변 삼각형 7179">
                <a:extLst>
                  <a:ext uri="{FF2B5EF4-FFF2-40B4-BE49-F238E27FC236}">
                    <a16:creationId xmlns:a16="http://schemas.microsoft.com/office/drawing/2014/main" id="{B684C79A-B970-F587-135B-9683BDBEB501}"/>
                  </a:ext>
                </a:extLst>
              </p:cNvPr>
              <p:cNvSpPr/>
              <p:nvPr/>
            </p:nvSpPr>
            <p:spPr>
              <a:xfrm rot="10800000">
                <a:off x="757936" y="4373565"/>
                <a:ext cx="164402" cy="1492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184" name="TextBox 7183">
            <a:extLst>
              <a:ext uri="{FF2B5EF4-FFF2-40B4-BE49-F238E27FC236}">
                <a16:creationId xmlns:a16="http://schemas.microsoft.com/office/drawing/2014/main" id="{F69BD974-0AD0-0218-99F1-F2B5AFB1725E}"/>
              </a:ext>
            </a:extLst>
          </p:cNvPr>
          <p:cNvSpPr txBox="1"/>
          <p:nvPr/>
        </p:nvSpPr>
        <p:spPr>
          <a:xfrm>
            <a:off x="6927694" y="4172192"/>
            <a:ext cx="4393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시차별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 성능 비교표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 튜닝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26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 확인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적합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시차 모델 적합 결과는 오른쪽과 같음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전반적으로 모든 계수가 유의수준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0.05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계수값이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검정을 기각하지 못해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적합 결과를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신뢰할 수 없음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그럼에도 불구하고 모델의 결과를 해석하면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늘때마다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해외 매출액 데이터엔 부정적인 영향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음수 계수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파급하고 있다고 해석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192" name="이등변 삼각형 7191">
            <a:extLst>
              <a:ext uri="{FF2B5EF4-FFF2-40B4-BE49-F238E27FC236}">
                <a16:creationId xmlns:a16="http://schemas.microsoft.com/office/drawing/2014/main" id="{E6D4A659-8521-7F8B-86CE-CFD8074C9E1D}"/>
              </a:ext>
            </a:extLst>
          </p:cNvPr>
          <p:cNvSpPr/>
          <p:nvPr/>
        </p:nvSpPr>
        <p:spPr>
          <a:xfrm rot="3652814">
            <a:off x="9099224" y="6372222"/>
            <a:ext cx="424135" cy="181201"/>
          </a:xfrm>
          <a:prstGeom prst="triangle">
            <a:avLst>
              <a:gd name="adj" fmla="val 47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72" name="표 4">
            <a:extLst>
              <a:ext uri="{FF2B5EF4-FFF2-40B4-BE49-F238E27FC236}">
                <a16:creationId xmlns:a16="http://schemas.microsoft.com/office/drawing/2014/main" id="{8FA6C026-8E50-6C57-D8D8-653990F6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40621"/>
              </p:ext>
            </p:extLst>
          </p:nvPr>
        </p:nvGraphicFramePr>
        <p:xfrm>
          <a:off x="6870832" y="1736942"/>
          <a:ext cx="4026595" cy="170688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19425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813943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1042227">
                  <a:extLst>
                    <a:ext uri="{9D8B030D-6E8A-4147-A177-3AD203B41FA5}">
                      <a16:colId xmlns:a16="http://schemas.microsoft.com/office/drawing/2014/main" val="2488351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계수값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표준오차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검정치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확률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-0.0021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0.0406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-0.0053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0.958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-0.1524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0.5765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-0.264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0.791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-0.3212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0.7562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0.671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-0.0718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0.6994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-0.103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0.918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-0.2148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0.4913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-0.437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0.662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0.1203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0.1631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0.737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0.461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7173" name="TextBox 7172">
            <a:extLst>
              <a:ext uri="{FF2B5EF4-FFF2-40B4-BE49-F238E27FC236}">
                <a16:creationId xmlns:a16="http://schemas.microsoft.com/office/drawing/2014/main" id="{53B03B3B-BA1E-5A0E-8F95-29E99D62CCEF}"/>
              </a:ext>
            </a:extLst>
          </p:cNvPr>
          <p:cNvSpPr txBox="1"/>
          <p:nvPr/>
        </p:nvSpPr>
        <p:spPr>
          <a:xfrm>
            <a:off x="6612551" y="3540663"/>
            <a:ext cx="4846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매출액 데이터 모델 적합 요약표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174" name="표 4">
            <a:extLst>
              <a:ext uri="{FF2B5EF4-FFF2-40B4-BE49-F238E27FC236}">
                <a16:creationId xmlns:a16="http://schemas.microsoft.com/office/drawing/2014/main" id="{7975D52B-B0A1-4972-D6ED-127C092B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39804"/>
              </p:ext>
            </p:extLst>
          </p:nvPr>
        </p:nvGraphicFramePr>
        <p:xfrm>
          <a:off x="6870832" y="3965917"/>
          <a:ext cx="4026595" cy="170688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19425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813943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1042227">
                  <a:extLst>
                    <a:ext uri="{9D8B030D-6E8A-4147-A177-3AD203B41FA5}">
                      <a16:colId xmlns:a16="http://schemas.microsoft.com/office/drawing/2014/main" val="2488351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계수값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표준오차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검정치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확률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0.983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-0.0023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-0.282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0.778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0.563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0.0101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0.217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1.09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0.276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0.005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0.0082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0.601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0.548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7185" name="TextBox 7184">
            <a:extLst>
              <a:ext uri="{FF2B5EF4-FFF2-40B4-BE49-F238E27FC236}">
                <a16:creationId xmlns:a16="http://schemas.microsoft.com/office/drawing/2014/main" id="{17AA00DC-C8C4-607C-3765-83288EC7A770}"/>
              </a:ext>
            </a:extLst>
          </p:cNvPr>
          <p:cNvSpPr txBox="1"/>
          <p:nvPr/>
        </p:nvSpPr>
        <p:spPr>
          <a:xfrm>
            <a:off x="6693120" y="5757636"/>
            <a:ext cx="4846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매출액 데이터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모델 적합 요약표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50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 확인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충격반응함수 확인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시차 모델 적합 결과는 오른쪽과 같음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전반적으로 모든 계수가 유의수준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0.05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계수값이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검정을 기각하지 못해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적합 결과를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신뢰할 수 없음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그럼에도 불구하고 모델의 결과를 해석하면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늘때마다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해외 매출액 데이터엔 부정적인 영향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음수 계수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파급하고 있다고 해석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192" name="이등변 삼각형 7191">
            <a:extLst>
              <a:ext uri="{FF2B5EF4-FFF2-40B4-BE49-F238E27FC236}">
                <a16:creationId xmlns:a16="http://schemas.microsoft.com/office/drawing/2014/main" id="{E6D4A659-8521-7F8B-86CE-CFD8074C9E1D}"/>
              </a:ext>
            </a:extLst>
          </p:cNvPr>
          <p:cNvSpPr/>
          <p:nvPr/>
        </p:nvSpPr>
        <p:spPr>
          <a:xfrm rot="3652814">
            <a:off x="9099224" y="6372222"/>
            <a:ext cx="424135" cy="181201"/>
          </a:xfrm>
          <a:prstGeom prst="triangle">
            <a:avLst>
              <a:gd name="adj" fmla="val 47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72" name="표 4">
            <a:extLst>
              <a:ext uri="{FF2B5EF4-FFF2-40B4-BE49-F238E27FC236}">
                <a16:creationId xmlns:a16="http://schemas.microsoft.com/office/drawing/2014/main" id="{8FA6C026-8E50-6C57-D8D8-653990F6BDC0}"/>
              </a:ext>
            </a:extLst>
          </p:cNvPr>
          <p:cNvGraphicFramePr>
            <a:graphicFrameLocks noGrp="1"/>
          </p:cNvGraphicFramePr>
          <p:nvPr/>
        </p:nvGraphicFramePr>
        <p:xfrm>
          <a:off x="6870832" y="1736942"/>
          <a:ext cx="4026595" cy="170688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19425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813943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1042227">
                  <a:extLst>
                    <a:ext uri="{9D8B030D-6E8A-4147-A177-3AD203B41FA5}">
                      <a16:colId xmlns:a16="http://schemas.microsoft.com/office/drawing/2014/main" val="2488351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계수값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표준오차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검정치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확률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-0.0021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0.0406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-0.0053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0.958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-0.1524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0.5765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-0.264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0.791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-0.3212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0.7562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0.671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-0.0718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0.6994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-0.103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0.918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-0.2148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0.4913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-0.437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0.662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0.1203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0.1631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0.737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0.461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7173" name="TextBox 7172">
            <a:extLst>
              <a:ext uri="{FF2B5EF4-FFF2-40B4-BE49-F238E27FC236}">
                <a16:creationId xmlns:a16="http://schemas.microsoft.com/office/drawing/2014/main" id="{53B03B3B-BA1E-5A0E-8F95-29E99D62CCEF}"/>
              </a:ext>
            </a:extLst>
          </p:cNvPr>
          <p:cNvSpPr txBox="1"/>
          <p:nvPr/>
        </p:nvSpPr>
        <p:spPr>
          <a:xfrm>
            <a:off x="6612551" y="3540663"/>
            <a:ext cx="4846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매출액 데이터 모델 적합 요약표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174" name="표 4">
            <a:extLst>
              <a:ext uri="{FF2B5EF4-FFF2-40B4-BE49-F238E27FC236}">
                <a16:creationId xmlns:a16="http://schemas.microsoft.com/office/drawing/2014/main" id="{7975D52B-B0A1-4972-D6ED-127C092B323B}"/>
              </a:ext>
            </a:extLst>
          </p:cNvPr>
          <p:cNvGraphicFramePr>
            <a:graphicFrameLocks noGrp="1"/>
          </p:cNvGraphicFramePr>
          <p:nvPr/>
        </p:nvGraphicFramePr>
        <p:xfrm>
          <a:off x="6870832" y="3965917"/>
          <a:ext cx="4026595" cy="170688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19425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813943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1042227">
                  <a:extLst>
                    <a:ext uri="{9D8B030D-6E8A-4147-A177-3AD203B41FA5}">
                      <a16:colId xmlns:a16="http://schemas.microsoft.com/office/drawing/2014/main" val="2488351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계수값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표준오차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검정치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확률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0.983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-0.0023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-0.282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0.778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0.563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0.0101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0.217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0.0082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1.09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0.276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0.005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0.0082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0.601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0.548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7185" name="TextBox 7184">
            <a:extLst>
              <a:ext uri="{FF2B5EF4-FFF2-40B4-BE49-F238E27FC236}">
                <a16:creationId xmlns:a16="http://schemas.microsoft.com/office/drawing/2014/main" id="{17AA00DC-C8C4-607C-3765-83288EC7A770}"/>
              </a:ext>
            </a:extLst>
          </p:cNvPr>
          <p:cNvSpPr txBox="1"/>
          <p:nvPr/>
        </p:nvSpPr>
        <p:spPr>
          <a:xfrm>
            <a:off x="6693120" y="5757636"/>
            <a:ext cx="4846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매출액 데이터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모델 적합 요약표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19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C940-7AA4-B3C7-4129-6867DBF0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119" y="2072246"/>
            <a:ext cx="7076440" cy="3600986"/>
          </a:xfrm>
        </p:spPr>
        <p:txBody>
          <a:bodyPr/>
          <a:lstStyle/>
          <a:p>
            <a:pPr marL="5715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 상황 진단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 및 연구가설 설정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프로시져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Augmented Dickey-Fuller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단위근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Granger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인과성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Cointegrated Test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VAR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 분석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Font typeface="+mj-lt"/>
              <a:buAutoNum type="arabicPeriod" startAt="3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Google Shape;63;p9">
            <a:extLst>
              <a:ext uri="{FF2B5EF4-FFF2-40B4-BE49-F238E27FC236}">
                <a16:creationId xmlns:a16="http://schemas.microsoft.com/office/drawing/2014/main" id="{07138741-6096-F042-811E-3DE46A27420E}"/>
              </a:ext>
            </a:extLst>
          </p:cNvPr>
          <p:cNvSpPr txBox="1"/>
          <p:nvPr/>
        </p:nvSpPr>
        <p:spPr>
          <a:xfrm>
            <a:off x="4850646" y="6442837"/>
            <a:ext cx="2490708" cy="27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WWW.LINKSHOPS.COM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A9B262C-B7A8-DEA2-B257-CB103C07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8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 확인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예측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적합한 모델로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일치 값에 대하여 예측을 실시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예측 모델의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중심으로 진동하는 추세는 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잡아내었으나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70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일차 즈음에 멤버십 가입자수가 갑자기 감소하는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패턴은 잘 잡아내지 못했음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매출액 예측 모델의 경우 처음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일간의 감소와 증가 패턴은 잘 잡아내어 예측을 했으나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이후의 경우 오히려 반대로 예측을 수행하여 패턴을 잘 잡아내지 못했음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00FFE77F-02E2-2484-181A-D115F6276F7F}"/>
              </a:ext>
            </a:extLst>
          </p:cNvPr>
          <p:cNvGrpSpPr/>
          <p:nvPr/>
        </p:nvGrpSpPr>
        <p:grpSpPr>
          <a:xfrm>
            <a:off x="6989631" y="1672680"/>
            <a:ext cx="3124649" cy="1876623"/>
            <a:chOff x="6921895" y="1689614"/>
            <a:chExt cx="3763038" cy="1876623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93078F7C-EAD8-F6DC-1AB1-A44DCA30B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1895" y="1689614"/>
              <a:ext cx="3763038" cy="1876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9623051-8C73-5857-3DA1-FEAF3AF18B85}"/>
                </a:ext>
              </a:extLst>
            </p:cNvPr>
            <p:cNvGrpSpPr/>
            <p:nvPr/>
          </p:nvGrpSpPr>
          <p:grpSpPr>
            <a:xfrm>
              <a:off x="7171266" y="1833468"/>
              <a:ext cx="855134" cy="537200"/>
              <a:chOff x="6570133" y="2255519"/>
              <a:chExt cx="1043506" cy="58604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4AA1EF1-E13A-31CB-FC42-F5B29BE642D1}"/>
                  </a:ext>
                </a:extLst>
              </p:cNvPr>
              <p:cNvSpPr/>
              <p:nvPr/>
            </p:nvSpPr>
            <p:spPr>
              <a:xfrm>
                <a:off x="6570133" y="2255519"/>
                <a:ext cx="1043506" cy="5860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E3603EC-85BE-C5E5-74C9-663DC0547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3492" y="2436484"/>
                <a:ext cx="417707" cy="0"/>
              </a:xfrm>
              <a:prstGeom prst="line">
                <a:avLst/>
              </a:prstGeom>
              <a:ln w="28575">
                <a:solidFill>
                  <a:srgbClr val="FFAA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C81D60-AF69-CE7E-2713-B29DD3C9F6B4}"/>
                  </a:ext>
                </a:extLst>
              </p:cNvPr>
              <p:cNvCxnSpPr/>
              <p:nvPr/>
            </p:nvCxnSpPr>
            <p:spPr>
              <a:xfrm>
                <a:off x="6643492" y="2670166"/>
                <a:ext cx="41770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0AE4AB-5452-2B32-62C4-DB5C37AE4536}"/>
                  </a:ext>
                </a:extLst>
              </p:cNvPr>
              <p:cNvSpPr txBox="1"/>
              <p:nvPr/>
            </p:nvSpPr>
            <p:spPr>
              <a:xfrm>
                <a:off x="7096760" y="2315069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실제</a:t>
                </a:r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CDF774-851F-0380-4C99-6AB214451680}"/>
                  </a:ext>
                </a:extLst>
              </p:cNvPr>
              <p:cNvSpPr txBox="1"/>
              <p:nvPr/>
            </p:nvSpPr>
            <p:spPr>
              <a:xfrm>
                <a:off x="7102431" y="2551233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예측</a:t>
                </a:r>
              </a:p>
            </p:txBody>
          </p:sp>
        </p:grpSp>
      </p:grpSp>
      <p:grpSp>
        <p:nvGrpSpPr>
          <p:cNvPr id="7171" name="그룹 7170">
            <a:extLst>
              <a:ext uri="{FF2B5EF4-FFF2-40B4-BE49-F238E27FC236}">
                <a16:creationId xmlns:a16="http://schemas.microsoft.com/office/drawing/2014/main" id="{C0DAD401-5746-9D22-0EE7-CDA2862F3F60}"/>
              </a:ext>
            </a:extLst>
          </p:cNvPr>
          <p:cNvGrpSpPr/>
          <p:nvPr/>
        </p:nvGrpSpPr>
        <p:grpSpPr>
          <a:xfrm>
            <a:off x="6989631" y="3972748"/>
            <a:ext cx="3124647" cy="2414271"/>
            <a:chOff x="6930362" y="4260619"/>
            <a:chExt cx="3763038" cy="2414271"/>
          </a:xfrm>
        </p:grpSpPr>
        <p:sp>
          <p:nvSpPr>
            <p:cNvPr id="7192" name="이등변 삼각형 7191">
              <a:extLst>
                <a:ext uri="{FF2B5EF4-FFF2-40B4-BE49-F238E27FC236}">
                  <a16:creationId xmlns:a16="http://schemas.microsoft.com/office/drawing/2014/main" id="{E6D4A659-8521-7F8B-86CE-CFD8074C9E1D}"/>
                </a:ext>
              </a:extLst>
            </p:cNvPr>
            <p:cNvSpPr/>
            <p:nvPr/>
          </p:nvSpPr>
          <p:spPr>
            <a:xfrm rot="3652814">
              <a:off x="9099224" y="6372222"/>
              <a:ext cx="424135" cy="181201"/>
            </a:xfrm>
            <a:prstGeom prst="triangle">
              <a:avLst>
                <a:gd name="adj" fmla="val 4717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2D815698-6BA1-4355-E72E-89665C77B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362" y="4260619"/>
              <a:ext cx="3763038" cy="1876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D64631D-CCCA-5E85-09B5-28BE4EDEFCDF}"/>
                </a:ext>
              </a:extLst>
            </p:cNvPr>
            <p:cNvGrpSpPr/>
            <p:nvPr/>
          </p:nvGrpSpPr>
          <p:grpSpPr>
            <a:xfrm>
              <a:off x="7146118" y="4346819"/>
              <a:ext cx="855134" cy="537200"/>
              <a:chOff x="6570133" y="2255519"/>
              <a:chExt cx="1043506" cy="586041"/>
            </a:xfrm>
            <a:solidFill>
              <a:schemeClr val="bg1"/>
            </a:solidFill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B892257-977E-E256-6092-FE90F261E385}"/>
                  </a:ext>
                </a:extLst>
              </p:cNvPr>
              <p:cNvSpPr/>
              <p:nvPr/>
            </p:nvSpPr>
            <p:spPr>
              <a:xfrm>
                <a:off x="6570133" y="2255519"/>
                <a:ext cx="1043506" cy="58604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42D8335-EC65-80F8-A3A7-C6CA1CF0F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3492" y="2436484"/>
                <a:ext cx="417707" cy="0"/>
              </a:xfrm>
              <a:prstGeom prst="line">
                <a:avLst/>
              </a:prstGeom>
              <a:grpFill/>
              <a:ln w="28575">
                <a:solidFill>
                  <a:srgbClr val="FFAA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8" name="직선 연결선 7167">
                <a:extLst>
                  <a:ext uri="{FF2B5EF4-FFF2-40B4-BE49-F238E27FC236}">
                    <a16:creationId xmlns:a16="http://schemas.microsoft.com/office/drawing/2014/main" id="{499B5F51-F2C7-0A96-CBF0-8EC4553B0C35}"/>
                  </a:ext>
                </a:extLst>
              </p:cNvPr>
              <p:cNvCxnSpPr/>
              <p:nvPr/>
            </p:nvCxnSpPr>
            <p:spPr>
              <a:xfrm>
                <a:off x="6643492" y="2670166"/>
                <a:ext cx="417707" cy="0"/>
              </a:xfrm>
              <a:prstGeom prst="line">
                <a:avLst/>
              </a:prstGeom>
              <a:grp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9" name="TextBox 7168">
                <a:extLst>
                  <a:ext uri="{FF2B5EF4-FFF2-40B4-BE49-F238E27FC236}">
                    <a16:creationId xmlns:a16="http://schemas.microsoft.com/office/drawing/2014/main" id="{17362453-C3E6-F939-1852-5B869023F512}"/>
                  </a:ext>
                </a:extLst>
              </p:cNvPr>
              <p:cNvSpPr txBox="1"/>
              <p:nvPr/>
            </p:nvSpPr>
            <p:spPr>
              <a:xfrm>
                <a:off x="7096760" y="2315069"/>
                <a:ext cx="42511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실제</a:t>
                </a:r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170" name="TextBox 7169">
                <a:extLst>
                  <a:ext uri="{FF2B5EF4-FFF2-40B4-BE49-F238E27FC236}">
                    <a16:creationId xmlns:a16="http://schemas.microsoft.com/office/drawing/2014/main" id="{4591E780-9021-7757-04AC-4A473E6664FB}"/>
                  </a:ext>
                </a:extLst>
              </p:cNvPr>
              <p:cNvSpPr txBox="1"/>
              <p:nvPr/>
            </p:nvSpPr>
            <p:spPr>
              <a:xfrm>
                <a:off x="7102431" y="2551233"/>
                <a:ext cx="42511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예측</a:t>
                </a:r>
              </a:p>
            </p:txBody>
          </p:sp>
        </p:grpSp>
      </p:grpSp>
      <p:sp>
        <p:nvSpPr>
          <p:cNvPr id="7179" name="TextBox 7178">
            <a:extLst>
              <a:ext uri="{FF2B5EF4-FFF2-40B4-BE49-F238E27FC236}">
                <a16:creationId xmlns:a16="http://schemas.microsoft.com/office/drawing/2014/main" id="{235B0A96-56EA-3C10-7A51-8121DB9DA59A}"/>
              </a:ext>
            </a:extLst>
          </p:cNvPr>
          <p:cNvSpPr txBox="1"/>
          <p:nvPr/>
        </p:nvSpPr>
        <p:spPr>
          <a:xfrm>
            <a:off x="6985830" y="3502822"/>
            <a:ext cx="3262066" cy="31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시계열 예측 그래프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089D5748-7EA6-2CB8-1DC4-574CE2434333}"/>
              </a:ext>
            </a:extLst>
          </p:cNvPr>
          <p:cNvSpPr txBox="1"/>
          <p:nvPr/>
        </p:nvSpPr>
        <p:spPr>
          <a:xfrm>
            <a:off x="6985830" y="5779543"/>
            <a:ext cx="3262066" cy="31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매출액 시계열 예측 그래프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/>
          </a:p>
        </p:txBody>
      </p:sp>
      <p:cxnSp>
        <p:nvCxnSpPr>
          <p:cNvPr id="7182" name="직선 연결선 7181">
            <a:extLst>
              <a:ext uri="{FF2B5EF4-FFF2-40B4-BE49-F238E27FC236}">
                <a16:creationId xmlns:a16="http://schemas.microsoft.com/office/drawing/2014/main" id="{6AAAF70E-C18A-8CE2-6068-B000349E56C2}"/>
              </a:ext>
            </a:extLst>
          </p:cNvPr>
          <p:cNvCxnSpPr>
            <a:cxnSpLocks/>
          </p:cNvCxnSpPr>
          <p:nvPr/>
        </p:nvCxnSpPr>
        <p:spPr>
          <a:xfrm>
            <a:off x="8797719" y="2841560"/>
            <a:ext cx="14579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TextBox 7186">
            <a:extLst>
              <a:ext uri="{FF2B5EF4-FFF2-40B4-BE49-F238E27FC236}">
                <a16:creationId xmlns:a16="http://schemas.microsoft.com/office/drawing/2014/main" id="{49559A79-8A4D-43B4-282B-4F6F525C969C}"/>
              </a:ext>
            </a:extLst>
          </p:cNvPr>
          <p:cNvSpPr txBox="1"/>
          <p:nvPr/>
        </p:nvSpPr>
        <p:spPr>
          <a:xfrm>
            <a:off x="10212335" y="2736354"/>
            <a:ext cx="14134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중심으로 하는 진동</a:t>
            </a:r>
            <a:endParaRPr lang="ko-KR" altLang="en-US" sz="800" dirty="0"/>
          </a:p>
        </p:txBody>
      </p:sp>
      <p:sp>
        <p:nvSpPr>
          <p:cNvPr id="7188" name="타원 7187">
            <a:extLst>
              <a:ext uri="{FF2B5EF4-FFF2-40B4-BE49-F238E27FC236}">
                <a16:creationId xmlns:a16="http://schemas.microsoft.com/office/drawing/2014/main" id="{5DF5DF8C-132C-6FC6-AC61-123722EF4E3C}"/>
              </a:ext>
            </a:extLst>
          </p:cNvPr>
          <p:cNvSpPr/>
          <p:nvPr/>
        </p:nvSpPr>
        <p:spPr>
          <a:xfrm>
            <a:off x="9834880" y="2902515"/>
            <a:ext cx="142240" cy="241858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90" name="직선 화살표 연결선 7189">
            <a:extLst>
              <a:ext uri="{FF2B5EF4-FFF2-40B4-BE49-F238E27FC236}">
                <a16:creationId xmlns:a16="http://schemas.microsoft.com/office/drawing/2014/main" id="{F571319A-86F0-F022-59B5-CF5013E485B8}"/>
              </a:ext>
            </a:extLst>
          </p:cNvPr>
          <p:cNvCxnSpPr>
            <a:cxnSpLocks/>
            <a:stCxn id="7188" idx="6"/>
            <a:endCxn id="7191" idx="1"/>
          </p:cNvCxnSpPr>
          <p:nvPr/>
        </p:nvCxnSpPr>
        <p:spPr>
          <a:xfrm>
            <a:off x="9977120" y="3023444"/>
            <a:ext cx="270776" cy="12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1" name="TextBox 7190">
            <a:extLst>
              <a:ext uri="{FF2B5EF4-FFF2-40B4-BE49-F238E27FC236}">
                <a16:creationId xmlns:a16="http://schemas.microsoft.com/office/drawing/2014/main" id="{FDFDB21E-86CE-7B3D-4C84-DE7E92F2CFD9}"/>
              </a:ext>
            </a:extLst>
          </p:cNvPr>
          <p:cNvSpPr txBox="1"/>
          <p:nvPr/>
        </p:nvSpPr>
        <p:spPr>
          <a:xfrm>
            <a:off x="10247896" y="3036651"/>
            <a:ext cx="14134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패턴을 잡아내지 못함</a:t>
            </a:r>
            <a:endParaRPr lang="ko-KR" altLang="en-US" sz="800" dirty="0"/>
          </a:p>
        </p:txBody>
      </p:sp>
      <p:cxnSp>
        <p:nvCxnSpPr>
          <p:cNvPr id="7194" name="직선 연결선 7193">
            <a:extLst>
              <a:ext uri="{FF2B5EF4-FFF2-40B4-BE49-F238E27FC236}">
                <a16:creationId xmlns:a16="http://schemas.microsoft.com/office/drawing/2014/main" id="{5467C019-57BA-44E9-B64E-1F26574D0E53}"/>
              </a:ext>
            </a:extLst>
          </p:cNvPr>
          <p:cNvCxnSpPr>
            <a:cxnSpLocks/>
          </p:cNvCxnSpPr>
          <p:nvPr/>
        </p:nvCxnSpPr>
        <p:spPr>
          <a:xfrm flipV="1">
            <a:off x="9580039" y="4327548"/>
            <a:ext cx="0" cy="904852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직선 연결선 7196">
            <a:extLst>
              <a:ext uri="{FF2B5EF4-FFF2-40B4-BE49-F238E27FC236}">
                <a16:creationId xmlns:a16="http://schemas.microsoft.com/office/drawing/2014/main" id="{BD6EF74E-C088-7092-C54D-CCE1E65BAA81}"/>
              </a:ext>
            </a:extLst>
          </p:cNvPr>
          <p:cNvCxnSpPr>
            <a:cxnSpLocks/>
          </p:cNvCxnSpPr>
          <p:nvPr/>
        </p:nvCxnSpPr>
        <p:spPr>
          <a:xfrm flipV="1">
            <a:off x="9717199" y="4327548"/>
            <a:ext cx="0" cy="904852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0159511-D68A-668E-0BBC-20515DFA2061}"/>
              </a:ext>
            </a:extLst>
          </p:cNvPr>
          <p:cNvCxnSpPr>
            <a:cxnSpLocks/>
            <a:stCxn id="36" idx="2"/>
            <a:endCxn id="34" idx="1"/>
          </p:cNvCxnSpPr>
          <p:nvPr/>
        </p:nvCxnSpPr>
        <p:spPr>
          <a:xfrm rot="16200000" flipH="1">
            <a:off x="9678388" y="5199780"/>
            <a:ext cx="198617" cy="251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65D86D-40D7-DE86-A2F9-56C4D8182F54}"/>
              </a:ext>
            </a:extLst>
          </p:cNvPr>
          <p:cNvSpPr txBox="1"/>
          <p:nvPr/>
        </p:nvSpPr>
        <p:spPr>
          <a:xfrm>
            <a:off x="9903470" y="5317141"/>
            <a:ext cx="12852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부분은 잘 예측했으나</a:t>
            </a:r>
            <a:endParaRPr lang="ko-KR" altLang="en-US" sz="8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00CB0A-283C-64E5-E4A5-66078A0E4A42}"/>
              </a:ext>
            </a:extLst>
          </p:cNvPr>
          <p:cNvGrpSpPr/>
          <p:nvPr/>
        </p:nvGrpSpPr>
        <p:grpSpPr>
          <a:xfrm>
            <a:off x="9562894" y="5222646"/>
            <a:ext cx="171432" cy="3600"/>
            <a:chOff x="9562894" y="5222646"/>
            <a:chExt cx="171432" cy="3600"/>
          </a:xfrm>
        </p:grpSpPr>
        <p:cxnSp>
          <p:nvCxnSpPr>
            <p:cNvPr id="7199" name="직선 화살표 연결선 7198">
              <a:extLst>
                <a:ext uri="{FF2B5EF4-FFF2-40B4-BE49-F238E27FC236}">
                  <a16:creationId xmlns:a16="http://schemas.microsoft.com/office/drawing/2014/main" id="{50C6D865-6825-0D29-53EB-E0FC60976B23}"/>
                </a:ext>
              </a:extLst>
            </p:cNvPr>
            <p:cNvCxnSpPr/>
            <p:nvPr/>
          </p:nvCxnSpPr>
          <p:spPr>
            <a:xfrm>
              <a:off x="9562894" y="5224992"/>
              <a:ext cx="171432" cy="0"/>
            </a:xfrm>
            <a:prstGeom prst="straightConnector1">
              <a:avLst/>
            </a:prstGeom>
            <a:ln w="9525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640526-CEE8-F245-C344-92FFFF6EF503}"/>
                </a:ext>
              </a:extLst>
            </p:cNvPr>
            <p:cNvSpPr/>
            <p:nvPr/>
          </p:nvSpPr>
          <p:spPr>
            <a:xfrm>
              <a:off x="9650123" y="5222646"/>
              <a:ext cx="3600" cy="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9CC65A-EF3A-6F7A-C7F8-3F3333395A8E}"/>
              </a:ext>
            </a:extLst>
          </p:cNvPr>
          <p:cNvCxnSpPr>
            <a:cxnSpLocks/>
          </p:cNvCxnSpPr>
          <p:nvPr/>
        </p:nvCxnSpPr>
        <p:spPr>
          <a:xfrm flipV="1">
            <a:off x="9903470" y="4317794"/>
            <a:ext cx="0" cy="904852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73DC717-E434-1ACE-A017-DDF17A0DD08B}"/>
              </a:ext>
            </a:extLst>
          </p:cNvPr>
          <p:cNvCxnSpPr>
            <a:cxnSpLocks/>
            <a:stCxn id="59" idx="2"/>
            <a:endCxn id="61" idx="1"/>
          </p:cNvCxnSpPr>
          <p:nvPr/>
        </p:nvCxnSpPr>
        <p:spPr>
          <a:xfrm rot="16200000" flipH="1">
            <a:off x="9827292" y="4419669"/>
            <a:ext cx="198890" cy="226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B2CE8DE-D2FD-97CB-4FD5-C033C2C5E0A5}"/>
              </a:ext>
            </a:extLst>
          </p:cNvPr>
          <p:cNvGrpSpPr/>
          <p:nvPr/>
        </p:nvGrpSpPr>
        <p:grpSpPr>
          <a:xfrm>
            <a:off x="9724219" y="4430114"/>
            <a:ext cx="171432" cy="3600"/>
            <a:chOff x="9562894" y="5222646"/>
            <a:chExt cx="171432" cy="3600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DA87434-E80D-529C-B663-F47E2BA24F91}"/>
                </a:ext>
              </a:extLst>
            </p:cNvPr>
            <p:cNvCxnSpPr/>
            <p:nvPr/>
          </p:nvCxnSpPr>
          <p:spPr>
            <a:xfrm>
              <a:off x="9562894" y="5224992"/>
              <a:ext cx="171432" cy="0"/>
            </a:xfrm>
            <a:prstGeom prst="straightConnector1">
              <a:avLst/>
            </a:prstGeom>
            <a:ln w="9525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DBC57C6-11BD-F39E-C746-D2CE4B88C7EE}"/>
                </a:ext>
              </a:extLst>
            </p:cNvPr>
            <p:cNvSpPr/>
            <p:nvPr/>
          </p:nvSpPr>
          <p:spPr>
            <a:xfrm>
              <a:off x="9650123" y="5222646"/>
              <a:ext cx="3600" cy="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149EDE7-BF0A-9397-A8AA-E94F39A15A65}"/>
              </a:ext>
            </a:extLst>
          </p:cNvPr>
          <p:cNvSpPr txBox="1"/>
          <p:nvPr/>
        </p:nvSpPr>
        <p:spPr>
          <a:xfrm>
            <a:off x="10040227" y="4524882"/>
            <a:ext cx="12852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부분은 예측에 실패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2144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 확인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274866-9ABF-E1AB-0695-126731A2E819}"/>
                  </a:ext>
                </a:extLst>
              </p:cNvPr>
              <p:cNvSpPr txBox="1"/>
              <p:nvPr/>
            </p:nvSpPr>
            <p:spPr>
              <a:xfrm>
                <a:off x="2037782" y="2039864"/>
                <a:ext cx="4234961" cy="4112035"/>
              </a:xfrm>
              <a:prstGeom prst="rect">
                <a:avLst/>
              </a:prstGeom>
              <a:noFill/>
            </p:spPr>
            <p:txBody>
              <a:bodyPr wrap="square" lIns="216000">
                <a:noAutofit/>
              </a:bodyPr>
              <a:lstStyle/>
              <a:p>
                <a:endParaRPr lang="en-US" altLang="ko-KR" dirty="0"/>
              </a:p>
              <a:p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-.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충격반응함수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 충격 반응 함수는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한쪽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시계열 데이터의 값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표준편차만큼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변동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충격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했을 때 </a:t>
                </a:r>
                <a:r>
                  <a:rPr lang="ko-KR" altLang="en-US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다른쪽의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시계열 </a:t>
                </a:r>
                <a:r>
                  <a:rPr lang="ko-KR" altLang="en-US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데이터값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얼마만큼의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변동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반응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보이는지 계량적으로 분석하는 방법론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②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단위근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검정을 통과한 </a:t>
                </a:r>
                <a:r>
                  <a:rPr lang="en-US" altLang="ko-KR" dirty="0"/>
                  <a:t>VAR(p)</a:t>
                </a:r>
                <a:r>
                  <a:rPr lang="ko-KR" altLang="en-US" dirty="0"/>
                  <a:t>는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가역성 조건을 만족하므로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무한 시차 </a:t>
                </a:r>
                <a:r>
                  <a:rPr lang="en-US" altLang="ko-KR" dirty="0"/>
                  <a:t>VMA(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변환이 가능하다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③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VMA(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∞</m:t>
                    </m:r>
                  </m:oMath>
                </a14:m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추정된 각 계수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예시의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이용하면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해당 시차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(n)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충격반응가중치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구할 수 있다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274866-9ABF-E1AB-0695-126731A2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82" y="2039864"/>
                <a:ext cx="4234961" cy="4112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DF4A8B5-69EF-F6B7-0CE4-103F38B81AFF}"/>
                  </a:ext>
                </a:extLst>
              </p:cNvPr>
              <p:cNvSpPr/>
              <p:nvPr/>
            </p:nvSpPr>
            <p:spPr>
              <a:xfrm>
                <a:off x="6430954" y="2100723"/>
                <a:ext cx="2499639" cy="479113"/>
              </a:xfrm>
              <a:prstGeom prst="rect">
                <a:avLst/>
              </a:prstGeom>
              <a:noFill/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DF4A8B5-69EF-F6B7-0CE4-103F38B81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54" y="2100723"/>
                <a:ext cx="2499639" cy="479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ADC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0B37AD1-86F2-849B-38E7-AFEBA0576FED}"/>
              </a:ext>
            </a:extLst>
          </p:cNvPr>
          <p:cNvSpPr txBox="1"/>
          <p:nvPr/>
        </p:nvSpPr>
        <p:spPr>
          <a:xfrm>
            <a:off x="7123438" y="1786745"/>
            <a:ext cx="11737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&lt;VAR(2)&gt;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2CD7A1-6346-7EE8-1485-059A77F98800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8930593" y="2340280"/>
            <a:ext cx="695327" cy="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5EB0B94-595C-CC90-DCAF-B87BFA804FC6}"/>
                  </a:ext>
                </a:extLst>
              </p:cNvPr>
              <p:cNvSpPr/>
              <p:nvPr/>
            </p:nvSpPr>
            <p:spPr>
              <a:xfrm>
                <a:off x="9625920" y="2104743"/>
                <a:ext cx="1645920" cy="479113"/>
              </a:xfrm>
              <a:prstGeom prst="rect">
                <a:avLst/>
              </a:prstGeom>
              <a:noFill/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ko-KR" altLang="en-US" b="0" dirty="0">
                    <a:solidFill>
                      <a:schemeClr val="tx1"/>
                    </a:solidFill>
                  </a:rPr>
                  <a:t>일 경우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5EB0B94-595C-CC90-DCAF-B87BFA804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920" y="2104743"/>
                <a:ext cx="1645920" cy="479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ADC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A853871-A0F5-5F6E-3A68-D624D4399BC0}"/>
                  </a:ext>
                </a:extLst>
              </p:cNvPr>
              <p:cNvSpPr/>
              <p:nvPr/>
            </p:nvSpPr>
            <p:spPr>
              <a:xfrm>
                <a:off x="6934200" y="3010962"/>
                <a:ext cx="3568417" cy="569970"/>
              </a:xfrm>
              <a:prstGeom prst="rect">
                <a:avLst/>
              </a:prstGeom>
              <a:noFill/>
              <a:ln>
                <a:solidFill>
                  <a:srgbClr val="00ADC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A853871-A0F5-5F6E-3A68-D624D4399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010962"/>
                <a:ext cx="3568417" cy="569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ADC3"/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43E378-72B5-D63F-D74D-185AAA3B9060}"/>
                  </a:ext>
                </a:extLst>
              </p:cNvPr>
              <p:cNvSpPr txBox="1"/>
              <p:nvPr/>
            </p:nvSpPr>
            <p:spPr>
              <a:xfrm>
                <a:off x="8208291" y="3303239"/>
                <a:ext cx="11396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&lt;VMA(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)&gt;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43E378-72B5-D63F-D74D-185AAA3B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291" y="3303239"/>
                <a:ext cx="1139615" cy="307777"/>
              </a:xfrm>
              <a:prstGeom prst="rect">
                <a:avLst/>
              </a:prstGeom>
              <a:blipFill>
                <a:blip r:embed="rId8"/>
                <a:stretch>
                  <a:fillRect l="-1613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75EA217-88FF-EF18-0F3E-6D04530CA4F9}"/>
              </a:ext>
            </a:extLst>
          </p:cNvPr>
          <p:cNvSpPr txBox="1"/>
          <p:nvPr/>
        </p:nvSpPr>
        <p:spPr>
          <a:xfrm>
            <a:off x="9634021" y="1771084"/>
            <a:ext cx="17503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단위근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검정 결과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Box 14341">
                <a:extLst>
                  <a:ext uri="{FF2B5EF4-FFF2-40B4-BE49-F238E27FC236}">
                    <a16:creationId xmlns:a16="http://schemas.microsoft.com/office/drawing/2014/main" id="{6C393113-9547-EC18-011E-12C2566CFFD0}"/>
                  </a:ext>
                </a:extLst>
              </p:cNvPr>
              <p:cNvSpPr txBox="1"/>
              <p:nvPr/>
            </p:nvSpPr>
            <p:spPr>
              <a:xfrm>
                <a:off x="8939655" y="3600475"/>
                <a:ext cx="2415898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b="0" dirty="0">
                  <a:solidFill>
                    <a:schemeClr val="tx1"/>
                  </a:solidFill>
                  <a:latin typeface="나눔고딕" panose="020D0604000000000000" pitchFamily="50" charset="-127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…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4342" name="TextBox 14341">
                <a:extLst>
                  <a:ext uri="{FF2B5EF4-FFF2-40B4-BE49-F238E27FC236}">
                    <a16:creationId xmlns:a16="http://schemas.microsoft.com/office/drawing/2014/main" id="{6C393113-9547-EC18-011E-12C2566CF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655" y="3600475"/>
                <a:ext cx="2415898" cy="1169551"/>
              </a:xfrm>
              <a:prstGeom prst="rect">
                <a:avLst/>
              </a:prstGeom>
              <a:blipFill>
                <a:blip r:embed="rId9"/>
                <a:stretch>
                  <a:fillRect l="-756" t="-1047" b="-4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0" name="직사각형 14349">
                <a:extLst>
                  <a:ext uri="{FF2B5EF4-FFF2-40B4-BE49-F238E27FC236}">
                    <a16:creationId xmlns:a16="http://schemas.microsoft.com/office/drawing/2014/main" id="{5773E577-2E5F-7A2F-7C08-F3272F1350A0}"/>
                  </a:ext>
                </a:extLst>
              </p:cNvPr>
              <p:cNvSpPr/>
              <p:nvPr/>
            </p:nvSpPr>
            <p:spPr>
              <a:xfrm>
                <a:off x="6418631" y="5056534"/>
                <a:ext cx="4840886" cy="929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/>
                  </a:rPr>
                  <a:t>n</a:t>
                </a:r>
                <a:r>
                  <a:rPr lang="ko-KR" altLang="en-US" dirty="0">
                    <a:solidFill>
                      <a:srgbClr val="0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/>
                  </a:rPr>
                  <a:t>번째 시차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에서 다른 시계열 데이터들의 충격에 대한 </a:t>
                </a:r>
                <a:r>
                  <a:rPr lang="en-US" altLang="ko-KR" dirty="0">
                    <a:solidFill>
                      <a:srgbClr val="0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/>
                  </a:rPr>
                  <a:t>j</a:t>
                </a:r>
                <a:r>
                  <a:rPr lang="ko-KR" altLang="en-US" dirty="0">
                    <a:solidFill>
                      <a:srgbClr val="0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/>
                  </a:rPr>
                  <a:t>번째 시계열 데이터에 대한 반응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을 보려면 </a:t>
                </a:r>
                <a:br>
                  <a:rPr lang="en-US" altLang="ko-KR" b="0" dirty="0">
                    <a:solidFill>
                      <a:schemeClr val="tx1"/>
                    </a:solidFill>
                  </a:rPr>
                </a:br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0,0,…0,1,0,…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벡터는 </a:t>
                </a:r>
                <a:r>
                  <a:rPr lang="en-US" altLang="ko-KR" b="0" dirty="0">
                    <a:solidFill>
                      <a:schemeClr val="tx1"/>
                    </a:solidFill>
                  </a:rPr>
                  <a:t>j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번째 요소만 </a:t>
                </a:r>
                <a:r>
                  <a:rPr lang="en-US" altLang="ko-KR" b="0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인 벡터</a:t>
                </a:r>
                <a:r>
                  <a:rPr lang="en-US" altLang="ko-KR" b="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50" name="직사각형 14349">
                <a:extLst>
                  <a:ext uri="{FF2B5EF4-FFF2-40B4-BE49-F238E27FC236}">
                    <a16:creationId xmlns:a16="http://schemas.microsoft.com/office/drawing/2014/main" id="{5773E577-2E5F-7A2F-7C08-F3272F135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31" y="5056534"/>
                <a:ext cx="4840886" cy="929000"/>
              </a:xfrm>
              <a:prstGeom prst="rect">
                <a:avLst/>
              </a:prstGeom>
              <a:blipFill>
                <a:blip r:embed="rId10"/>
                <a:stretch>
                  <a:fillRect b="-7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E95C4423-055A-1CCC-0FBB-3705EF94787F}"/>
              </a:ext>
            </a:extLst>
          </p:cNvPr>
          <p:cNvGrpSpPr/>
          <p:nvPr/>
        </p:nvGrpSpPr>
        <p:grpSpPr>
          <a:xfrm>
            <a:off x="9745214" y="3863905"/>
            <a:ext cx="919953" cy="434578"/>
            <a:chOff x="7399391" y="3794824"/>
            <a:chExt cx="919953" cy="434578"/>
          </a:xfrm>
        </p:grpSpPr>
        <p:sp>
          <p:nvSpPr>
            <p:cNvPr id="14351" name="직사각형 14350">
              <a:extLst>
                <a:ext uri="{FF2B5EF4-FFF2-40B4-BE49-F238E27FC236}">
                  <a16:creationId xmlns:a16="http://schemas.microsoft.com/office/drawing/2014/main" id="{3BF56873-58A3-B560-55E1-87EA14C4C3FE}"/>
                </a:ext>
              </a:extLst>
            </p:cNvPr>
            <p:cNvSpPr/>
            <p:nvPr/>
          </p:nvSpPr>
          <p:spPr>
            <a:xfrm>
              <a:off x="7399391" y="3794824"/>
              <a:ext cx="221406" cy="224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52" name="직사각형 14351">
              <a:extLst>
                <a:ext uri="{FF2B5EF4-FFF2-40B4-BE49-F238E27FC236}">
                  <a16:creationId xmlns:a16="http://schemas.microsoft.com/office/drawing/2014/main" id="{866ACBB2-6A72-7547-FCA0-C149660A9CD5}"/>
                </a:ext>
              </a:extLst>
            </p:cNvPr>
            <p:cNvSpPr/>
            <p:nvPr/>
          </p:nvSpPr>
          <p:spPr>
            <a:xfrm>
              <a:off x="8097938" y="4004776"/>
              <a:ext cx="221406" cy="224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56" name="직선 화살표 연결선 14355">
              <a:extLst>
                <a:ext uri="{FF2B5EF4-FFF2-40B4-BE49-F238E27FC236}">
                  <a16:creationId xmlns:a16="http://schemas.microsoft.com/office/drawing/2014/main" id="{A13FB436-450D-2313-4D7A-4F0B4ACA3C77}"/>
                </a:ext>
              </a:extLst>
            </p:cNvPr>
            <p:cNvCxnSpPr>
              <a:cxnSpLocks/>
              <a:stCxn id="14351" idx="3"/>
              <a:endCxn id="14352" idx="1"/>
            </p:cNvCxnSpPr>
            <p:nvPr/>
          </p:nvCxnSpPr>
          <p:spPr>
            <a:xfrm>
              <a:off x="7620797" y="3907137"/>
              <a:ext cx="477141" cy="209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D9E028-49A1-CD7C-4542-A6C294B42C60}"/>
              </a:ext>
            </a:extLst>
          </p:cNvPr>
          <p:cNvGrpSpPr/>
          <p:nvPr/>
        </p:nvGrpSpPr>
        <p:grpSpPr>
          <a:xfrm>
            <a:off x="9184122" y="3852227"/>
            <a:ext cx="789742" cy="461008"/>
            <a:chOff x="9553314" y="3616486"/>
            <a:chExt cx="789742" cy="461008"/>
          </a:xfrm>
        </p:grpSpPr>
        <p:sp>
          <p:nvSpPr>
            <p:cNvPr id="14353" name="직사각형 14352">
              <a:extLst>
                <a:ext uri="{FF2B5EF4-FFF2-40B4-BE49-F238E27FC236}">
                  <a16:creationId xmlns:a16="http://schemas.microsoft.com/office/drawing/2014/main" id="{AC505DDF-598C-95A9-F83C-C652F5680600}"/>
                </a:ext>
              </a:extLst>
            </p:cNvPr>
            <p:cNvSpPr/>
            <p:nvPr/>
          </p:nvSpPr>
          <p:spPr>
            <a:xfrm>
              <a:off x="9553314" y="3616486"/>
              <a:ext cx="221406" cy="224626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54" name="직사각형 14353">
              <a:extLst>
                <a:ext uri="{FF2B5EF4-FFF2-40B4-BE49-F238E27FC236}">
                  <a16:creationId xmlns:a16="http://schemas.microsoft.com/office/drawing/2014/main" id="{C484292F-61F6-76A8-37E0-7BCE9F23B4C0}"/>
                </a:ext>
              </a:extLst>
            </p:cNvPr>
            <p:cNvSpPr/>
            <p:nvPr/>
          </p:nvSpPr>
          <p:spPr>
            <a:xfrm>
              <a:off x="10121650" y="3852868"/>
              <a:ext cx="221406" cy="224626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58" name="직선 화살표 연결선 14357">
              <a:extLst>
                <a:ext uri="{FF2B5EF4-FFF2-40B4-BE49-F238E27FC236}">
                  <a16:creationId xmlns:a16="http://schemas.microsoft.com/office/drawing/2014/main" id="{482F2422-0222-E62E-2265-97EC3207A184}"/>
                </a:ext>
              </a:extLst>
            </p:cNvPr>
            <p:cNvCxnSpPr>
              <a:stCxn id="14353" idx="3"/>
            </p:cNvCxnSpPr>
            <p:nvPr/>
          </p:nvCxnSpPr>
          <p:spPr>
            <a:xfrm>
              <a:off x="9774720" y="3728799"/>
              <a:ext cx="354778" cy="209952"/>
            </a:xfrm>
            <a:prstGeom prst="straightConnector1">
              <a:avLst/>
            </a:prstGeom>
            <a:ln>
              <a:solidFill>
                <a:srgbClr val="00A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59" name="그룹 14358">
            <a:extLst>
              <a:ext uri="{FF2B5EF4-FFF2-40B4-BE49-F238E27FC236}">
                <a16:creationId xmlns:a16="http://schemas.microsoft.com/office/drawing/2014/main" id="{7534F571-8A96-80D6-0032-7C7E5C118608}"/>
              </a:ext>
            </a:extLst>
          </p:cNvPr>
          <p:cNvGrpSpPr/>
          <p:nvPr/>
        </p:nvGrpSpPr>
        <p:grpSpPr>
          <a:xfrm>
            <a:off x="6587514" y="3897524"/>
            <a:ext cx="2344897" cy="471600"/>
            <a:chOff x="6561673" y="4516927"/>
            <a:chExt cx="2043679" cy="471600"/>
          </a:xfrm>
        </p:grpSpPr>
        <p:sp>
          <p:nvSpPr>
            <p:cNvPr id="14360" name="직사각형 14359">
              <a:extLst>
                <a:ext uri="{FF2B5EF4-FFF2-40B4-BE49-F238E27FC236}">
                  <a16:creationId xmlns:a16="http://schemas.microsoft.com/office/drawing/2014/main" id="{7BC8BBB2-AB1C-8CD1-C39A-8D26FBABDDB0}"/>
                </a:ext>
              </a:extLst>
            </p:cNvPr>
            <p:cNvSpPr/>
            <p:nvPr/>
          </p:nvSpPr>
          <p:spPr>
            <a:xfrm>
              <a:off x="6561673" y="4516927"/>
              <a:ext cx="2043679" cy="471600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계산한 충격반응계수가 재귀적으로 되먹임 된다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4361" name="그룹 14360">
              <a:extLst>
                <a:ext uri="{FF2B5EF4-FFF2-40B4-BE49-F238E27FC236}">
                  <a16:creationId xmlns:a16="http://schemas.microsoft.com/office/drawing/2014/main" id="{4EC6BD94-BC3E-A84F-5A3B-7DC149F86D4E}"/>
                </a:ext>
              </a:extLst>
            </p:cNvPr>
            <p:cNvGrpSpPr/>
            <p:nvPr/>
          </p:nvGrpSpPr>
          <p:grpSpPr>
            <a:xfrm>
              <a:off x="6672000" y="4603995"/>
              <a:ext cx="247924" cy="297465"/>
              <a:chOff x="746824" y="4237748"/>
              <a:chExt cx="261080" cy="366955"/>
            </a:xfrm>
          </p:grpSpPr>
          <p:sp>
            <p:nvSpPr>
              <p:cNvPr id="14362" name="이등변 삼각형 14361">
                <a:extLst>
                  <a:ext uri="{FF2B5EF4-FFF2-40B4-BE49-F238E27FC236}">
                    <a16:creationId xmlns:a16="http://schemas.microsoft.com/office/drawing/2014/main" id="{3164A20A-050A-FC89-AE6A-D4FC52028851}"/>
                  </a:ext>
                </a:extLst>
              </p:cNvPr>
              <p:cNvSpPr/>
              <p:nvPr/>
            </p:nvSpPr>
            <p:spPr>
              <a:xfrm rot="5400000">
                <a:off x="693886" y="4290686"/>
                <a:ext cx="366955" cy="26108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63" name="이등변 삼각형 14362">
                <a:extLst>
                  <a:ext uri="{FF2B5EF4-FFF2-40B4-BE49-F238E27FC236}">
                    <a16:creationId xmlns:a16="http://schemas.microsoft.com/office/drawing/2014/main" id="{007C11EC-2D25-8E55-BBFA-AC48A2E53AD8}"/>
                  </a:ext>
                </a:extLst>
              </p:cNvPr>
              <p:cNvSpPr/>
              <p:nvPr/>
            </p:nvSpPr>
            <p:spPr>
              <a:xfrm rot="10800000">
                <a:off x="757936" y="4373565"/>
                <a:ext cx="164402" cy="1492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6252F1-B489-1331-E6EC-11E1544FF1CF}"/>
              </a:ext>
            </a:extLst>
          </p:cNvPr>
          <p:cNvSpPr/>
          <p:nvPr/>
        </p:nvSpPr>
        <p:spPr>
          <a:xfrm>
            <a:off x="6430954" y="2900975"/>
            <a:ext cx="4840886" cy="185851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FCA8EEC-BD34-EA35-D878-12C060D25A0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5400000">
            <a:off x="9370092" y="1932174"/>
            <a:ext cx="427106" cy="1730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9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37782" y="1570882"/>
            <a:ext cx="4237606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 확인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6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37782" y="2039864"/>
            <a:ext cx="4234961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충격반응함수 확인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모델 적합의 목적인 충격반응함수를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우상단의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매출액 데이터 → 멤버십 가입자수</a:t>
            </a:r>
            <a:endParaRPr lang="ko-KR" altLang="en-US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시차까지는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2324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표준편차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변동할 때 멤버십 가입자수가 줄어드는 효과를 보이나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시차에서 증가하는 반응을 보인다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좌하단의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멤버십 가입자수 → 해외 매출액 데이터</a:t>
            </a:r>
            <a:endParaRPr lang="ko-KR" altLang="en-US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시차까지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표준편차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변동할 때 해외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매출엑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데이터는 증가하는 효과를 보이나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시차까지 강하게 감소하는 반응을 보인다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41189-E65D-4868-225E-02C4509B0341}"/>
              </a:ext>
            </a:extLst>
          </p:cNvPr>
          <p:cNvGrpSpPr/>
          <p:nvPr/>
        </p:nvGrpSpPr>
        <p:grpSpPr>
          <a:xfrm>
            <a:off x="696886" y="1573811"/>
            <a:ext cx="1343670" cy="4592039"/>
            <a:chOff x="696886" y="1556877"/>
            <a:chExt cx="1343670" cy="4608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F871CD-E3AC-D1DC-C00A-31BAEB947F99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547325-2E71-A97E-DDBC-1735ACC6E270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EC3E77-DAFA-444D-9785-F4FF5DD4D702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5EC8-0740-63D1-19BB-BBBAE5EA095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37816E9-31AC-2534-4C50-82890AB6F652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305E50B-74DE-4E7A-41E1-C9F9DD82EC1E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35E4CA8-94E7-34EE-70D7-0BFB7CA69156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C9DB11-83EB-9277-2E44-BBD472608ABC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8E51298-AFE9-F60D-A1FD-BB72E28F1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802" y="1823149"/>
            <a:ext cx="3872656" cy="390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5DCDCB-19CD-9026-8761-3D9452BCCFA8}"/>
              </a:ext>
            </a:extLst>
          </p:cNvPr>
          <p:cNvSpPr/>
          <p:nvPr/>
        </p:nvSpPr>
        <p:spPr>
          <a:xfrm>
            <a:off x="8953500" y="1870884"/>
            <a:ext cx="1940359" cy="1954667"/>
          </a:xfrm>
          <a:prstGeom prst="rect">
            <a:avLst/>
          </a:prstGeom>
          <a:noFill/>
          <a:ln>
            <a:solidFill>
              <a:srgbClr val="00ADC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B80735-219D-72A8-5AA6-BCCC401F3FCC}"/>
              </a:ext>
            </a:extLst>
          </p:cNvPr>
          <p:cNvSpPr/>
          <p:nvPr/>
        </p:nvSpPr>
        <p:spPr>
          <a:xfrm>
            <a:off x="6959600" y="3763385"/>
            <a:ext cx="2006600" cy="2059439"/>
          </a:xfrm>
          <a:prstGeom prst="rect">
            <a:avLst/>
          </a:prstGeom>
          <a:noFill/>
          <a:ln>
            <a:solidFill>
              <a:srgbClr val="00ADC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D4C2DC-F365-6CB7-782C-A8BFF1CDAD3D}"/>
              </a:ext>
            </a:extLst>
          </p:cNvPr>
          <p:cNvSpPr/>
          <p:nvPr/>
        </p:nvSpPr>
        <p:spPr>
          <a:xfrm>
            <a:off x="6667500" y="1682750"/>
            <a:ext cx="1574800" cy="9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37" name="TextBox 14336">
            <a:extLst>
              <a:ext uri="{FF2B5EF4-FFF2-40B4-BE49-F238E27FC236}">
                <a16:creationId xmlns:a16="http://schemas.microsoft.com/office/drawing/2014/main" id="{66A52FD7-61DF-8B92-905C-A6334F863BDF}"/>
              </a:ext>
            </a:extLst>
          </p:cNvPr>
          <p:cNvSpPr txBox="1"/>
          <p:nvPr/>
        </p:nvSpPr>
        <p:spPr>
          <a:xfrm>
            <a:off x="9048394" y="3827199"/>
            <a:ext cx="1790758" cy="15030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ko-KR" altLang="en-US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매출액 데이터 → 해외 매출액 데이터</a:t>
            </a:r>
          </a:p>
        </p:txBody>
      </p:sp>
      <p:sp>
        <p:nvSpPr>
          <p:cNvPr id="14339" name="TextBox 14338">
            <a:extLst>
              <a:ext uri="{FF2B5EF4-FFF2-40B4-BE49-F238E27FC236}">
                <a16:creationId xmlns:a16="http://schemas.microsoft.com/office/drawing/2014/main" id="{E87493BC-21AE-5E70-1A9D-8D168B8B860C}"/>
              </a:ext>
            </a:extLst>
          </p:cNvPr>
          <p:cNvSpPr txBox="1"/>
          <p:nvPr/>
        </p:nvSpPr>
        <p:spPr>
          <a:xfrm>
            <a:off x="9138444" y="1903152"/>
            <a:ext cx="1627962" cy="15030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ko-KR" altLang="en-US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매출액 데이터 → 멤버십 가입자수</a:t>
            </a:r>
          </a:p>
        </p:txBody>
      </p:sp>
      <p:sp>
        <p:nvSpPr>
          <p:cNvPr id="14340" name="TextBox 14339">
            <a:extLst>
              <a:ext uri="{FF2B5EF4-FFF2-40B4-BE49-F238E27FC236}">
                <a16:creationId xmlns:a16="http://schemas.microsoft.com/office/drawing/2014/main" id="{C7535056-7BDD-FCBA-9DC8-2ED88AC24464}"/>
              </a:ext>
            </a:extLst>
          </p:cNvPr>
          <p:cNvSpPr txBox="1"/>
          <p:nvPr/>
        </p:nvSpPr>
        <p:spPr>
          <a:xfrm>
            <a:off x="7186107" y="3781770"/>
            <a:ext cx="162796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ko-KR" altLang="en-US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멤버십 가입자수 → 해외 매출액 데이터</a:t>
            </a:r>
          </a:p>
        </p:txBody>
      </p:sp>
      <p:sp>
        <p:nvSpPr>
          <p:cNvPr id="14341" name="TextBox 14340">
            <a:extLst>
              <a:ext uri="{FF2B5EF4-FFF2-40B4-BE49-F238E27FC236}">
                <a16:creationId xmlns:a16="http://schemas.microsoft.com/office/drawing/2014/main" id="{7024677B-9A7B-0A09-5737-EAE23356A24F}"/>
              </a:ext>
            </a:extLst>
          </p:cNvPr>
          <p:cNvSpPr txBox="1"/>
          <p:nvPr/>
        </p:nvSpPr>
        <p:spPr>
          <a:xfrm>
            <a:off x="7186107" y="1907977"/>
            <a:ext cx="1627962" cy="165336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ko-KR" altLang="en-US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멤버십 가입자수 → 멤버십 가입자수</a:t>
            </a:r>
          </a:p>
        </p:txBody>
      </p:sp>
    </p:spTree>
    <p:extLst>
      <p:ext uri="{BB962C8B-B14F-4D97-AF65-F5344CB8AC3E}">
        <p14:creationId xmlns:p14="http://schemas.microsoft.com/office/powerpoint/2010/main" val="3430751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6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결론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결론 요약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5" y="1582260"/>
            <a:ext cx="10801350" cy="1428030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그레인저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인과성 검정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양방향 모두 상호간에 영향을 미치고있다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55023-A906-74B2-ADBC-A180797EEDB6}"/>
              </a:ext>
            </a:extLst>
          </p:cNvPr>
          <p:cNvSpPr/>
          <p:nvPr/>
        </p:nvSpPr>
        <p:spPr>
          <a:xfrm>
            <a:off x="695325" y="3157470"/>
            <a:ext cx="10801350" cy="1428768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공적분검정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주문액과 글로벌 멤버십 간에는 서로 </a:t>
            </a:r>
            <a:r>
              <a:rPr lang="ko-KR" altLang="en-US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공적분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관계가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존재하지 않는다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2672C7-D54C-300D-ACF4-D0EFAA73D2AD}"/>
              </a:ext>
            </a:extLst>
          </p:cNvPr>
          <p:cNvSpPr/>
          <p:nvPr/>
        </p:nvSpPr>
        <p:spPr>
          <a:xfrm>
            <a:off x="695325" y="4733354"/>
            <a:ext cx="10801350" cy="1428768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충격반응 함수 분석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</a:t>
            </a:r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매출액 데이터와 글로벌 멤버십 가입자수 데이터는 상호간에 영향을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주고받고 있으며</a:t>
            </a:r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b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관심 대상인 멤버십 가입자수 → 해외 매출액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데이터는 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시차까지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긍정적인 영향을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25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시차까지 부정적인 반응을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보이게 한다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37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결론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연구의 한계 향후 시사점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2672C7-D54C-300D-ACF4-D0EFAA73D2AD}"/>
              </a:ext>
            </a:extLst>
          </p:cNvPr>
          <p:cNvSpPr/>
          <p:nvPr/>
        </p:nvSpPr>
        <p:spPr>
          <a:xfrm>
            <a:off x="695325" y="1582934"/>
            <a:ext cx="10801350" cy="2209420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연구의 한계 </a:t>
            </a:r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글로벌 멤버십 도입이 얼마 되지 않아서 데이터가 아직 충분히 확보되지 않았음</a:t>
            </a:r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이로 인하여 적합한 </a:t>
            </a:r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모델의 성능에 결함이 있으며</a:t>
            </a:r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VAR 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이용한 충격반응분석도 마찬가지로 결론 도출이 의미가 없음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3970346"/>
            <a:ext cx="10801350" cy="2209420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시사점 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장기간 축적되고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글로벌 멤버십 노출 분리 등 엄밀한 실험설계를 통해 효과를 정밀하게 분석 기대</a:t>
            </a:r>
          </a:p>
        </p:txBody>
      </p:sp>
    </p:spTree>
    <p:extLst>
      <p:ext uri="{BB962C8B-B14F-4D97-AF65-F5344CB8AC3E}">
        <p14:creationId xmlns:p14="http://schemas.microsoft.com/office/powerpoint/2010/main" val="163500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30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b="1" dirty="0"/>
              <a:t>참고문헌</a:t>
            </a:r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2553319"/>
            <a:ext cx="10801350" cy="2808461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문권순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 "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벡터자기회귀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(VAR)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모형의 이해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", 『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통계분석연구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』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제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권 제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호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(1997), 23-56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허윤경 </a:t>
            </a:r>
            <a:r>
              <a:rPr lang="en-US" altLang="ko-KR" sz="2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et.al, “</a:t>
            </a:r>
            <a:r>
              <a:rPr lang="ko-KR" altLang="en-US" sz="2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주택 거래량과 가격 간의 그랜저 인과관계 분석 </a:t>
            </a:r>
            <a:r>
              <a:rPr lang="en-US" altLang="ko-KR" sz="2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서울 아파트 시장을 중심으로</a:t>
            </a:r>
            <a:r>
              <a:rPr lang="en-US" altLang="ko-KR" sz="2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“, 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『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주택연구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』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제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16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권 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호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(2008), 49-70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H. Hashem </a:t>
            </a:r>
            <a:r>
              <a:rPr lang="en-US" altLang="ko-KR" sz="2000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Pe</a:t>
            </a:r>
            <a:r>
              <a:rPr lang="en-US" altLang="ko-KR" sz="20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saran</a:t>
            </a:r>
            <a:r>
              <a:rPr lang="en-US" altLang="ko-KR" sz="2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and </a:t>
            </a:r>
            <a:r>
              <a:rPr lang="en-US" altLang="ko-KR" sz="20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Yongcheol</a:t>
            </a:r>
            <a:r>
              <a:rPr lang="en-US" altLang="ko-KR" sz="2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Shin, “Generalized impulse response analysis in linear multivariate models”, </a:t>
            </a:r>
            <a:r>
              <a:rPr lang="en-US" altLang="ko-KR" sz="20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Ecomonics</a:t>
            </a:r>
            <a:r>
              <a:rPr lang="en-US" altLang="ko-KR" sz="2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Letters 58(1998), 17-29</a:t>
            </a:r>
            <a:endParaRPr lang="en-US" altLang="ko-KR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46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07921"/>
            <a:ext cx="802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  <a:p>
            <a:pPr lvl="1"/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24D45-9F60-6FC4-5E50-19F193953A53}"/>
              </a:ext>
            </a:extLst>
          </p:cNvPr>
          <p:cNvSpPr txBox="1"/>
          <p:nvPr/>
        </p:nvSpPr>
        <p:spPr>
          <a:xfrm>
            <a:off x="695325" y="1132951"/>
            <a:ext cx="5221288" cy="41759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현 상황 진단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B4621-5AD6-AFCF-CF7D-AD327095FF52}"/>
              </a:ext>
            </a:extLst>
          </p:cNvPr>
          <p:cNvSpPr/>
          <p:nvPr/>
        </p:nvSpPr>
        <p:spPr>
          <a:xfrm>
            <a:off x="714575" y="1557339"/>
            <a:ext cx="5221288" cy="249489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803B65-1D80-B652-FD33-F239B3BBE61C}"/>
              </a:ext>
            </a:extLst>
          </p:cNvPr>
          <p:cNvSpPr/>
          <p:nvPr/>
        </p:nvSpPr>
        <p:spPr>
          <a:xfrm>
            <a:off x="6275389" y="1542943"/>
            <a:ext cx="5221288" cy="2509294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해외 매출</a:t>
            </a:r>
            <a:endParaRPr lang="en-US" altLang="ko-KR"/>
          </a:p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D93DE-44A8-2B22-EE72-D2DEF4FE476B}"/>
              </a:ext>
            </a:extLst>
          </p:cNvPr>
          <p:cNvSpPr/>
          <p:nvPr/>
        </p:nvSpPr>
        <p:spPr>
          <a:xfrm>
            <a:off x="695325" y="5390147"/>
            <a:ext cx="10801350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글로벌 멤버십이 매출에 영향을 미쳤는지 계량적으로 분석하여 인사이트를 도출함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87AC20-8A97-9B51-4DCF-62F321761DD3}"/>
              </a:ext>
            </a:extLst>
          </p:cNvPr>
          <p:cNvSpPr/>
          <p:nvPr/>
        </p:nvSpPr>
        <p:spPr>
          <a:xfrm>
            <a:off x="708323" y="4127634"/>
            <a:ext cx="5221288" cy="775158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해외 바이어에게 글로벌 멤버십 상품만 노출하는 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글로벌멤버십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EE123A-AA15-AF56-539C-37A0DEA597C7}"/>
              </a:ext>
            </a:extLst>
          </p:cNvPr>
          <p:cNvSpPr/>
          <p:nvPr/>
        </p:nvSpPr>
        <p:spPr>
          <a:xfrm>
            <a:off x="6299015" y="4127634"/>
            <a:ext cx="5221288" cy="782446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 매출이 현재 지속적으로 감소하고 있으며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작년 대비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큰폭으로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감소한 양상을 확인할 수 있음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5389A52-F19E-5DEF-65DC-23DB807D2206}"/>
              </a:ext>
            </a:extLst>
          </p:cNvPr>
          <p:cNvGrpSpPr/>
          <p:nvPr/>
        </p:nvGrpSpPr>
        <p:grpSpPr>
          <a:xfrm>
            <a:off x="746824" y="4237748"/>
            <a:ext cx="261080" cy="366955"/>
            <a:chOff x="746824" y="4237748"/>
            <a:chExt cx="261080" cy="366955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49879880-8DAF-A5FE-3242-61F65B545D25}"/>
                </a:ext>
              </a:extLst>
            </p:cNvPr>
            <p:cNvSpPr/>
            <p:nvPr/>
          </p:nvSpPr>
          <p:spPr>
            <a:xfrm rot="5400000">
              <a:off x="693886" y="4290686"/>
              <a:ext cx="366955" cy="261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A6DC9DA8-156D-0148-A6B6-C0F2DC9E62E1}"/>
                </a:ext>
              </a:extLst>
            </p:cNvPr>
            <p:cNvSpPr/>
            <p:nvPr/>
          </p:nvSpPr>
          <p:spPr>
            <a:xfrm rot="10800000">
              <a:off x="757936" y="4373565"/>
              <a:ext cx="164402" cy="1492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9E4DD7-8B71-89BC-6CE3-380431CEE169}"/>
              </a:ext>
            </a:extLst>
          </p:cNvPr>
          <p:cNvGrpSpPr/>
          <p:nvPr/>
        </p:nvGrpSpPr>
        <p:grpSpPr>
          <a:xfrm>
            <a:off x="6578008" y="4226965"/>
            <a:ext cx="261080" cy="366955"/>
            <a:chOff x="746824" y="4237748"/>
            <a:chExt cx="261080" cy="366955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ED3CC829-3AFD-9EE4-8951-59EBA494CCD5}"/>
                </a:ext>
              </a:extLst>
            </p:cNvPr>
            <p:cNvSpPr/>
            <p:nvPr/>
          </p:nvSpPr>
          <p:spPr>
            <a:xfrm rot="5400000">
              <a:off x="693886" y="4290686"/>
              <a:ext cx="366955" cy="261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BB44721F-3169-47D3-AD12-B453129072C6}"/>
                </a:ext>
              </a:extLst>
            </p:cNvPr>
            <p:cNvSpPr/>
            <p:nvPr/>
          </p:nvSpPr>
          <p:spPr>
            <a:xfrm rot="10800000">
              <a:off x="757936" y="4373565"/>
              <a:ext cx="164402" cy="1492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4D04567D-8B34-17C9-7C4A-CC16DC610DD6}"/>
              </a:ext>
            </a:extLst>
          </p:cNvPr>
          <p:cNvSpPr/>
          <p:nvPr/>
        </p:nvSpPr>
        <p:spPr>
          <a:xfrm rot="10800000">
            <a:off x="1745381" y="5007610"/>
            <a:ext cx="8701238" cy="297575"/>
          </a:xfrm>
          <a:prstGeom prst="triangle">
            <a:avLst/>
          </a:prstGeom>
          <a:gradFill>
            <a:gsLst>
              <a:gs pos="92000">
                <a:srgbClr val="00ADC3">
                  <a:alpha val="25000"/>
                </a:srgbClr>
              </a:gs>
              <a:gs pos="42000">
                <a:srgbClr val="00ADC3">
                  <a:alpha val="79000"/>
                </a:srgbClr>
              </a:gs>
              <a:gs pos="71000">
                <a:srgbClr val="00ADC3">
                  <a:alpha val="52000"/>
                </a:srgbClr>
              </a:gs>
              <a:gs pos="13000">
                <a:srgbClr val="00ADC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16033-A48E-269F-387A-AA8C2037150C}"/>
              </a:ext>
            </a:extLst>
          </p:cNvPr>
          <p:cNvSpPr txBox="1"/>
          <p:nvPr/>
        </p:nvSpPr>
        <p:spPr>
          <a:xfrm>
            <a:off x="972995" y="1655366"/>
            <a:ext cx="614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글로벌 멤버십 가입자수</a:t>
            </a:r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FF5C-0140-371D-9BA9-10674AB399A1}"/>
              </a:ext>
            </a:extLst>
          </p:cNvPr>
          <p:cNvSpPr txBox="1"/>
          <p:nvPr/>
        </p:nvSpPr>
        <p:spPr>
          <a:xfrm>
            <a:off x="6426739" y="1721179"/>
            <a:ext cx="614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&lt;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해외 매출액</a:t>
            </a:r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&gt;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D513A3-48FD-EB07-BA74-813D490EB383}"/>
              </a:ext>
            </a:extLst>
          </p:cNvPr>
          <p:cNvSpPr/>
          <p:nvPr/>
        </p:nvSpPr>
        <p:spPr>
          <a:xfrm>
            <a:off x="10178143" y="1655366"/>
            <a:ext cx="1040862" cy="60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범례</a:t>
            </a:r>
          </a:p>
        </p:txBody>
      </p:sp>
    </p:spTree>
    <p:extLst>
      <p:ext uri="{BB962C8B-B14F-4D97-AF65-F5344CB8AC3E}">
        <p14:creationId xmlns:p14="http://schemas.microsoft.com/office/powerpoint/2010/main" val="174111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본문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7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5221288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C69D85-3477-2F44-E31A-E693F8316034}"/>
              </a:ext>
            </a:extLst>
          </p:cNvPr>
          <p:cNvSpPr/>
          <p:nvPr/>
        </p:nvSpPr>
        <p:spPr>
          <a:xfrm>
            <a:off x="6275389" y="1570882"/>
            <a:ext cx="5221288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5221288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27C19-F092-BB27-A96F-12BD7C8DFE31}"/>
              </a:ext>
            </a:extLst>
          </p:cNvPr>
          <p:cNvSpPr/>
          <p:nvPr/>
        </p:nvSpPr>
        <p:spPr>
          <a:xfrm>
            <a:off x="6275389" y="1570882"/>
            <a:ext cx="5221288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가설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6E8C4-1B11-5E41-9352-8145156E894D}"/>
              </a:ext>
            </a:extLst>
          </p:cNvPr>
          <p:cNvSpPr txBox="1"/>
          <p:nvPr/>
        </p:nvSpPr>
        <p:spPr>
          <a:xfrm>
            <a:off x="710566" y="2030239"/>
            <a:ext cx="5206046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충격 반응 분석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문권순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1997)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 데이터와 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달러 환율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엔 환율간 선행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후행 관계를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모형의 충격 반응 함수의 값을 통해 도출하는 예시를 통해 충격 반응 분석에 대해 설명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주택가격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그레인저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인과관계 분석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허윤경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et.al, 2008)</a:t>
            </a: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주택 가격과 주택 거래량간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그래인저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인과관계 분석을 통해 어느 요인이 다른 요인들과 상호관계를 맺고 있는지 정량적으로 분석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2034B-7D15-62DC-CE70-CD192B029272}"/>
              </a:ext>
            </a:extLst>
          </p:cNvPr>
          <p:cNvSpPr txBox="1"/>
          <p:nvPr/>
        </p:nvSpPr>
        <p:spPr>
          <a:xfrm>
            <a:off x="6270040" y="2044934"/>
            <a:ext cx="5206046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다음의 가설을 검정한다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/>
          </a:p>
          <a:p>
            <a:pPr marL="522900" indent="-342900">
              <a:buAutoNum type="arabicParenR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멤버십 가입자수 데이터와 해외 매출 데이터는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어느쪽이든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그래인저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인과관계 분석 방법으로 분석했을 때 인과관계가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존재할것이다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522900" indent="-342900">
              <a:buAutoNum type="arabicParenR"/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22900" indent="-342900">
              <a:buAutoNum type="arabicParenR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멤버십 가입자수 데이터와 해외 매출 데이터를 토대로 충격 반응 분석을 실시했을 때 유의미한 충격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반응 관계가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존재할것이다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3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</a:t>
            </a:r>
            <a:r>
              <a:rPr lang="ko-KR" altLang="en-US" sz="18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프로시져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9F345-5F94-5B04-2854-4C3D70A9CE2E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EB5057-9BC6-67CE-2A83-0DE23E939BDE}"/>
              </a:ext>
            </a:extLst>
          </p:cNvPr>
          <p:cNvSpPr/>
          <p:nvPr/>
        </p:nvSpPr>
        <p:spPr>
          <a:xfrm>
            <a:off x="3907856" y="1570882"/>
            <a:ext cx="7588817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프로시져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설명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359261-59CF-C9D0-CA82-E9D731B9AB4D}"/>
              </a:ext>
            </a:extLst>
          </p:cNvPr>
          <p:cNvCxnSpPr/>
          <p:nvPr/>
        </p:nvCxnSpPr>
        <p:spPr>
          <a:xfrm>
            <a:off x="3907856" y="1645920"/>
            <a:ext cx="0" cy="4519930"/>
          </a:xfrm>
          <a:prstGeom prst="line">
            <a:avLst/>
          </a:prstGeom>
          <a:ln w="28575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91BF48-3E86-EECF-0D41-69DC51830487}"/>
              </a:ext>
            </a:extLst>
          </p:cNvPr>
          <p:cNvSpPr/>
          <p:nvPr/>
        </p:nvSpPr>
        <p:spPr>
          <a:xfrm>
            <a:off x="962526" y="1925053"/>
            <a:ext cx="2502566" cy="712269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8B01C6-2EFA-0A35-BA46-9BB189DC21AB}"/>
              </a:ext>
            </a:extLst>
          </p:cNvPr>
          <p:cNvSpPr/>
          <p:nvPr/>
        </p:nvSpPr>
        <p:spPr>
          <a:xfrm>
            <a:off x="962526" y="2906148"/>
            <a:ext cx="2502566" cy="847023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그레인저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인과성 검정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4C7486-F4B4-F305-CD78-CDDDF318FE07}"/>
              </a:ext>
            </a:extLst>
          </p:cNvPr>
          <p:cNvSpPr/>
          <p:nvPr/>
        </p:nvSpPr>
        <p:spPr>
          <a:xfrm>
            <a:off x="962526" y="4021997"/>
            <a:ext cx="2502566" cy="847023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공적분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6B5E9C-FA7F-A91B-450A-F65D7A9648EB}"/>
              </a:ext>
            </a:extLst>
          </p:cNvPr>
          <p:cNvSpPr/>
          <p:nvPr/>
        </p:nvSpPr>
        <p:spPr>
          <a:xfrm>
            <a:off x="962526" y="5137846"/>
            <a:ext cx="2502566" cy="847023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VAR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충격반응함수 확인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0CDA980-A816-B1B1-CBAA-4E8A8EC73F72}"/>
              </a:ext>
            </a:extLst>
          </p:cNvPr>
          <p:cNvSpPr/>
          <p:nvPr/>
        </p:nvSpPr>
        <p:spPr>
          <a:xfrm rot="10800000">
            <a:off x="962525" y="2689777"/>
            <a:ext cx="2502561" cy="139524"/>
          </a:xfrm>
          <a:prstGeom prst="triangle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61EE4C0-802B-A8A9-AF65-AFB6142BA9ED}"/>
              </a:ext>
            </a:extLst>
          </p:cNvPr>
          <p:cNvSpPr/>
          <p:nvPr/>
        </p:nvSpPr>
        <p:spPr>
          <a:xfrm rot="10800000">
            <a:off x="944770" y="3804174"/>
            <a:ext cx="2502561" cy="139524"/>
          </a:xfrm>
          <a:prstGeom prst="triangle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08A388D-4F94-C07B-51DA-A44EAFD86B61}"/>
              </a:ext>
            </a:extLst>
          </p:cNvPr>
          <p:cNvSpPr/>
          <p:nvPr/>
        </p:nvSpPr>
        <p:spPr>
          <a:xfrm rot="10800000">
            <a:off x="962524" y="4930006"/>
            <a:ext cx="2502561" cy="139524"/>
          </a:xfrm>
          <a:prstGeom prst="triangle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A234E6A-47BA-2A0C-88EB-D1E10AF21A0F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3465092" y="2281188"/>
            <a:ext cx="1212787" cy="313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4EC3885-4A90-E00C-FCFC-53C9B6061427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3465092" y="3329660"/>
            <a:ext cx="1212787" cy="279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F86DC5E-535F-A95C-6723-3E6807FBC2C6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>
            <a:off x="3465092" y="4445509"/>
            <a:ext cx="1212787" cy="177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E6C3F9D-3588-F7DB-82B9-7E224FF02D92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>
            <a:off x="3465092" y="5561358"/>
            <a:ext cx="1225327" cy="75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9999E5-58FE-370A-4CA0-D147149E21AE}"/>
              </a:ext>
            </a:extLst>
          </p:cNvPr>
          <p:cNvSpPr/>
          <p:nvPr/>
        </p:nvSpPr>
        <p:spPr>
          <a:xfrm>
            <a:off x="4677879" y="2168314"/>
            <a:ext cx="6551592" cy="852921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분석이 가능하도록 데이터를 적정한 형태로 가공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7BFA67A-6B63-66ED-0A2B-BF76D9580147}"/>
              </a:ext>
            </a:extLst>
          </p:cNvPr>
          <p:cNvSpPr/>
          <p:nvPr/>
        </p:nvSpPr>
        <p:spPr>
          <a:xfrm>
            <a:off x="4677879" y="3182490"/>
            <a:ext cx="6551592" cy="852921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인과성 검정을 통해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멤버십 가입자수 및 판매량 데이터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 </a:t>
            </a:r>
            <a:b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인과성 존재 여부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통계적 방법론으로 확인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4874B8D-917E-CFED-14F1-456D2B46374D}"/>
              </a:ext>
            </a:extLst>
          </p:cNvPr>
          <p:cNvSpPr/>
          <p:nvPr/>
        </p:nvSpPr>
        <p:spPr>
          <a:xfrm>
            <a:off x="4677879" y="4196666"/>
            <a:ext cx="6551592" cy="852921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Original VAR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사용해야 하는지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발전된 다른 모델도 사용 가능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한지 확인</a:t>
            </a:r>
            <a:b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공적분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관계가 </a:t>
            </a:r>
            <a:r>
              <a:rPr lang="ko-KR" altLang="en-US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존재할경우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VECM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사용 가능함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355188-B58D-C181-3E8D-ECB85CE2A5A2}"/>
              </a:ext>
            </a:extLst>
          </p:cNvPr>
          <p:cNvSpPr/>
          <p:nvPr/>
        </p:nvSpPr>
        <p:spPr>
          <a:xfrm>
            <a:off x="4690419" y="5210841"/>
            <a:ext cx="6551592" cy="852921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VAR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모형을 적합하고 충격반응함수를 이용해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충격에 대한 반응 형태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확인</a:t>
            </a:r>
          </a:p>
        </p:txBody>
      </p:sp>
    </p:spTree>
    <p:extLst>
      <p:ext uri="{BB962C8B-B14F-4D97-AF65-F5344CB8AC3E}">
        <p14:creationId xmlns:p14="http://schemas.microsoft.com/office/powerpoint/2010/main" val="73485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4234831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검정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①대부분의 시계열 분석 방법론은 시계열이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정상성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띤다고 가정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정상성이란 시계열 데이터가 평균을 기준으로 그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분산이 시간이 지나도 일정한 추세를 유지하는 성질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의미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유지하는 성질이란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일시적으로 추세에서 벗어나도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 추세로 회귀하는 성질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갖고 있다는 의미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단위근이란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일정한 추세를 벗어나게 하는 요인으로 시계열의 불안정성을 야기하는 요인을 의미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④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단위근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검정이란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이런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불안정 야기 요인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데이터에 있는지 없는지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확인하는 통계적 방법론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09C17CB-33C1-64C0-AD5F-01A55DB7443B}"/>
              </a:ext>
            </a:extLst>
          </p:cNvPr>
          <p:cNvGrpSpPr/>
          <p:nvPr/>
        </p:nvGrpSpPr>
        <p:grpSpPr>
          <a:xfrm>
            <a:off x="7378018" y="1605213"/>
            <a:ext cx="3407481" cy="1499309"/>
            <a:chOff x="7050964" y="1710708"/>
            <a:chExt cx="3014262" cy="149930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66C7185-2CEB-37DF-E3A7-4859D812E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0964" y="1710708"/>
              <a:ext cx="3014262" cy="149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B948456-F48F-6B59-3F18-281B1588C57E}"/>
                    </a:ext>
                  </a:extLst>
                </p:cNvPr>
                <p:cNvSpPr txBox="1"/>
                <p:nvPr/>
              </p:nvSpPr>
              <p:spPr>
                <a:xfrm>
                  <a:off x="7215326" y="2499680"/>
                  <a:ext cx="1120115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B948456-F48F-6B59-3F18-281B1588C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5326" y="2499680"/>
                  <a:ext cx="1120115" cy="274627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F2319F-4B3B-18D3-E5A7-C5403E6174DB}"/>
              </a:ext>
            </a:extLst>
          </p:cNvPr>
          <p:cNvGrpSpPr/>
          <p:nvPr/>
        </p:nvGrpSpPr>
        <p:grpSpPr>
          <a:xfrm>
            <a:off x="7331159" y="3853204"/>
            <a:ext cx="3454347" cy="1501200"/>
            <a:chOff x="7133039" y="3819516"/>
            <a:chExt cx="3454347" cy="17064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E61B4AE-A50C-E442-88E5-83A81EE46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3039" y="3819516"/>
              <a:ext cx="3454347" cy="17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4AFB874-6B96-69FF-D01E-4E711C29EA33}"/>
                    </a:ext>
                  </a:extLst>
                </p:cNvPr>
                <p:cNvSpPr txBox="1"/>
                <p:nvPr/>
              </p:nvSpPr>
              <p:spPr>
                <a:xfrm>
                  <a:off x="7302175" y="4496097"/>
                  <a:ext cx="1081386" cy="302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050" i="1" dirty="0">
                      <a:latin typeface="Cambria Math" panose="02040503050406030204" pitchFamily="18" charset="0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𝑎𝑌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4AFB874-6B96-69FF-D01E-4E711C29E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175" y="4496097"/>
                  <a:ext cx="1081386" cy="302837"/>
                </a:xfrm>
                <a:prstGeom prst="rect">
                  <a:avLst/>
                </a:prstGeom>
                <a:blipFill>
                  <a:blip r:embed="rId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F3F1D25-F15C-7BC2-4B43-CC9FF920A291}"/>
                  </a:ext>
                </a:extLst>
              </p:cNvPr>
              <p:cNvSpPr/>
              <p:nvPr/>
            </p:nvSpPr>
            <p:spPr>
              <a:xfrm>
                <a:off x="7362777" y="3128499"/>
                <a:ext cx="4024677" cy="628368"/>
              </a:xfrm>
              <a:prstGeom prst="rect">
                <a:avLst/>
              </a:prstGeom>
              <a:solidFill>
                <a:srgbClr val="00ADC3"/>
              </a:solidFill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05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5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05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</a:t>
                </a:r>
                <a:r>
                  <a:rPr lang="ko-KR" altLang="en-US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단위근</a:t>
                </a:r>
                <a:r>
                  <a:rPr lang="en-US" altLang="ko-KR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r>
                  <a:rPr lang="ko-KR" altLang="en-US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일 경우 과거</a:t>
                </a:r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시차의 값에 따라 현재 시점의 값이 </a:t>
                </a:r>
                <a:r>
                  <a:rPr lang="ko-KR" altLang="en-US" sz="1050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다이나믹하게</a:t>
                </a:r>
                <a:r>
                  <a:rPr lang="ko-KR" altLang="en-US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바뀜</a:t>
                </a:r>
                <a:r>
                  <a:rPr lang="en-US" altLang="ko-KR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</a:t>
                </a:r>
                <a:r>
                  <a:rPr lang="ko-KR" altLang="en-US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시계열이 안정적이지 않음</a:t>
                </a:r>
                <a:r>
                  <a:rPr lang="en-US" altLang="ko-KR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endPara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F3F1D25-F15C-7BC2-4B43-CC9FF920A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77" y="3128499"/>
                <a:ext cx="4024677" cy="6283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ADC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F17F0B1-92F4-DC7C-9F1A-9A3267BF4E05}"/>
                  </a:ext>
                </a:extLst>
              </p:cNvPr>
              <p:cNvSpPr/>
              <p:nvPr/>
            </p:nvSpPr>
            <p:spPr>
              <a:xfrm>
                <a:off x="7331159" y="5435851"/>
                <a:ext cx="4071536" cy="630000"/>
              </a:xfrm>
              <a:prstGeom prst="rect">
                <a:avLst/>
              </a:prstGeom>
              <a:solidFill>
                <a:srgbClr val="00ADC3"/>
              </a:solidFill>
              <a:ln>
                <a:solidFill>
                  <a:srgbClr val="00A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05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05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ko-KR" altLang="en-US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일 경우 </a:t>
                </a:r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시차의 값이 현재 시점의 값에 미치는 영향을 제한적이며</a:t>
                </a:r>
                <a:r>
                  <a: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05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105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→∞</m:t>
                    </m:r>
                  </m:oMath>
                </a14:m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로 가면 갈수록 직전 시점의 영향은 </a:t>
                </a:r>
                <a:r>
                  <a: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</a:t>
                </a:r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수렴하고</a:t>
                </a:r>
                <a:r>
                  <a:rPr lang="en-US" altLang="ko-KR" sz="105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따르는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수렴함</a:t>
                </a:r>
                <a:r>
                  <a:rPr lang="en-US" altLang="ko-KR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</a:t>
                </a:r>
                <a:r>
                  <a:rPr lang="ko-KR" altLang="en-US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시계열이 안정성을 가짐</a:t>
                </a:r>
                <a:r>
                  <a:rPr lang="en-US" altLang="ko-KR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endParaRPr lang="ko-KR" altLang="en-US" sz="105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F17F0B1-92F4-DC7C-9F1A-9A3267BF4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59" y="5435851"/>
                <a:ext cx="4071536" cy="630000"/>
              </a:xfrm>
              <a:prstGeom prst="rect">
                <a:avLst/>
              </a:prstGeom>
              <a:blipFill>
                <a:blip r:embed="rId8"/>
                <a:stretch>
                  <a:fillRect t="-5607" b="-11215"/>
                </a:stretch>
              </a:blipFill>
              <a:ln>
                <a:solidFill>
                  <a:srgbClr val="00ADC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D6745929-683D-9A1D-2BA8-5B595463C3F3}"/>
              </a:ext>
            </a:extLst>
          </p:cNvPr>
          <p:cNvGrpSpPr/>
          <p:nvPr/>
        </p:nvGrpSpPr>
        <p:grpSpPr>
          <a:xfrm>
            <a:off x="7444024" y="5593390"/>
            <a:ext cx="247924" cy="297465"/>
            <a:chOff x="746824" y="4237748"/>
            <a:chExt cx="261080" cy="366955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4873A607-9CF0-5483-8CD9-565A709EA57F}"/>
                </a:ext>
              </a:extLst>
            </p:cNvPr>
            <p:cNvSpPr/>
            <p:nvPr/>
          </p:nvSpPr>
          <p:spPr>
            <a:xfrm rot="5400000">
              <a:off x="693886" y="4290686"/>
              <a:ext cx="366955" cy="261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C70515C9-94AC-7C9D-A6E1-3D7E90EAFFC9}"/>
                </a:ext>
              </a:extLst>
            </p:cNvPr>
            <p:cNvSpPr/>
            <p:nvPr/>
          </p:nvSpPr>
          <p:spPr>
            <a:xfrm rot="10800000">
              <a:off x="757936" y="4373565"/>
              <a:ext cx="164402" cy="1492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FF6C2802-AA3D-4B74-3FEB-DA268E939162}"/>
              </a:ext>
            </a:extLst>
          </p:cNvPr>
          <p:cNvSpPr/>
          <p:nvPr/>
        </p:nvSpPr>
        <p:spPr>
          <a:xfrm>
            <a:off x="7879080" y="2450880"/>
            <a:ext cx="129540" cy="1319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0F03D5-5780-6441-F3F0-30FACD8ACBD2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flipV="1">
            <a:off x="7943850" y="2221475"/>
            <a:ext cx="185914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7806B0-6C3F-A261-0252-36144FEAB6C0}"/>
              </a:ext>
            </a:extLst>
          </p:cNvPr>
          <p:cNvSpPr txBox="1"/>
          <p:nvPr/>
        </p:nvSpPr>
        <p:spPr>
          <a:xfrm>
            <a:off x="7684770" y="1959865"/>
            <a:ext cx="889987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단위근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4B6C80-4378-030D-DCC3-2BA8C1D80C09}"/>
              </a:ext>
            </a:extLst>
          </p:cNvPr>
          <p:cNvSpPr/>
          <p:nvPr/>
        </p:nvSpPr>
        <p:spPr>
          <a:xfrm>
            <a:off x="7828818" y="4514193"/>
            <a:ext cx="129540" cy="1319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BB21C5-58BB-10EF-E0B9-70AE23DDE51A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7893588" y="4342665"/>
            <a:ext cx="132812" cy="17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0D6108-B145-3844-C7D6-02E80ACC86FE}"/>
              </a:ext>
            </a:extLst>
          </p:cNvPr>
          <p:cNvSpPr txBox="1"/>
          <p:nvPr/>
        </p:nvSpPr>
        <p:spPr>
          <a:xfrm>
            <a:off x="7514881" y="4081055"/>
            <a:ext cx="1023037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단위근이 아님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6474543-13FC-6D19-9475-01AA8BA36551}"/>
              </a:ext>
            </a:extLst>
          </p:cNvPr>
          <p:cNvCxnSpPr>
            <a:cxnSpLocks/>
            <a:stCxn id="42" idx="1"/>
            <a:endCxn id="1027" idx="0"/>
          </p:cNvCxnSpPr>
          <p:nvPr/>
        </p:nvCxnSpPr>
        <p:spPr>
          <a:xfrm rot="10800000" flipV="1">
            <a:off x="6830558" y="2090670"/>
            <a:ext cx="854212" cy="1159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1E952E0-803A-7C0C-1BC6-2031563CDBA2}"/>
              </a:ext>
            </a:extLst>
          </p:cNvPr>
          <p:cNvCxnSpPr>
            <a:cxnSpLocks/>
            <a:stCxn id="50" idx="1"/>
            <a:endCxn id="1027" idx="2"/>
          </p:cNvCxnSpPr>
          <p:nvPr/>
        </p:nvCxnSpPr>
        <p:spPr>
          <a:xfrm rot="10800000">
            <a:off x="6830559" y="3979942"/>
            <a:ext cx="684323" cy="231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8C7F9655-E711-0835-3C27-A05D70F4B96C}"/>
              </a:ext>
            </a:extLst>
          </p:cNvPr>
          <p:cNvSpPr/>
          <p:nvPr/>
        </p:nvSpPr>
        <p:spPr>
          <a:xfrm>
            <a:off x="6368130" y="3249738"/>
            <a:ext cx="924856" cy="730204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인가 아닌가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C824094D-363F-BA92-4FCC-7329B28F5BE3}"/>
              </a:ext>
            </a:extLst>
          </p:cNvPr>
          <p:cNvGrpSpPr/>
          <p:nvPr/>
        </p:nvGrpSpPr>
        <p:grpSpPr>
          <a:xfrm>
            <a:off x="7475266" y="3273505"/>
            <a:ext cx="247924" cy="297465"/>
            <a:chOff x="746824" y="4237748"/>
            <a:chExt cx="261080" cy="366955"/>
          </a:xfrm>
        </p:grpSpPr>
        <p:sp>
          <p:nvSpPr>
            <p:cNvPr id="1042" name="이등변 삼각형 1041">
              <a:extLst>
                <a:ext uri="{FF2B5EF4-FFF2-40B4-BE49-F238E27FC236}">
                  <a16:creationId xmlns:a16="http://schemas.microsoft.com/office/drawing/2014/main" id="{16E06025-5A19-AE01-A87A-92A73B7CD9D2}"/>
                </a:ext>
              </a:extLst>
            </p:cNvPr>
            <p:cNvSpPr/>
            <p:nvPr/>
          </p:nvSpPr>
          <p:spPr>
            <a:xfrm rot="5400000">
              <a:off x="693886" y="4290686"/>
              <a:ext cx="366955" cy="261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이등변 삼각형 1042">
              <a:extLst>
                <a:ext uri="{FF2B5EF4-FFF2-40B4-BE49-F238E27FC236}">
                  <a16:creationId xmlns:a16="http://schemas.microsoft.com/office/drawing/2014/main" id="{BA6BE296-1666-3498-01B4-5AF71ADF6C13}"/>
                </a:ext>
              </a:extLst>
            </p:cNvPr>
            <p:cNvSpPr/>
            <p:nvPr/>
          </p:nvSpPr>
          <p:spPr>
            <a:xfrm rot="10800000">
              <a:off x="757936" y="4373565"/>
              <a:ext cx="164402" cy="1492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B0299E91-7DF0-DD2A-E88B-2D5FBFDD85C3}"/>
              </a:ext>
            </a:extLst>
          </p:cNvPr>
          <p:cNvGrpSpPr/>
          <p:nvPr/>
        </p:nvGrpSpPr>
        <p:grpSpPr>
          <a:xfrm>
            <a:off x="6459321" y="3715000"/>
            <a:ext cx="137784" cy="153093"/>
            <a:chOff x="746824" y="4237748"/>
            <a:chExt cx="261080" cy="366955"/>
          </a:xfrm>
        </p:grpSpPr>
        <p:sp>
          <p:nvSpPr>
            <p:cNvPr id="1049" name="이등변 삼각형 1048">
              <a:extLst>
                <a:ext uri="{FF2B5EF4-FFF2-40B4-BE49-F238E27FC236}">
                  <a16:creationId xmlns:a16="http://schemas.microsoft.com/office/drawing/2014/main" id="{6E430D16-951E-2C8E-516A-1FAD7A2DE59C}"/>
                </a:ext>
              </a:extLst>
            </p:cNvPr>
            <p:cNvSpPr/>
            <p:nvPr/>
          </p:nvSpPr>
          <p:spPr>
            <a:xfrm rot="5400000">
              <a:off x="693886" y="4290686"/>
              <a:ext cx="366955" cy="26108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이등변 삼각형 1049">
              <a:extLst>
                <a:ext uri="{FF2B5EF4-FFF2-40B4-BE49-F238E27FC236}">
                  <a16:creationId xmlns:a16="http://schemas.microsoft.com/office/drawing/2014/main" id="{8DD4617E-052C-E807-0C86-AE21B47258C5}"/>
                </a:ext>
              </a:extLst>
            </p:cNvPr>
            <p:cNvSpPr/>
            <p:nvPr/>
          </p:nvSpPr>
          <p:spPr>
            <a:xfrm rot="10800000">
              <a:off x="757936" y="4373565"/>
              <a:ext cx="164402" cy="1492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114E0CE-4877-5639-A2BE-5E2EAE5F861E}"/>
              </a:ext>
            </a:extLst>
          </p:cNvPr>
          <p:cNvSpPr txBox="1"/>
          <p:nvPr/>
        </p:nvSpPr>
        <p:spPr>
          <a:xfrm>
            <a:off x="6545403" y="3633459"/>
            <a:ext cx="625990" cy="3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통계적 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검정 수행</a:t>
            </a: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인과성 검정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검정</a:t>
              </a:r>
            </a:p>
          </p:txBody>
        </p:sp>
        <p:sp>
          <p:nvSpPr>
            <p:cNvPr id="1057" name="직사각형 1056">
              <a:extLst>
                <a:ext uri="{FF2B5EF4-FFF2-40B4-BE49-F238E27FC236}">
                  <a16:creationId xmlns:a16="http://schemas.microsoft.com/office/drawing/2014/main" id="{86CC5C47-CD75-9BCA-8F77-4F9DA1400592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확인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0" name="이등변 삼각형 1059">
              <a:extLst>
                <a:ext uri="{FF2B5EF4-FFF2-40B4-BE49-F238E27FC236}">
                  <a16:creationId xmlns:a16="http://schemas.microsoft.com/office/drawing/2014/main" id="{C311917E-2293-29A4-0719-6A1380406918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50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3" y="1570882"/>
            <a:ext cx="1080135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6" y="1570882"/>
            <a:ext cx="4234832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1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39"/>
            <a:ext cx="4234832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검정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해외 판매량 시계열 데이터는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단위근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검정 결과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adf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검정치가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-2.89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단위근이 시계열 데이터에 존재한다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가설에 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결과가 속할 확률이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4.6%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확률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5%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기준으로 설정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때 이 가설을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시계열 데이터에 단위근은 존재하지 않는다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대립 가설을 채택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가입자수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시계얼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단위근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검정 결과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adf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검정치가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-1.02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단위근이 시계열 데이터에 존재한다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가설에 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결과가 속할 확률이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74%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확률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5%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기준으로 설정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때 이 가설을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기각하기엔 확률이 너무 높아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단위근이 시계열에 존재한다고 봄이 타당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E859FB-9350-0AF7-FEC4-BDCFAAD71DAB}"/>
              </a:ext>
            </a:extLst>
          </p:cNvPr>
          <p:cNvGrpSpPr/>
          <p:nvPr/>
        </p:nvGrpSpPr>
        <p:grpSpPr>
          <a:xfrm>
            <a:off x="6563838" y="4178294"/>
            <a:ext cx="4572000" cy="1815391"/>
            <a:chOff x="6563838" y="4264919"/>
            <a:chExt cx="4572000" cy="181539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40FBCB6-E2EF-6CC2-9A44-2B55E1A1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3838" y="4264919"/>
              <a:ext cx="4572000" cy="15621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90022A-B5C7-31B1-A42E-33FF9FC38157}"/>
                </a:ext>
              </a:extLst>
            </p:cNvPr>
            <p:cNvSpPr txBox="1"/>
            <p:nvPr/>
          </p:nvSpPr>
          <p:spPr>
            <a:xfrm>
              <a:off x="7008337" y="5772533"/>
              <a:ext cx="3683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가입자수 데이터에 대한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ADF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검정표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4CF5FB-00DB-1213-548E-5F5ACFE5CF49}"/>
                </a:ext>
              </a:extLst>
            </p:cNvPr>
            <p:cNvSpPr/>
            <p:nvPr/>
          </p:nvSpPr>
          <p:spPr>
            <a:xfrm>
              <a:off x="10529106" y="4699000"/>
              <a:ext cx="531791" cy="228600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B6F548-41FF-9AB0-2340-00EAF7CF29CC}"/>
              </a:ext>
            </a:extLst>
          </p:cNvPr>
          <p:cNvGrpSpPr/>
          <p:nvPr/>
        </p:nvGrpSpPr>
        <p:grpSpPr>
          <a:xfrm>
            <a:off x="6563838" y="1958683"/>
            <a:ext cx="4571999" cy="1953185"/>
            <a:chOff x="6563838" y="1958683"/>
            <a:chExt cx="4571999" cy="195318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CCE9535-1CFB-D2EF-5264-990559999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3838" y="1958683"/>
              <a:ext cx="4571999" cy="164782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8AE75B-A3F3-D0CD-1378-B83025EF0D9B}"/>
                </a:ext>
              </a:extLst>
            </p:cNvPr>
            <p:cNvSpPr txBox="1"/>
            <p:nvPr/>
          </p:nvSpPr>
          <p:spPr>
            <a:xfrm>
              <a:off x="7167456" y="3602493"/>
              <a:ext cx="3322744" cy="309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 판매량 데이터에 대한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ADF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검정표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5DC6019-1A17-4C1D-4BFA-C9433663CA57}"/>
                </a:ext>
              </a:extLst>
            </p:cNvPr>
            <p:cNvSpPr/>
            <p:nvPr/>
          </p:nvSpPr>
          <p:spPr>
            <a:xfrm>
              <a:off x="10602101" y="2464629"/>
              <a:ext cx="531791" cy="228600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6BE3DE-EBFE-969F-C471-0BD64E5B699D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6877"/>
            <a:chExt cx="1343670" cy="460897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DE46B8-FEA6-7EE6-71F7-E3669F166A2C}"/>
                </a:ext>
              </a:extLst>
            </p:cNvPr>
            <p:cNvSpPr/>
            <p:nvPr/>
          </p:nvSpPr>
          <p:spPr>
            <a:xfrm>
              <a:off x="932483" y="1925053"/>
              <a:ext cx="964847" cy="712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E34045-7F6A-ECAD-2852-BF0E7A8BFD47}"/>
                </a:ext>
              </a:extLst>
            </p:cNvPr>
            <p:cNvSpPr/>
            <p:nvPr/>
          </p:nvSpPr>
          <p:spPr>
            <a:xfrm>
              <a:off x="932483" y="2906148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그레인저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인과성 검정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585050-4ECC-4C51-5DE2-7DACAC198C5E}"/>
                </a:ext>
              </a:extLst>
            </p:cNvPr>
            <p:cNvSpPr/>
            <p:nvPr/>
          </p:nvSpPr>
          <p:spPr>
            <a:xfrm>
              <a:off x="932483" y="4021997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공적분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검정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7684292-AB50-3C93-F94F-3B436379E3AE}"/>
                </a:ext>
              </a:extLst>
            </p:cNvPr>
            <p:cNvSpPr/>
            <p:nvPr/>
          </p:nvSpPr>
          <p:spPr>
            <a:xfrm>
              <a:off x="932483" y="5137846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VAR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충격반응함수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83408580-80B5-C4A0-71F6-CD1202B16646}"/>
                </a:ext>
              </a:extLst>
            </p:cNvPr>
            <p:cNvSpPr/>
            <p:nvPr/>
          </p:nvSpPr>
          <p:spPr>
            <a:xfrm rot="10800000">
              <a:off x="932479" y="2689777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B71B827F-A1CD-E82B-7E71-7822DA0EA260}"/>
                </a:ext>
              </a:extLst>
            </p:cNvPr>
            <p:cNvSpPr/>
            <p:nvPr/>
          </p:nvSpPr>
          <p:spPr>
            <a:xfrm rot="10800000">
              <a:off x="914724" y="3804174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AB74984-5980-C61B-8F2E-769EFE558255}"/>
                </a:ext>
              </a:extLst>
            </p:cNvPr>
            <p:cNvSpPr/>
            <p:nvPr/>
          </p:nvSpPr>
          <p:spPr>
            <a:xfrm rot="10800000">
              <a:off x="932478" y="4930006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E393966-C194-27CA-BE3E-C4E9DDF01D42}"/>
                </a:ext>
              </a:extLst>
            </p:cNvPr>
            <p:cNvSpPr/>
            <p:nvPr/>
          </p:nvSpPr>
          <p:spPr>
            <a:xfrm>
              <a:off x="696886" y="1556877"/>
              <a:ext cx="1343670" cy="460897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08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9898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3036</Words>
  <Application>Microsoft Office PowerPoint</Application>
  <PresentationFormat>와이드스크린</PresentationFormat>
  <Paragraphs>598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HY헤드라인M</vt:lpstr>
      <vt:lpstr>나눔고딕</vt:lpstr>
      <vt:lpstr>나눔고딕 ExtraBold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부서별 3분기 결과 및  4분기 계획</dc:title>
  <dc:creator>LINKSHOPS</dc:creator>
  <cp:lastModifiedBy>권종익</cp:lastModifiedBy>
  <cp:revision>79</cp:revision>
  <dcterms:modified xsi:type="dcterms:W3CDTF">2023-04-12T09:44:10Z</dcterms:modified>
</cp:coreProperties>
</file>