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301" r:id="rId3"/>
    <p:sldId id="264" r:id="rId4"/>
    <p:sldId id="260" r:id="rId5"/>
    <p:sldId id="265" r:id="rId6"/>
    <p:sldId id="281" r:id="rId7"/>
    <p:sldId id="283" r:id="rId8"/>
    <p:sldId id="282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8" r:id="rId23"/>
    <p:sldId id="297" r:id="rId24"/>
    <p:sldId id="300" r:id="rId25"/>
    <p:sldId id="299" r:id="rId26"/>
    <p:sldId id="302" r:id="rId27"/>
    <p:sldId id="303" r:id="rId28"/>
    <p:sldId id="305" r:id="rId29"/>
    <p:sldId id="306" r:id="rId30"/>
    <p:sldId id="308" r:id="rId31"/>
    <p:sldId id="307" r:id="rId32"/>
    <p:sldId id="309" r:id="rId33"/>
    <p:sldId id="310" r:id="rId34"/>
    <p:sldId id="31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2540" userDrawn="1">
          <p15:clr>
            <a:srgbClr val="A4A3A4"/>
          </p15:clr>
        </p15:guide>
        <p15:guide id="2" orient="horz" pos="232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pos="5375" userDrawn="1">
          <p15:clr>
            <a:srgbClr val="A4A3A4"/>
          </p15:clr>
        </p15:guide>
        <p15:guide id="5" orient="horz" pos="3884" userDrawn="1">
          <p15:clr>
            <a:srgbClr val="A4A3A4"/>
          </p15:clr>
        </p15:guide>
        <p15:guide id="6" pos="544" userDrawn="1">
          <p15:clr>
            <a:srgbClr val="A4A3A4"/>
          </p15:clr>
        </p15:guide>
        <p15:guide id="7" orient="horz" pos="1207" userDrawn="1">
          <p15:clr>
            <a:srgbClr val="A4A3A4"/>
          </p15:clr>
        </p15:guide>
        <p15:guide id="8" pos="2767" userDrawn="1">
          <p15:clr>
            <a:srgbClr val="A4A3A4"/>
          </p15:clr>
        </p15:guide>
        <p15:guide id="9" pos="2993" userDrawn="1">
          <p15:clr>
            <a:srgbClr val="A4A3A4"/>
          </p15:clr>
        </p15:guide>
        <p15:guide id="10" orient="horz" pos="1117" userDrawn="1">
          <p15:clr>
            <a:srgbClr val="A4A3A4"/>
          </p15:clr>
        </p15:guide>
        <p15:guide id="11" pos="5193" userDrawn="1">
          <p15:clr>
            <a:srgbClr val="A4A3A4"/>
          </p15:clr>
        </p15:guide>
        <p15:guide id="12" pos="1451" userDrawn="1">
          <p15:clr>
            <a:srgbClr val="A4A3A4"/>
          </p15:clr>
        </p15:guide>
        <p15:guide id="13" pos="3833" userDrawn="1">
          <p15:clr>
            <a:srgbClr val="A4A3A4"/>
          </p15:clr>
        </p15:guide>
        <p15:guide id="14" orient="horz" pos="3793" userDrawn="1">
          <p15:clr>
            <a:srgbClr val="A4A3A4"/>
          </p15:clr>
        </p15:guide>
        <p15:guide id="15" orient="horz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DC3"/>
    <a:srgbClr val="222131"/>
    <a:srgbClr val="222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/>
  </p:normalViewPr>
  <p:slideViewPr>
    <p:cSldViewPr snapToGrid="0">
      <p:cViewPr>
        <p:scale>
          <a:sx n="200" d="100"/>
          <a:sy n="200" d="100"/>
        </p:scale>
        <p:origin x="492" y="-828"/>
      </p:cViewPr>
      <p:guideLst>
        <p:guide pos="2540"/>
        <p:guide orient="horz" pos="232"/>
        <p:guide pos="385"/>
        <p:guide pos="5375"/>
        <p:guide orient="horz" pos="3884"/>
        <p:guide pos="544"/>
        <p:guide orient="horz" pos="1207"/>
        <p:guide pos="2767"/>
        <p:guide pos="2993"/>
        <p:guide orient="horz" pos="1117"/>
        <p:guide pos="5193"/>
        <p:guide pos="1451"/>
        <p:guide pos="3833"/>
        <p:guide orient="horz" pos="3793"/>
        <p:guide orient="horz"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A8604-6D55-4900-8727-1BC29081635E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AFE67-9485-474D-A701-1B3310FD9A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884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3AFE67-9485-474D-A701-1B3310FD9A1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402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141F-D5B9-4E25-A19A-A46420B2DA1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377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141F-D5B9-4E25-A19A-A46420B2DA1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3023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141F-D5B9-4E25-A19A-A46420B2DA1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26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141F-D5B9-4E25-A19A-A46420B2DA1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2387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AB141F-D5B9-4E25-A19A-A46420B2DA1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104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FD2F3D4-D1A3-4342-BBFF-21219477AD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43" y="-290645"/>
            <a:ext cx="1965914" cy="16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946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85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9344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5E96F-FFB8-46CE-8D51-2CD5FCBFA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DEC4F7-0301-465C-ADDA-470033ABA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85FC5B-CA43-41FC-9190-35D4FE293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87C2E-5739-4737-ACF3-2F96A7F8FCBC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94CA23-1667-478E-A93A-DB1F965DB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AC38-41BF-4B5A-A7C1-3E4E6994B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83504-5905-4029-AE85-F252A2399E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091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거버닝 없는 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36195"/>
            <a:ext cx="7886700" cy="534076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7C05F-0C56-4C63-B810-6B076A15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63D0ED-E53C-40CB-9CE0-53D18C2A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895"/>
          </a:xfrm>
          <a:ln>
            <a:solidFill>
              <a:srgbClr val="222633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895"/>
          </a:xfrm>
          <a:ln>
            <a:solidFill>
              <a:srgbClr val="222633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043F77F-1214-49CE-971A-1B9BB92316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8A763F95-080E-494E-9720-3ACACF3C9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7B8FD580-7E2E-4802-AFC5-CD19885B6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44951576-32EB-4C78-95CD-8449A92F2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8A5C9A5E-62AE-4DEA-872A-FC0F69948E1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70573"/>
            <a:ext cx="7886700" cy="854075"/>
          </a:xfrm>
          <a:ln>
            <a:solidFill>
              <a:srgbClr val="22263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2400" dirty="0" smtClean="0">
                <a:latin typeface="+mj-lt"/>
                <a:ea typeface="+mj-ea"/>
                <a:cs typeface="+mj-cs"/>
              </a:defRPr>
            </a:lvl1pPr>
            <a:lvl2pPr>
              <a:defRPr lang="ko-KR" altLang="en-US" sz="1200" dirty="0" smtClean="0"/>
            </a:lvl2pPr>
            <a:lvl3pPr>
              <a:defRPr lang="ko-KR" altLang="en-US" sz="1100" dirty="0" smtClean="0"/>
            </a:lvl3pPr>
            <a:lvl4pPr>
              <a:defRPr lang="ko-KR" altLang="en-US" sz="1050" dirty="0" smtClean="0"/>
            </a:lvl4pPr>
            <a:lvl5pPr>
              <a:defRPr lang="ko-KR" altLang="en-US" sz="1050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DC3107-582B-4D23-BF80-47756BBE7A09}"/>
              </a:ext>
            </a:extLst>
          </p:cNvPr>
          <p:cNvSpPr/>
          <p:nvPr userDrawn="1"/>
        </p:nvSpPr>
        <p:spPr>
          <a:xfrm>
            <a:off x="628650" y="1825200"/>
            <a:ext cx="7886700" cy="4352400"/>
          </a:xfrm>
          <a:prstGeom prst="rect">
            <a:avLst/>
          </a:prstGeom>
          <a:ln>
            <a:solidFill>
              <a:srgbClr val="222633"/>
            </a:solidFill>
          </a:ln>
        </p:spPr>
        <p:txBody>
          <a:bodyPr vert="horz" lIns="91440" tIns="45720" rIns="91440" bIns="45720" rtlCol="0" anchor="ctr">
            <a:noAutofit/>
          </a:bodyPr>
          <a:lstStyle/>
          <a:p>
            <a:pPr marL="228600" lvl="0" indent="-228600" defTabSz="914400" latinLnBrk="1">
              <a:lnSpc>
                <a:spcPct val="9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ko-KR" altLang="en-US" sz="24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799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007C05F-0C56-4C63-B810-6B076A156F7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D63D0ED-E53C-40CB-9CE0-53D18C2A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895"/>
          </a:xfrm>
          <a:ln>
            <a:solidFill>
              <a:srgbClr val="222633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텍스트 개체 틀 17">
            <a:extLst>
              <a:ext uri="{FF2B5EF4-FFF2-40B4-BE49-F238E27FC236}">
                <a16:creationId xmlns:a16="http://schemas.microsoft.com/office/drawing/2014/main" id="{98B17B0A-5541-4B91-8446-96FC1ECAFE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70785"/>
            <a:ext cx="7886700" cy="854075"/>
          </a:xfrm>
          <a:ln>
            <a:solidFill>
              <a:srgbClr val="22263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2400" dirty="0" smtClean="0">
                <a:latin typeface="+mj-lt"/>
                <a:ea typeface="+mj-ea"/>
                <a:cs typeface="+mj-cs"/>
              </a:defRPr>
            </a:lvl1pPr>
            <a:lvl2pPr>
              <a:defRPr lang="ko-KR" altLang="en-US" sz="1200" dirty="0" smtClean="0"/>
            </a:lvl2pPr>
            <a:lvl3pPr>
              <a:defRPr lang="ko-KR" altLang="en-US" sz="1100" dirty="0" smtClean="0"/>
            </a:lvl3pPr>
            <a:lvl4pPr>
              <a:defRPr lang="ko-KR" altLang="en-US" sz="1050" dirty="0" smtClean="0"/>
            </a:lvl4pPr>
            <a:lvl5pPr>
              <a:defRPr lang="ko-KR" altLang="en-US" sz="1050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766485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ln>
            <a:solidFill>
              <a:srgbClr val="222633"/>
            </a:solidFill>
          </a:ln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ln>
            <a:solidFill>
              <a:srgbClr val="222633"/>
            </a:solidFill>
          </a:ln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00D475-895E-4BDB-B1F1-E97C89B68C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43" y="-290645"/>
            <a:ext cx="1965914" cy="16605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F12494-D574-44D2-94EB-CA9632696F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486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27885DD-CD9F-4B26-9664-B54D91AA6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90E65FF2-FAA3-4AD1-A3E1-C4A84C462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895"/>
          </a:xfrm>
          <a:ln>
            <a:solidFill>
              <a:srgbClr val="222633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3" name="텍스트 개체 틀 17">
            <a:extLst>
              <a:ext uri="{FF2B5EF4-FFF2-40B4-BE49-F238E27FC236}">
                <a16:creationId xmlns:a16="http://schemas.microsoft.com/office/drawing/2014/main" id="{10D1FCAF-3858-4290-9942-C7CDBCB839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70785"/>
            <a:ext cx="7886700" cy="854075"/>
          </a:xfrm>
          <a:ln>
            <a:solidFill>
              <a:srgbClr val="22263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2400" dirty="0" smtClean="0">
                <a:latin typeface="+mj-lt"/>
                <a:ea typeface="+mj-ea"/>
                <a:cs typeface="+mj-cs"/>
              </a:defRPr>
            </a:lvl1pPr>
            <a:lvl2pPr>
              <a:defRPr lang="ko-KR" altLang="en-US" sz="1200" dirty="0" smtClean="0"/>
            </a:lvl2pPr>
            <a:lvl3pPr>
              <a:defRPr lang="ko-KR" altLang="en-US" sz="1100" dirty="0" smtClean="0"/>
            </a:lvl3pPr>
            <a:lvl4pPr>
              <a:defRPr lang="ko-KR" altLang="en-US" sz="1050" dirty="0" smtClean="0"/>
            </a:lvl4pPr>
            <a:lvl5pPr>
              <a:defRPr lang="ko-KR" altLang="en-US" sz="1050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8632553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232" userDrawn="1">
          <p15:clr>
            <a:srgbClr val="FBAE40"/>
          </p15:clr>
        </p15:guide>
        <p15:guide id="3" orient="horz" pos="3884" userDrawn="1">
          <p15:clr>
            <a:srgbClr val="FBAE40"/>
          </p15:clr>
        </p15:guide>
        <p15:guide id="4" pos="385" userDrawn="1">
          <p15:clr>
            <a:srgbClr val="FBAE40"/>
          </p15:clr>
        </p15:guide>
        <p15:guide id="5" pos="537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825623"/>
            <a:ext cx="3885009" cy="679451"/>
          </a:xfrm>
          <a:ln>
            <a:solidFill>
              <a:srgbClr val="222633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85008" cy="368458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825623"/>
            <a:ext cx="3887391" cy="679452"/>
          </a:xfrm>
          <a:ln>
            <a:solidFill>
              <a:srgbClr val="222633"/>
            </a:solidFill>
          </a:ln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ln>
            <a:solidFill>
              <a:srgbClr val="222633"/>
            </a:solidFill>
          </a:ln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48BD7C-DF1F-49AF-A146-BD5617DA38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027" y="5708653"/>
            <a:ext cx="1965914" cy="16605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B62CEE1-4A69-42E4-9C87-886A4CF0D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04895"/>
          </a:xfrm>
          <a:ln>
            <a:solidFill>
              <a:srgbClr val="222633"/>
            </a:solidFill>
          </a:ln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텍스트 개체 틀 17">
            <a:extLst>
              <a:ext uri="{FF2B5EF4-FFF2-40B4-BE49-F238E27FC236}">
                <a16:creationId xmlns:a16="http://schemas.microsoft.com/office/drawing/2014/main" id="{39AA9D74-9AB0-4996-952C-EA65684D99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8650" y="870785"/>
            <a:ext cx="7886700" cy="854075"/>
          </a:xfrm>
          <a:ln>
            <a:solidFill>
              <a:srgbClr val="222633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>
              <a:defRPr lang="ko-KR" altLang="en-US" sz="2400" dirty="0" smtClean="0">
                <a:latin typeface="+mj-lt"/>
                <a:ea typeface="+mj-ea"/>
                <a:cs typeface="+mj-cs"/>
              </a:defRPr>
            </a:lvl1pPr>
            <a:lvl2pPr>
              <a:defRPr lang="ko-KR" altLang="en-US" sz="1200" dirty="0" smtClean="0"/>
            </a:lvl2pPr>
            <a:lvl3pPr>
              <a:defRPr lang="ko-KR" altLang="en-US" sz="1100" dirty="0" smtClean="0"/>
            </a:lvl3pPr>
            <a:lvl4pPr>
              <a:defRPr lang="ko-KR" altLang="en-US" sz="1050" dirty="0" smtClean="0"/>
            </a:lvl4pPr>
            <a:lvl5pPr>
              <a:defRPr lang="ko-KR" altLang="en-US" sz="1050" dirty="0"/>
            </a:lvl5pPr>
          </a:lstStyle>
          <a:p>
            <a:pPr lvl="0">
              <a:spcBef>
                <a:spcPct val="0"/>
              </a:spcBef>
              <a:buNone/>
            </a:pPr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3661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501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905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4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7EFBD-0AC8-41D2-B398-4F94122A48C4}" type="datetimeFigureOut">
              <a:rPr lang="ko-KR" altLang="en-US" smtClean="0"/>
              <a:t>2022-06-27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86134-DD1A-44A6-A577-ABE230DAD1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71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7D7349-2F99-430E-9D6B-DC9E560BE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3600" kern="100" dirty="0">
                <a:effectLst/>
                <a:latin typeface="나눔바른고딕" panose="020B0603020101020101" pitchFamily="50" charset="-127"/>
                <a:ea typeface="맑은 고딕" panose="020B0503020000020004" pitchFamily="50" charset="-127"/>
                <a:cs typeface="Times New Roman" panose="02020603050405020304" pitchFamily="18" charset="0"/>
              </a:rPr>
              <a:t>데이터 마트 구축</a:t>
            </a:r>
            <a:endParaRPr lang="ko-KR" altLang="en-US" sz="9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DBA44D2-1B97-4AA5-B53D-C005E1DA30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데이터 흐름 정의서</a:t>
            </a:r>
          </a:p>
        </p:txBody>
      </p:sp>
    </p:spTree>
    <p:extLst>
      <p:ext uri="{BB962C8B-B14F-4D97-AF65-F5344CB8AC3E}">
        <p14:creationId xmlns:p14="http://schemas.microsoft.com/office/powerpoint/2010/main" val="935420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</a:t>
            </a:r>
            <a:r>
              <a:rPr lang="ko-KR" altLang="en-US" dirty="0" err="1"/>
              <a:t>미송</a:t>
            </a:r>
            <a:r>
              <a:rPr lang="ko-KR" altLang="en-US" dirty="0"/>
              <a:t> 이력을 가져오는 단계</a:t>
            </a:r>
            <a:endParaRPr lang="en-US" altLang="ko-KR" dirty="0"/>
          </a:p>
          <a:p>
            <a:r>
              <a:rPr lang="en-US" altLang="ko-KR" dirty="0"/>
              <a:t>Products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wait_shipment_logs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27600" y="2361388"/>
            <a:ext cx="3149600" cy="8207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필터링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행 수를 계산하여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‘1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이상인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도출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 두개 이상 생산된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미송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이력만 보기 위함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27600" y="3247041"/>
            <a:ext cx="3149600" cy="15853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관련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계산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가장 마지막으로 생성된 이력과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가장 처음 생성된 이력의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과의 차이를 구함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wait_term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총 행의 개수를 구함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shipment_try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Wait_term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사전에 정한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역치값보다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더 긴지 판단함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is_long_term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8971BA82-5C5A-A4D8-6EEC-217B576A82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08209"/>
              </p:ext>
            </p:extLst>
          </p:nvPr>
        </p:nvGraphicFramePr>
        <p:xfrm>
          <a:off x="1004293" y="2305286"/>
          <a:ext cx="3247625" cy="10518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orderProductId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919"/>
                  </a:ext>
                </a:extLst>
              </a:tr>
              <a:tr h="6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94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isLatest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3658874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514FDAD-ABAB-3292-7565-458E7EDE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571453"/>
              </p:ext>
            </p:extLst>
          </p:nvPr>
        </p:nvGraphicFramePr>
        <p:xfrm>
          <a:off x="1037711" y="5194177"/>
          <a:ext cx="3247625" cy="3976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2670801574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1997628075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2201187820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192502826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waitShipmentHistory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미송발생이력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92351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avgWaitShipment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평균사입시도횟수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703153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avgWaitTerm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평균사입대기일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8868445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EA0603-D3AB-22ED-B1B7-3E393133A91A}"/>
              </a:ext>
            </a:extLst>
          </p:cNvPr>
          <p:cNvSpPr/>
          <p:nvPr/>
        </p:nvSpPr>
        <p:spPr>
          <a:xfrm>
            <a:off x="4927600" y="4879984"/>
            <a:ext cx="3149600" cy="108204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필터링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History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이력 평균값 계산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사입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시도횟수를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shipment_try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이용해 계산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avgWaitShipment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평균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사입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대기일을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wait_term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이용하여 계산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avgWaitTerm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2886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8CADC-770F-44EB-87E8-9C88F106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DM_Buyer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B46A90-01B1-42DD-8D02-1768692A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958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4236-7F8A-4A4E-A3BD-7630019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DM_BUYER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B64CAE6-79C8-414C-907E-7A7648F5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요약도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13E5EE-99E9-70D1-E39B-0A19DEF76FD5}"/>
              </a:ext>
            </a:extLst>
          </p:cNvPr>
          <p:cNvSpPr/>
          <p:nvPr/>
        </p:nvSpPr>
        <p:spPr>
          <a:xfrm>
            <a:off x="1312862" y="2746635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Users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8F62E2-40D2-9E00-5985-F883A9A112F3}"/>
              </a:ext>
            </a:extLst>
          </p:cNvPr>
          <p:cNvSpPr/>
          <p:nvPr/>
        </p:nvSpPr>
        <p:spPr>
          <a:xfrm>
            <a:off x="1312862" y="374039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tb_update_history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FB23D6-7AE0-5DDB-1535-A29B20892E8E}"/>
              </a:ext>
            </a:extLst>
          </p:cNvPr>
          <p:cNvSpPr/>
          <p:nvPr/>
        </p:nvSpPr>
        <p:spPr>
          <a:xfrm>
            <a:off x="1312862" y="4734150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370633-70A5-2C69-2714-6D990DCE9DE7}"/>
              </a:ext>
            </a:extLst>
          </p:cNvPr>
          <p:cNvSpPr/>
          <p:nvPr/>
        </p:nvSpPr>
        <p:spPr>
          <a:xfrm>
            <a:off x="4751388" y="1971691"/>
            <a:ext cx="3492500" cy="36732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dm_buyer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0D9F2-332E-9DC9-9A1D-FEBFD002A3A6}"/>
              </a:ext>
            </a:extLst>
          </p:cNvPr>
          <p:cNvSpPr/>
          <p:nvPr/>
        </p:nvSpPr>
        <p:spPr>
          <a:xfrm>
            <a:off x="4751388" y="2339020"/>
            <a:ext cx="3492500" cy="368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E053B7-17B3-E415-85B8-155621F7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905515"/>
              </p:ext>
            </p:extLst>
          </p:nvPr>
        </p:nvGraphicFramePr>
        <p:xfrm>
          <a:off x="4911133" y="2661638"/>
          <a:ext cx="3247625" cy="28749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650488828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243400412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846552938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3332081806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바이어아이디</a:t>
                      </a:r>
                      <a:endParaRPr lang="ko-KR" alt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7649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바이어명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24877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가입상태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2059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생성일자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8269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최신화일자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57787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lastLoginAt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최종로그인 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19418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sinceLastLogined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최종로그인 경과일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  <a:endParaRPr lang="en-US" sz="6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482718"/>
                  </a:ext>
                </a:extLst>
              </a:tr>
              <a:tr h="6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activeYn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장기미활동</a:t>
                      </a:r>
                      <a:r>
                        <a:rPr lang="ko-KR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bool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50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 멤버십 등급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342991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 가입 이력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729684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직전 멤버쉽 가입일 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0856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직전 멤버쉽 해지일 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383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solidFill>
                            <a:schemeClr val="tx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Membership_term</a:t>
                      </a:r>
                      <a:endParaRPr lang="en-US" sz="600" b="0" i="0" u="none" strike="noStrike" dirty="0">
                        <a:solidFill>
                          <a:schemeClr val="tx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 가입기간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4990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overorderHistory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과주문 이력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8238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cusumOverorder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과주문 이력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81449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Last_overorder_previous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과주문 직전 주문량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0608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Last_overorder_current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과주문 현재 주문량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6622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Last_overorder_when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과주문 발생일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9314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Last_overorder_avg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바이어 평균 주문량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double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11617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누적주문액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343081"/>
                  </a:ext>
                </a:extLst>
              </a:tr>
              <a:tr h="4418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누적거래액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3237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451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98776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0F2A97-AF45-CD06-37F1-A19F4754451F}"/>
              </a:ext>
            </a:extLst>
          </p:cNvPr>
          <p:cNvSpPr/>
          <p:nvPr/>
        </p:nvSpPr>
        <p:spPr>
          <a:xfrm>
            <a:off x="4970139" y="2650821"/>
            <a:ext cx="3130565" cy="114135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879AD1-7DE1-4B15-AEC8-8A39D07BDE2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522662" y="2926635"/>
            <a:ext cx="1447477" cy="29486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9224A2-6AC6-CA58-BFBF-04B4F6DF3604}"/>
              </a:ext>
            </a:extLst>
          </p:cNvPr>
          <p:cNvSpPr/>
          <p:nvPr/>
        </p:nvSpPr>
        <p:spPr>
          <a:xfrm>
            <a:off x="4970139" y="3792176"/>
            <a:ext cx="3130565" cy="51564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3252937-83F6-C867-3584-0C92D5AD86A9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3522662" y="3920393"/>
            <a:ext cx="1388471" cy="17873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DD03DB-8448-857D-E5F5-F7795F74928C}"/>
              </a:ext>
            </a:extLst>
          </p:cNvPr>
          <p:cNvSpPr/>
          <p:nvPr/>
        </p:nvSpPr>
        <p:spPr>
          <a:xfrm>
            <a:off x="4969662" y="4318637"/>
            <a:ext cx="3130565" cy="1228794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FAA58EB-C02C-2B2D-7FDE-32077923723B}"/>
              </a:ext>
            </a:extLst>
          </p:cNvPr>
          <p:cNvCxnSpPr>
            <a:cxnSpLocks/>
            <a:stCxn id="44" idx="3"/>
            <a:endCxn id="78" idx="1"/>
          </p:cNvCxnSpPr>
          <p:nvPr/>
        </p:nvCxnSpPr>
        <p:spPr>
          <a:xfrm>
            <a:off x="3522662" y="4914150"/>
            <a:ext cx="1447000" cy="1888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30EE15-91FF-331B-FB58-79DD7BDCB6E5}"/>
              </a:ext>
            </a:extLst>
          </p:cNvPr>
          <p:cNvSpPr/>
          <p:nvPr/>
        </p:nvSpPr>
        <p:spPr>
          <a:xfrm>
            <a:off x="1117600" y="1952625"/>
            <a:ext cx="2724150" cy="4068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D5404-B3AF-BB06-A96B-C07375BBAC83}"/>
              </a:ext>
            </a:extLst>
          </p:cNvPr>
          <p:cNvSpPr txBox="1"/>
          <p:nvPr/>
        </p:nvSpPr>
        <p:spPr>
          <a:xfrm>
            <a:off x="1117600" y="1946205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CE11DB-19CF-6F4A-510C-C95C21F4F429}"/>
              </a:ext>
            </a:extLst>
          </p:cNvPr>
          <p:cNvSpPr txBox="1"/>
          <p:nvPr/>
        </p:nvSpPr>
        <p:spPr>
          <a:xfrm>
            <a:off x="3917688" y="2942775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유저 정보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B4E050-4697-4DD1-6A0C-52488EDE5BA3}"/>
              </a:ext>
            </a:extLst>
          </p:cNvPr>
          <p:cNvSpPr txBox="1"/>
          <p:nvPr/>
        </p:nvSpPr>
        <p:spPr>
          <a:xfrm>
            <a:off x="3917688" y="3911516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멤버십 이력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FE0D24-7BF6-8B79-B829-1D85093E0639}"/>
              </a:ext>
            </a:extLst>
          </p:cNvPr>
          <p:cNvSpPr txBox="1"/>
          <p:nvPr/>
        </p:nvSpPr>
        <p:spPr>
          <a:xfrm>
            <a:off x="3917688" y="4813723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주문 이력</a:t>
            </a:r>
          </a:p>
        </p:txBody>
      </p:sp>
    </p:spTree>
    <p:extLst>
      <p:ext uri="{BB962C8B-B14F-4D97-AF65-F5344CB8AC3E}">
        <p14:creationId xmlns:p14="http://schemas.microsoft.com/office/powerpoint/2010/main" val="1147363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DM_BUYER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바이어의 전반적인 정보를 최초로 생성하는 단계</a:t>
            </a:r>
            <a:endParaRPr lang="en-US" altLang="ko-KR" dirty="0"/>
          </a:p>
          <a:p>
            <a:r>
              <a:rPr lang="en-US" altLang="ko-KR" dirty="0"/>
              <a:t>Users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dm_buyer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Users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dm_buyer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808783"/>
              </p:ext>
            </p:extLst>
          </p:nvPr>
        </p:nvGraphicFramePr>
        <p:xfrm>
          <a:off x="1004291" y="2282029"/>
          <a:ext cx="3247625" cy="11344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buyerId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status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roles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createdAt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updatedAt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919"/>
                  </a:ext>
                </a:extLst>
              </a:tr>
              <a:tr h="4418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type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949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isActive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949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lastLoginAt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9507555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7259" y="2543409"/>
            <a:ext cx="3149600" cy="55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필터링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Roles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‘buyer’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데이터만 추출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EBF035-54DC-7A3D-C5FB-936E5EC09D73}"/>
              </a:ext>
            </a:extLst>
          </p:cNvPr>
          <p:cNvSpPr/>
          <p:nvPr/>
        </p:nvSpPr>
        <p:spPr>
          <a:xfrm>
            <a:off x="4947259" y="3241909"/>
            <a:ext cx="3149600" cy="179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(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날짜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-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LastLoginAt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다음의 데이터는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‘-9999’(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처리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LastLoginAt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결측</a:t>
            </a:r>
            <a:b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is_Active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b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Status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100(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가입승인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아닌경우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F508B1-859B-4E15-E6C0-F98CF0BED39D}"/>
              </a:ext>
            </a:extLst>
          </p:cNvPr>
          <p:cNvSpPr/>
          <p:nvPr/>
        </p:nvSpPr>
        <p:spPr>
          <a:xfrm>
            <a:off x="4947259" y="5146909"/>
            <a:ext cx="3149600" cy="55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ActiveYn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기준일자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365)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E40DD5A4-FFFC-A44A-C1AF-ADFA49F76C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646083"/>
              </p:ext>
            </p:extLst>
          </p:nvPr>
        </p:nvGraphicFramePr>
        <p:xfrm>
          <a:off x="1004292" y="4809683"/>
          <a:ext cx="3247625" cy="11539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3706305319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4264051993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1517718449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1980210574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buyerId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바이어아이디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1749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바이어명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96935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Status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가입상태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031519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createdAt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생성일자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589534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Updatedat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최신화일자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6567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lastLoginAt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최종로그인 일자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136142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sinceLastLogined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최종로그인 경과일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465051"/>
                  </a:ext>
                </a:extLst>
              </a:tr>
              <a:tr h="6627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activeYn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장기미활동</a:t>
                      </a:r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여부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bool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2490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Membership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현재 멤버십 등급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7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76332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DM_BUYER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모든 멤버십 변동 이력을 가져오는 단계</a:t>
            </a:r>
            <a:endParaRPr lang="en-US" altLang="ko-KR" dirty="0"/>
          </a:p>
          <a:p>
            <a:r>
              <a:rPr lang="en-US" altLang="ko-KR" dirty="0" err="1"/>
              <a:t>tb_history_update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dm_buyer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tb_history_update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dm_buyer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142140"/>
              </p:ext>
            </p:extLst>
          </p:nvPr>
        </p:nvGraphicFramePr>
        <p:xfrm>
          <a:off x="1004293" y="2486900"/>
          <a:ext cx="3247625" cy="652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after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1094" y="2287350"/>
            <a:ext cx="3149600" cy="8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Updated_at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41094" y="3194886"/>
            <a:ext cx="3149600" cy="1570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절단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t + 1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데이터의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historyUpdatedAtShift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historyUpdatedAtShift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historyUpdatedAtDeriv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FDACC-3C27-F8BE-FE44-3784E1515796}"/>
              </a:ext>
            </a:extLst>
          </p:cNvPr>
          <p:cNvSpPr/>
          <p:nvPr/>
        </p:nvSpPr>
        <p:spPr>
          <a:xfrm>
            <a:off x="4941094" y="4823707"/>
            <a:ext cx="3149600" cy="1163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관련값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before_membership_date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~Shift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~_due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Deriv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~_term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2B9266-7284-A39F-1A96-9D7F907E554A}"/>
              </a:ext>
            </a:extLst>
          </p:cNvPr>
          <p:cNvGraphicFramePr>
            <a:graphicFrameLocks noGrp="1"/>
          </p:cNvGraphicFramePr>
          <p:nvPr/>
        </p:nvGraphicFramePr>
        <p:xfrm>
          <a:off x="1004293" y="5127899"/>
          <a:ext cx="3247625" cy="53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1505543125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2955473909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4084196942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352148762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변경 이력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91175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멤버쉽 가입일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76432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해지일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1179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membership_term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가입 기간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56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444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DM_BUYER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주문량</a:t>
            </a:r>
            <a:r>
              <a:rPr lang="en-US" altLang="ko-KR" dirty="0"/>
              <a:t>, </a:t>
            </a:r>
            <a:r>
              <a:rPr lang="ko-KR" altLang="en-US" dirty="0" err="1"/>
              <a:t>주문액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거래액을 가져오는 단계</a:t>
            </a:r>
            <a:endParaRPr lang="en-US" altLang="ko-KR" dirty="0"/>
          </a:p>
          <a:p>
            <a:r>
              <a:rPr lang="en-US" altLang="ko-KR" dirty="0" err="1"/>
              <a:t>Order_products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dm_buyer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dm_buyer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/>
        </p:nvGraphicFramePr>
        <p:xfrm>
          <a:off x="1004293" y="2334500"/>
          <a:ext cx="3247625" cy="1043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1094" y="2287351"/>
            <a:ext cx="3149600" cy="100403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Id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totalKRW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cusumOrderAmount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finalTotalKRW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cusumPurchaseAmount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Quantity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cusumOrderQuantity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finalQuantity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9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cusumPurchaseQuantity</a:t>
            </a:r>
            <a:r>
              <a:rPr lang="ko-KR" altLang="en-US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endParaRPr lang="en-US" altLang="ko-KR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EEE41D-F769-430B-663E-DA035D86889E}"/>
                  </a:ext>
                </a:extLst>
              </p:cNvPr>
              <p:cNvSpPr/>
              <p:nvPr/>
            </p:nvSpPr>
            <p:spPr>
              <a:xfrm>
                <a:off x="4941094" y="3429000"/>
                <a:ext cx="3149600" cy="237218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228600" indent="-228600">
                  <a:buFont typeface="+mj-lt"/>
                  <a:buAutoNum type="arabicPeriod" startAt="2"/>
                </a:pPr>
                <a:r>
                  <a:rPr lang="ko-KR" altLang="en-US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과주문 의심 사례 예측</a:t>
                </a:r>
                <a:br>
                  <a:rPr lang="en-US" altLang="ko-KR" sz="12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각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BuyerID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별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/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일자별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주문량을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합계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이를 시계열 데이터로 간주하고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차분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(Differencing)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실시하여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N(0,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pPr>
                      <m:e>
                        <m:r>
                          <a:rPr lang="ko-KR" altLang="en-US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을 따르는 정상 시계열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로 변환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ko-KR" alt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각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BuyerId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별로 연산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하여 저장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</m:ctrlPr>
                      </m:sSupPr>
                      <m:e>
                        <m:r>
                          <a:rPr lang="ko-KR" altLang="en-US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𝜎</m:t>
                        </m:r>
                      </m:e>
                      <m:sup>
                        <m: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" panose="020D0604000000000000" pitchFamily="50" charset="-127"/>
                          </a:rPr>
                          <m:t>2</m:t>
                        </m:r>
                      </m:sup>
                    </m:sSup>
                    <m:r>
                      <a:rPr lang="en-US" altLang="ko-KR" sz="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+</m:t>
                    </m:r>
                    <m:r>
                      <a:rPr lang="en-US" altLang="ko-KR" sz="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" panose="020D0604000000000000" pitchFamily="50" charset="-127"/>
                      </a:rPr>
                      <m:t>𝑜𝑓𝑓𝑠𝑒𝑡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분산을 따르는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N(0,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</m:ctrlPr>
                      </m:sSubSupPr>
                      <m:e>
                        <m:r>
                          <a:rPr lang="ko-KR" altLang="en-US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𝜎</m:t>
                        </m:r>
                      </m:e>
                      <m:sub>
                        <m:r>
                          <a:rPr lang="en-US" altLang="ko-KR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𝑖</m:t>
                        </m:r>
                      </m:sub>
                      <m:sup>
                        <m:r>
                          <a:rPr lang="en-US" altLang="ko-KR" sz="9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고딕 ExtraBold" panose="020D0904000000000000" pitchFamily="50" charset="-127"/>
                          </a:rPr>
                          <m:t>2</m:t>
                        </m:r>
                      </m:sup>
                    </m:sSubSup>
                    <m:r>
                      <a:rPr lang="en-US" altLang="ko-KR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+</m:t>
                    </m:r>
                    <m:r>
                      <a:rPr lang="en-US" altLang="ko-KR" sz="9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고딕 ExtraBold" panose="020D0904000000000000" pitchFamily="50" charset="-127"/>
                      </a:rPr>
                      <m:t>𝑜𝑓𝑓𝑠𝑒𝑡</m:t>
                    </m:r>
                  </m:oMath>
                </a14:m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)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의 분포에서 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99%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분위수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를 도출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단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는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i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번째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BuyerId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)</a:t>
                </a:r>
                <a:b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</a:b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-.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해당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분위수를 초과하는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차분값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지점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을 기준으로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직전값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현재값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,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그리고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BuyerId</a:t>
                </a:r>
                <a:r>
                  <a:rPr lang="en-US" altLang="ko-KR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주문량 평균을 </a:t>
                </a:r>
                <a:r>
                  <a:rPr lang="en-US" altLang="ko-KR" sz="900" dirty="0" err="1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Json</a:t>
                </a:r>
                <a:r>
                  <a:rPr lang="ko-KR" altLang="en-US" sz="900" dirty="0">
                    <a:solidFill>
                      <a:schemeClr val="tx1"/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</a:rPr>
                  <a:t>으로 저장</a:t>
                </a:r>
                <a:endParaRPr lang="en-US" altLang="ko-KR" sz="1200" dirty="0">
                  <a:solidFill>
                    <a:schemeClr val="tx1"/>
                  </a:solidFill>
                  <a:latin typeface="나눔고딕" panose="020D0604000000000000" pitchFamily="50" charset="-127"/>
                  <a:ea typeface="나눔고딕" panose="020D0604000000000000" pitchFamily="50" charset="-127"/>
                </a:endParaRPr>
              </a:p>
            </p:txBody>
          </p:sp>
        </mc:Choice>
        <mc:Fallback xmlns=""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7DEEE41D-F769-430B-663E-DA035D8688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094" y="3429000"/>
                <a:ext cx="3149600" cy="23721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6EF4DC-0D06-3D08-49C9-584E673648F8}"/>
              </a:ext>
            </a:extLst>
          </p:cNvPr>
          <p:cNvGraphicFramePr>
            <a:graphicFrameLocks noGrp="1"/>
          </p:cNvGraphicFramePr>
          <p:nvPr/>
        </p:nvGraphicFramePr>
        <p:xfrm>
          <a:off x="1004292" y="5005838"/>
          <a:ext cx="3247625" cy="79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2251373816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322691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3601511124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515542409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overshippedHistory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 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7298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cusumOvershipped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8052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08560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84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2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58725"/>
                  </a:ext>
                </a:extLst>
              </a:tr>
            </a:tbl>
          </a:graphicData>
        </a:graphic>
      </p:graphicFrame>
      <p:grpSp>
        <p:nvGrpSpPr>
          <p:cNvPr id="83" name="그룹 82">
            <a:extLst>
              <a:ext uri="{FF2B5EF4-FFF2-40B4-BE49-F238E27FC236}">
                <a16:creationId xmlns:a16="http://schemas.microsoft.com/office/drawing/2014/main" id="{AF4DACAA-3E0D-9406-5595-C5DC775CF3BE}"/>
              </a:ext>
            </a:extLst>
          </p:cNvPr>
          <p:cNvGrpSpPr/>
          <p:nvPr/>
        </p:nvGrpSpPr>
        <p:grpSpPr>
          <a:xfrm>
            <a:off x="6801119" y="4998903"/>
            <a:ext cx="1144050" cy="711200"/>
            <a:chOff x="5232400" y="4946650"/>
            <a:chExt cx="1384300" cy="711200"/>
          </a:xfrm>
        </p:grpSpPr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3C56C845-D128-FEE5-4EDA-B635EA75354F}"/>
                </a:ext>
              </a:extLst>
            </p:cNvPr>
            <p:cNvCxnSpPr/>
            <p:nvPr/>
          </p:nvCxnSpPr>
          <p:spPr>
            <a:xfrm flipV="1">
              <a:off x="5441950" y="4946650"/>
              <a:ext cx="0" cy="7112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6869E52F-32C2-0236-1020-1514C3D2D4E6}"/>
                </a:ext>
              </a:extLst>
            </p:cNvPr>
            <p:cNvCxnSpPr>
              <a:cxnSpLocks/>
            </p:cNvCxnSpPr>
            <p:nvPr/>
          </p:nvCxnSpPr>
          <p:spPr>
            <a:xfrm>
              <a:off x="5232400" y="5416550"/>
              <a:ext cx="13843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E8806A0D-595F-12BF-C2FA-37BEB3601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41950" y="5278932"/>
              <a:ext cx="52265" cy="1376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>
              <a:extLst>
                <a:ext uri="{FF2B5EF4-FFF2-40B4-BE49-F238E27FC236}">
                  <a16:creationId xmlns:a16="http://schemas.microsoft.com/office/drawing/2014/main" id="{EA2D153C-0537-E59C-87D0-EB30E99DDD4C}"/>
                </a:ext>
              </a:extLst>
            </p:cNvPr>
            <p:cNvCxnSpPr>
              <a:cxnSpLocks/>
            </p:cNvCxnSpPr>
            <p:nvPr/>
          </p:nvCxnSpPr>
          <p:spPr>
            <a:xfrm>
              <a:off x="5494215" y="5278932"/>
              <a:ext cx="39077" cy="2361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B423B193-58A4-87DD-0C32-6F8C587368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3292" y="5318046"/>
              <a:ext cx="39077" cy="197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A08DCE7A-0E22-F80D-40C4-5E7A417F542E}"/>
                </a:ext>
              </a:extLst>
            </p:cNvPr>
            <p:cNvCxnSpPr>
              <a:cxnSpLocks/>
            </p:cNvCxnSpPr>
            <p:nvPr/>
          </p:nvCxnSpPr>
          <p:spPr>
            <a:xfrm>
              <a:off x="5572369" y="5318046"/>
              <a:ext cx="39077" cy="15239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BD8D232-7774-3CF1-5772-0F838D2829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11446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FB8C4C81-C38D-CF02-239E-EE4EA8C84081}"/>
                </a:ext>
              </a:extLst>
            </p:cNvPr>
            <p:cNvCxnSpPr>
              <a:cxnSpLocks/>
            </p:cNvCxnSpPr>
            <p:nvPr/>
          </p:nvCxnSpPr>
          <p:spPr>
            <a:xfrm>
              <a:off x="5632287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4FC56374-1750-9661-8431-B50349E27B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53128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848E67E1-0253-862A-5FE6-74487F3C78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3969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C8DE71F-ED2C-5F92-5EAA-F018579E79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95878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2332220-6CBA-09A6-F470-AE5E0B6069DC}"/>
                </a:ext>
              </a:extLst>
            </p:cNvPr>
            <p:cNvCxnSpPr>
              <a:cxnSpLocks/>
            </p:cNvCxnSpPr>
            <p:nvPr/>
          </p:nvCxnSpPr>
          <p:spPr>
            <a:xfrm>
              <a:off x="5716719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F188FA8C-AE51-973A-966C-7F73B634E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37560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27ACF6CC-12F4-9DA7-E11F-C05B06FD79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758401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>
              <a:extLst>
                <a:ext uri="{FF2B5EF4-FFF2-40B4-BE49-F238E27FC236}">
                  <a16:creationId xmlns:a16="http://schemas.microsoft.com/office/drawing/2014/main" id="{C52E42AE-3581-7A2F-AB43-7E6B310C1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0311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562B9B6A-15C7-EC30-8199-79E12F130CE3}"/>
                </a:ext>
              </a:extLst>
            </p:cNvPr>
            <p:cNvCxnSpPr>
              <a:cxnSpLocks/>
            </p:cNvCxnSpPr>
            <p:nvPr/>
          </p:nvCxnSpPr>
          <p:spPr>
            <a:xfrm>
              <a:off x="5801152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65E15CC-E9EE-724D-9FB6-FDCA0E1FE9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1993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946F7BD-3F45-44BF-6A33-1A36034B4C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42834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F20ABA1D-6688-3D73-BF21-CB0EDFFC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4743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직선 연결선 63">
              <a:extLst>
                <a:ext uri="{FF2B5EF4-FFF2-40B4-BE49-F238E27FC236}">
                  <a16:creationId xmlns:a16="http://schemas.microsoft.com/office/drawing/2014/main" id="{AF0940C0-C6DE-682C-F38A-26316AE5D717}"/>
                </a:ext>
              </a:extLst>
            </p:cNvPr>
            <p:cNvCxnSpPr>
              <a:cxnSpLocks/>
            </p:cNvCxnSpPr>
            <p:nvPr/>
          </p:nvCxnSpPr>
          <p:spPr>
            <a:xfrm>
              <a:off x="5885584" y="5387405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5CDB348E-2E6C-FFA0-1B32-01CEBB954C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06425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9A6AEB52-F548-2A01-1355-DDB2B87E5A6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27266" y="5393919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96AE2C2C-D872-4BE1-F25A-8E3B4D3301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52170" y="5097838"/>
              <a:ext cx="55855" cy="3660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787CB6FF-E07B-80AB-26CF-F274FB44FB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04434" y="5097838"/>
              <a:ext cx="46731" cy="5457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직선 연결선 81">
              <a:extLst>
                <a:ext uri="{FF2B5EF4-FFF2-40B4-BE49-F238E27FC236}">
                  <a16:creationId xmlns:a16="http://schemas.microsoft.com/office/drawing/2014/main" id="{1785FC74-FBD9-6817-8B4D-50A3174D09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1165" y="5370700"/>
              <a:ext cx="52264" cy="2728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:a16="http://schemas.microsoft.com/office/drawing/2014/main" id="{06A9104B-6D3E-1361-03F8-A01BC556C922}"/>
                </a:ext>
              </a:extLst>
            </p:cNvPr>
            <p:cNvCxnSpPr>
              <a:cxnSpLocks/>
            </p:cNvCxnSpPr>
            <p:nvPr/>
          </p:nvCxnSpPr>
          <p:spPr>
            <a:xfrm>
              <a:off x="6102878" y="5378286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직선 연결선 98">
              <a:extLst>
                <a:ext uri="{FF2B5EF4-FFF2-40B4-BE49-F238E27FC236}">
                  <a16:creationId xmlns:a16="http://schemas.microsoft.com/office/drawing/2014/main" id="{D571A47D-CA09-9A6B-171C-C21517D14C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5187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68838D45-32B7-80B4-328C-C8748EFB4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46028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직선 연결선 100">
              <a:extLst>
                <a:ext uri="{FF2B5EF4-FFF2-40B4-BE49-F238E27FC236}">
                  <a16:creationId xmlns:a16="http://schemas.microsoft.com/office/drawing/2014/main" id="{E0313309-7369-DB86-3C67-53FC5652A3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7938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직선 연결선 102">
              <a:extLst>
                <a:ext uri="{FF2B5EF4-FFF2-40B4-BE49-F238E27FC236}">
                  <a16:creationId xmlns:a16="http://schemas.microsoft.com/office/drawing/2014/main" id="{194D36E4-9023-F7E7-5467-97506BE83CC6}"/>
                </a:ext>
              </a:extLst>
            </p:cNvPr>
            <p:cNvCxnSpPr>
              <a:cxnSpLocks/>
            </p:cNvCxnSpPr>
            <p:nvPr/>
          </p:nvCxnSpPr>
          <p:spPr>
            <a:xfrm>
              <a:off x="6188779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직선 연결선 103">
              <a:extLst>
                <a:ext uri="{FF2B5EF4-FFF2-40B4-BE49-F238E27FC236}">
                  <a16:creationId xmlns:a16="http://schemas.microsoft.com/office/drawing/2014/main" id="{2B6CC3A7-319B-DBCA-A578-0718D684BE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09620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35D6DD8E-79A4-9618-A888-92566B9E1F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30461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 107">
              <a:extLst>
                <a:ext uri="{FF2B5EF4-FFF2-40B4-BE49-F238E27FC236}">
                  <a16:creationId xmlns:a16="http://schemas.microsoft.com/office/drawing/2014/main" id="{CA5B047B-5CCC-7A47-5200-B820C9E096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52370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 108">
              <a:extLst>
                <a:ext uri="{FF2B5EF4-FFF2-40B4-BE49-F238E27FC236}">
                  <a16:creationId xmlns:a16="http://schemas.microsoft.com/office/drawing/2014/main" id="{CA6EBD60-5899-F994-906C-4199C7C84EB1}"/>
                </a:ext>
              </a:extLst>
            </p:cNvPr>
            <p:cNvCxnSpPr>
              <a:cxnSpLocks/>
            </p:cNvCxnSpPr>
            <p:nvPr/>
          </p:nvCxnSpPr>
          <p:spPr>
            <a:xfrm>
              <a:off x="6273211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 109">
              <a:extLst>
                <a:ext uri="{FF2B5EF4-FFF2-40B4-BE49-F238E27FC236}">
                  <a16:creationId xmlns:a16="http://schemas.microsoft.com/office/drawing/2014/main" id="{7220D993-FFE9-25B6-56F3-0D8437115D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94052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0E66EB75-B7A6-AEC0-78BE-DF24B2A581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14893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 111">
              <a:extLst>
                <a:ext uri="{FF2B5EF4-FFF2-40B4-BE49-F238E27FC236}">
                  <a16:creationId xmlns:a16="http://schemas.microsoft.com/office/drawing/2014/main" id="{E7DC3E42-987E-CA7C-21C7-087D7375BC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4693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 112">
              <a:extLst>
                <a:ext uri="{FF2B5EF4-FFF2-40B4-BE49-F238E27FC236}">
                  <a16:creationId xmlns:a16="http://schemas.microsoft.com/office/drawing/2014/main" id="{BBED1FAE-D277-3236-73FE-176F79F760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55534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 113">
              <a:extLst>
                <a:ext uri="{FF2B5EF4-FFF2-40B4-BE49-F238E27FC236}">
                  <a16:creationId xmlns:a16="http://schemas.microsoft.com/office/drawing/2014/main" id="{0D503927-64B6-36BC-59CB-AE20A5EAA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77444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 114">
              <a:extLst>
                <a:ext uri="{FF2B5EF4-FFF2-40B4-BE49-F238E27FC236}">
                  <a16:creationId xmlns:a16="http://schemas.microsoft.com/office/drawing/2014/main" id="{64642FCE-3F73-2E72-75AB-1E00B7567592}"/>
                </a:ext>
              </a:extLst>
            </p:cNvPr>
            <p:cNvCxnSpPr>
              <a:cxnSpLocks/>
            </p:cNvCxnSpPr>
            <p:nvPr/>
          </p:nvCxnSpPr>
          <p:spPr>
            <a:xfrm>
              <a:off x="6398285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 115">
              <a:extLst>
                <a:ext uri="{FF2B5EF4-FFF2-40B4-BE49-F238E27FC236}">
                  <a16:creationId xmlns:a16="http://schemas.microsoft.com/office/drawing/2014/main" id="{D528854A-3BFF-8170-CB7D-F2FCE88E6C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9126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 116">
              <a:extLst>
                <a:ext uri="{FF2B5EF4-FFF2-40B4-BE49-F238E27FC236}">
                  <a16:creationId xmlns:a16="http://schemas.microsoft.com/office/drawing/2014/main" id="{5AC34687-68B9-8003-2B13-01608169FC1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39967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6B62AD14-9845-7BB3-F057-A4F26CB04B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1876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 118">
              <a:extLst>
                <a:ext uri="{FF2B5EF4-FFF2-40B4-BE49-F238E27FC236}">
                  <a16:creationId xmlns:a16="http://schemas.microsoft.com/office/drawing/2014/main" id="{BB6D5347-8668-ACB4-28E0-01746C92BEEC}"/>
                </a:ext>
              </a:extLst>
            </p:cNvPr>
            <p:cNvCxnSpPr>
              <a:cxnSpLocks/>
            </p:cNvCxnSpPr>
            <p:nvPr/>
          </p:nvCxnSpPr>
          <p:spPr>
            <a:xfrm>
              <a:off x="6482717" y="5375029"/>
              <a:ext cx="20841" cy="7652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 119">
              <a:extLst>
                <a:ext uri="{FF2B5EF4-FFF2-40B4-BE49-F238E27FC236}">
                  <a16:creationId xmlns:a16="http://schemas.microsoft.com/office/drawing/2014/main" id="{0ADAADF5-B634-EF6B-F52E-12E5C0225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03558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 120">
              <a:extLst>
                <a:ext uri="{FF2B5EF4-FFF2-40B4-BE49-F238E27FC236}">
                  <a16:creationId xmlns:a16="http://schemas.microsoft.com/office/drawing/2014/main" id="{E3DCC9A5-BC08-85F3-8E7D-00B3820FF0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524399" y="5381543"/>
              <a:ext cx="20841" cy="700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3" name="직선 화살표 연결선 122">
            <a:extLst>
              <a:ext uri="{FF2B5EF4-FFF2-40B4-BE49-F238E27FC236}">
                <a16:creationId xmlns:a16="http://schemas.microsoft.com/office/drawing/2014/main" id="{793B0823-A6FB-B318-23D4-659220EB99AD}"/>
              </a:ext>
            </a:extLst>
          </p:cNvPr>
          <p:cNvCxnSpPr/>
          <p:nvPr/>
        </p:nvCxnSpPr>
        <p:spPr>
          <a:xfrm flipV="1">
            <a:off x="5389589" y="5005838"/>
            <a:ext cx="0" cy="711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1DB803E2-69B1-5504-EAEA-E1EC30B134F1}"/>
              </a:ext>
            </a:extLst>
          </p:cNvPr>
          <p:cNvCxnSpPr>
            <a:cxnSpLocks/>
          </p:cNvCxnSpPr>
          <p:nvPr/>
        </p:nvCxnSpPr>
        <p:spPr>
          <a:xfrm>
            <a:off x="5216294" y="5475738"/>
            <a:ext cx="114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연결선 168">
            <a:extLst>
              <a:ext uri="{FF2B5EF4-FFF2-40B4-BE49-F238E27FC236}">
                <a16:creationId xmlns:a16="http://schemas.microsoft.com/office/drawing/2014/main" id="{7F42511F-37A4-3AA9-AD26-D18919EF2F89}"/>
              </a:ext>
            </a:extLst>
          </p:cNvPr>
          <p:cNvCxnSpPr>
            <a:cxnSpLocks/>
          </p:cNvCxnSpPr>
          <p:nvPr/>
        </p:nvCxnSpPr>
        <p:spPr>
          <a:xfrm flipH="1">
            <a:off x="5390933" y="5255530"/>
            <a:ext cx="60170" cy="11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연결선 169">
            <a:extLst>
              <a:ext uri="{FF2B5EF4-FFF2-40B4-BE49-F238E27FC236}">
                <a16:creationId xmlns:a16="http://schemas.microsoft.com/office/drawing/2014/main" id="{F986913D-D116-2DB1-C169-163A2FAE413B}"/>
              </a:ext>
            </a:extLst>
          </p:cNvPr>
          <p:cNvCxnSpPr>
            <a:cxnSpLocks/>
          </p:cNvCxnSpPr>
          <p:nvPr/>
        </p:nvCxnSpPr>
        <p:spPr>
          <a:xfrm>
            <a:off x="5451103" y="5255530"/>
            <a:ext cx="36710" cy="1147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직선 연결선 179">
            <a:extLst>
              <a:ext uri="{FF2B5EF4-FFF2-40B4-BE49-F238E27FC236}">
                <a16:creationId xmlns:a16="http://schemas.microsoft.com/office/drawing/2014/main" id="{050467A6-64D2-4B2B-70C5-ABD03828CCB2}"/>
              </a:ext>
            </a:extLst>
          </p:cNvPr>
          <p:cNvCxnSpPr>
            <a:cxnSpLocks/>
          </p:cNvCxnSpPr>
          <p:nvPr/>
        </p:nvCxnSpPr>
        <p:spPr>
          <a:xfrm flipV="1">
            <a:off x="5487309" y="5195970"/>
            <a:ext cx="52289" cy="1743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직선 연결선 195">
            <a:extLst>
              <a:ext uri="{FF2B5EF4-FFF2-40B4-BE49-F238E27FC236}">
                <a16:creationId xmlns:a16="http://schemas.microsoft.com/office/drawing/2014/main" id="{F1891621-B138-33A5-E610-E24EAB2976F8}"/>
              </a:ext>
            </a:extLst>
          </p:cNvPr>
          <p:cNvCxnSpPr>
            <a:cxnSpLocks/>
          </p:cNvCxnSpPr>
          <p:nvPr/>
        </p:nvCxnSpPr>
        <p:spPr>
          <a:xfrm flipH="1" flipV="1">
            <a:off x="5537669" y="5195970"/>
            <a:ext cx="55254" cy="1169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F6278D22-CFAB-5B9C-FF4B-E2B761B7BB7F}"/>
              </a:ext>
            </a:extLst>
          </p:cNvPr>
          <p:cNvCxnSpPr/>
          <p:nvPr/>
        </p:nvCxnSpPr>
        <p:spPr>
          <a:xfrm flipV="1">
            <a:off x="5592923" y="5233988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직선 연결선 203">
            <a:extLst>
              <a:ext uri="{FF2B5EF4-FFF2-40B4-BE49-F238E27FC236}">
                <a16:creationId xmlns:a16="http://schemas.microsoft.com/office/drawing/2014/main" id="{A37F8E10-0494-0FE4-E329-8FF6D9E9D1D8}"/>
              </a:ext>
            </a:extLst>
          </p:cNvPr>
          <p:cNvCxnSpPr>
            <a:cxnSpLocks/>
          </p:cNvCxnSpPr>
          <p:nvPr/>
        </p:nvCxnSpPr>
        <p:spPr>
          <a:xfrm flipH="1" flipV="1">
            <a:off x="5625381" y="5233988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>
            <a:extLst>
              <a:ext uri="{FF2B5EF4-FFF2-40B4-BE49-F238E27FC236}">
                <a16:creationId xmlns:a16="http://schemas.microsoft.com/office/drawing/2014/main" id="{343A6E5C-4C09-68E9-FDC3-E75A40418361}"/>
              </a:ext>
            </a:extLst>
          </p:cNvPr>
          <p:cNvCxnSpPr/>
          <p:nvPr/>
        </p:nvCxnSpPr>
        <p:spPr>
          <a:xfrm flipV="1">
            <a:off x="5649726" y="5233988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41C0BA7D-AFFE-78DE-BB46-55E1BE54CE28}"/>
              </a:ext>
            </a:extLst>
          </p:cNvPr>
          <p:cNvCxnSpPr>
            <a:cxnSpLocks/>
          </p:cNvCxnSpPr>
          <p:nvPr/>
        </p:nvCxnSpPr>
        <p:spPr>
          <a:xfrm flipH="1" flipV="1">
            <a:off x="5682184" y="5233988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직선 연결선 208">
            <a:extLst>
              <a:ext uri="{FF2B5EF4-FFF2-40B4-BE49-F238E27FC236}">
                <a16:creationId xmlns:a16="http://schemas.microsoft.com/office/drawing/2014/main" id="{7C0F8F54-1CC6-B1DC-6B31-499DE149D189}"/>
              </a:ext>
            </a:extLst>
          </p:cNvPr>
          <p:cNvCxnSpPr/>
          <p:nvPr/>
        </p:nvCxnSpPr>
        <p:spPr>
          <a:xfrm flipV="1">
            <a:off x="5705557" y="5233988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직선 연결선 209">
            <a:extLst>
              <a:ext uri="{FF2B5EF4-FFF2-40B4-BE49-F238E27FC236}">
                <a16:creationId xmlns:a16="http://schemas.microsoft.com/office/drawing/2014/main" id="{77926C00-21C9-57FA-3D6A-C8B744B60C4F}"/>
              </a:ext>
            </a:extLst>
          </p:cNvPr>
          <p:cNvCxnSpPr>
            <a:cxnSpLocks/>
          </p:cNvCxnSpPr>
          <p:nvPr/>
        </p:nvCxnSpPr>
        <p:spPr>
          <a:xfrm flipH="1" flipV="1">
            <a:off x="5739603" y="5233988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>
            <a:extLst>
              <a:ext uri="{FF2B5EF4-FFF2-40B4-BE49-F238E27FC236}">
                <a16:creationId xmlns:a16="http://schemas.microsoft.com/office/drawing/2014/main" id="{553929AF-378A-3F9D-6090-1D4AB8631656}"/>
              </a:ext>
            </a:extLst>
          </p:cNvPr>
          <p:cNvCxnSpPr/>
          <p:nvPr/>
        </p:nvCxnSpPr>
        <p:spPr>
          <a:xfrm flipV="1">
            <a:off x="5762657" y="5233988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>
            <a:extLst>
              <a:ext uri="{FF2B5EF4-FFF2-40B4-BE49-F238E27FC236}">
                <a16:creationId xmlns:a16="http://schemas.microsoft.com/office/drawing/2014/main" id="{F66758DD-925A-7BCB-FDBC-5656EE0F5E0E}"/>
              </a:ext>
            </a:extLst>
          </p:cNvPr>
          <p:cNvCxnSpPr>
            <a:cxnSpLocks/>
          </p:cNvCxnSpPr>
          <p:nvPr/>
        </p:nvCxnSpPr>
        <p:spPr>
          <a:xfrm flipH="1" flipV="1">
            <a:off x="5795115" y="5233988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4368B3D-725C-8D12-6E15-2BB39B2FFCB4}"/>
              </a:ext>
            </a:extLst>
          </p:cNvPr>
          <p:cNvCxnSpPr/>
          <p:nvPr/>
        </p:nvCxnSpPr>
        <p:spPr>
          <a:xfrm flipV="1">
            <a:off x="5818488" y="5233988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연결선 213">
            <a:extLst>
              <a:ext uri="{FF2B5EF4-FFF2-40B4-BE49-F238E27FC236}">
                <a16:creationId xmlns:a16="http://schemas.microsoft.com/office/drawing/2014/main" id="{F1D3CCBB-24B6-D713-BDE4-040ED60C83B6}"/>
              </a:ext>
            </a:extLst>
          </p:cNvPr>
          <p:cNvCxnSpPr>
            <a:cxnSpLocks/>
          </p:cNvCxnSpPr>
          <p:nvPr/>
        </p:nvCxnSpPr>
        <p:spPr>
          <a:xfrm flipH="1" flipV="1">
            <a:off x="5852534" y="5233988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>
            <a:extLst>
              <a:ext uri="{FF2B5EF4-FFF2-40B4-BE49-F238E27FC236}">
                <a16:creationId xmlns:a16="http://schemas.microsoft.com/office/drawing/2014/main" id="{75343B70-EAAD-5E30-A96E-3F5B969A9442}"/>
              </a:ext>
            </a:extLst>
          </p:cNvPr>
          <p:cNvCxnSpPr>
            <a:cxnSpLocks/>
          </p:cNvCxnSpPr>
          <p:nvPr/>
        </p:nvCxnSpPr>
        <p:spPr>
          <a:xfrm flipV="1">
            <a:off x="5874961" y="4992689"/>
            <a:ext cx="82701" cy="3163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직선 연결선 223">
            <a:extLst>
              <a:ext uri="{FF2B5EF4-FFF2-40B4-BE49-F238E27FC236}">
                <a16:creationId xmlns:a16="http://schemas.microsoft.com/office/drawing/2014/main" id="{75A0B109-D29E-31A4-E28D-189A8809CEB0}"/>
              </a:ext>
            </a:extLst>
          </p:cNvPr>
          <p:cNvCxnSpPr>
            <a:cxnSpLocks/>
          </p:cNvCxnSpPr>
          <p:nvPr/>
        </p:nvCxnSpPr>
        <p:spPr>
          <a:xfrm>
            <a:off x="5950002" y="5005838"/>
            <a:ext cx="65705" cy="291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직선 연결선 227">
            <a:extLst>
              <a:ext uri="{FF2B5EF4-FFF2-40B4-BE49-F238E27FC236}">
                <a16:creationId xmlns:a16="http://schemas.microsoft.com/office/drawing/2014/main" id="{4745D671-A910-BB5E-A80F-9EBB45C9C6E4}"/>
              </a:ext>
            </a:extLst>
          </p:cNvPr>
          <p:cNvCxnSpPr/>
          <p:nvPr/>
        </p:nvCxnSpPr>
        <p:spPr>
          <a:xfrm flipV="1">
            <a:off x="6015254" y="5216067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직선 연결선 228">
            <a:extLst>
              <a:ext uri="{FF2B5EF4-FFF2-40B4-BE49-F238E27FC236}">
                <a16:creationId xmlns:a16="http://schemas.microsoft.com/office/drawing/2014/main" id="{01A952E4-2A79-631C-385A-23F1DC2337EC}"/>
              </a:ext>
            </a:extLst>
          </p:cNvPr>
          <p:cNvCxnSpPr>
            <a:cxnSpLocks/>
          </p:cNvCxnSpPr>
          <p:nvPr/>
        </p:nvCxnSpPr>
        <p:spPr>
          <a:xfrm flipH="1" flipV="1">
            <a:off x="6047712" y="5216067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DFD98DCD-0029-8700-7DA4-F47985471245}"/>
              </a:ext>
            </a:extLst>
          </p:cNvPr>
          <p:cNvCxnSpPr/>
          <p:nvPr/>
        </p:nvCxnSpPr>
        <p:spPr>
          <a:xfrm flipV="1">
            <a:off x="6072057" y="5216067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연결선 230">
            <a:extLst>
              <a:ext uri="{FF2B5EF4-FFF2-40B4-BE49-F238E27FC236}">
                <a16:creationId xmlns:a16="http://schemas.microsoft.com/office/drawing/2014/main" id="{560FAFAE-2A3C-195B-CDD1-B508BCDCE570}"/>
              </a:ext>
            </a:extLst>
          </p:cNvPr>
          <p:cNvCxnSpPr>
            <a:cxnSpLocks/>
          </p:cNvCxnSpPr>
          <p:nvPr/>
        </p:nvCxnSpPr>
        <p:spPr>
          <a:xfrm flipH="1" flipV="1">
            <a:off x="6104515" y="5216067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직선 연결선 231">
            <a:extLst>
              <a:ext uri="{FF2B5EF4-FFF2-40B4-BE49-F238E27FC236}">
                <a16:creationId xmlns:a16="http://schemas.microsoft.com/office/drawing/2014/main" id="{705924E7-F90D-8C2E-DEB7-A72713ADB466}"/>
              </a:ext>
            </a:extLst>
          </p:cNvPr>
          <p:cNvCxnSpPr/>
          <p:nvPr/>
        </p:nvCxnSpPr>
        <p:spPr>
          <a:xfrm flipV="1">
            <a:off x="6127888" y="5216067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직선 연결선 232">
            <a:extLst>
              <a:ext uri="{FF2B5EF4-FFF2-40B4-BE49-F238E27FC236}">
                <a16:creationId xmlns:a16="http://schemas.microsoft.com/office/drawing/2014/main" id="{C84106AB-5BA0-9C18-A322-B06CE177044A}"/>
              </a:ext>
            </a:extLst>
          </p:cNvPr>
          <p:cNvCxnSpPr>
            <a:cxnSpLocks/>
          </p:cNvCxnSpPr>
          <p:nvPr/>
        </p:nvCxnSpPr>
        <p:spPr>
          <a:xfrm flipH="1" flipV="1">
            <a:off x="6161934" y="5216067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BD806D8A-AA81-5DC6-7EA4-68D8EAB12321}"/>
              </a:ext>
            </a:extLst>
          </p:cNvPr>
          <p:cNvCxnSpPr/>
          <p:nvPr/>
        </p:nvCxnSpPr>
        <p:spPr>
          <a:xfrm flipV="1">
            <a:off x="6184988" y="5216067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직선 연결선 234">
            <a:extLst>
              <a:ext uri="{FF2B5EF4-FFF2-40B4-BE49-F238E27FC236}">
                <a16:creationId xmlns:a16="http://schemas.microsoft.com/office/drawing/2014/main" id="{D305FB77-A57B-A87B-8935-513B0131CA0B}"/>
              </a:ext>
            </a:extLst>
          </p:cNvPr>
          <p:cNvCxnSpPr>
            <a:cxnSpLocks/>
          </p:cNvCxnSpPr>
          <p:nvPr/>
        </p:nvCxnSpPr>
        <p:spPr>
          <a:xfrm flipH="1" flipV="1">
            <a:off x="6217446" y="5216067"/>
            <a:ext cx="21801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직선 연결선 235">
            <a:extLst>
              <a:ext uri="{FF2B5EF4-FFF2-40B4-BE49-F238E27FC236}">
                <a16:creationId xmlns:a16="http://schemas.microsoft.com/office/drawing/2014/main" id="{CA5590A2-73DA-569E-3EE4-262A33F761E9}"/>
              </a:ext>
            </a:extLst>
          </p:cNvPr>
          <p:cNvCxnSpPr/>
          <p:nvPr/>
        </p:nvCxnSpPr>
        <p:spPr>
          <a:xfrm flipV="1">
            <a:off x="6240819" y="5216067"/>
            <a:ext cx="31590" cy="789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화살표: 오른쪽 237">
            <a:extLst>
              <a:ext uri="{FF2B5EF4-FFF2-40B4-BE49-F238E27FC236}">
                <a16:creationId xmlns:a16="http://schemas.microsoft.com/office/drawing/2014/main" id="{34559D19-15EC-4BEB-249F-9CF043379E04}"/>
              </a:ext>
            </a:extLst>
          </p:cNvPr>
          <p:cNvSpPr/>
          <p:nvPr/>
        </p:nvSpPr>
        <p:spPr>
          <a:xfrm>
            <a:off x="6480175" y="5293630"/>
            <a:ext cx="226885" cy="114769"/>
          </a:xfrm>
          <a:prstGeom prst="rightArrow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 dirty="0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5D6D7266-9642-3CBE-8757-FE6596380DC6}"/>
              </a:ext>
            </a:extLst>
          </p:cNvPr>
          <p:cNvSpPr txBox="1"/>
          <p:nvPr/>
        </p:nvSpPr>
        <p:spPr>
          <a:xfrm>
            <a:off x="6394238" y="5357500"/>
            <a:ext cx="3770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차분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41" name="자유형: 도형 240">
            <a:extLst>
              <a:ext uri="{FF2B5EF4-FFF2-40B4-BE49-F238E27FC236}">
                <a16:creationId xmlns:a16="http://schemas.microsoft.com/office/drawing/2014/main" id="{EE571AD4-B96D-10ED-83B6-36D767F12AC0}"/>
              </a:ext>
            </a:extLst>
          </p:cNvPr>
          <p:cNvSpPr/>
          <p:nvPr/>
        </p:nvSpPr>
        <p:spPr>
          <a:xfrm>
            <a:off x="7226910" y="5278958"/>
            <a:ext cx="247962" cy="376379"/>
          </a:xfrm>
          <a:custGeom>
            <a:avLst/>
            <a:gdLst>
              <a:gd name="connsiteX0" fmla="*/ 12667 w 247962"/>
              <a:gd name="connsiteY0" fmla="*/ 0 h 447675"/>
              <a:gd name="connsiteX1" fmla="*/ 19017 w 247962"/>
              <a:gd name="connsiteY1" fmla="*/ 63500 h 447675"/>
              <a:gd name="connsiteX2" fmla="*/ 193642 w 247962"/>
              <a:gd name="connsiteY2" fmla="*/ 187325 h 447675"/>
              <a:gd name="connsiteX3" fmla="*/ 247617 w 247962"/>
              <a:gd name="connsiteY3" fmla="*/ 257175 h 447675"/>
              <a:gd name="connsiteX4" fmla="*/ 206342 w 247962"/>
              <a:gd name="connsiteY4" fmla="*/ 292100 h 447675"/>
              <a:gd name="connsiteX5" fmla="*/ 28542 w 247962"/>
              <a:gd name="connsiteY5" fmla="*/ 377825 h 447675"/>
              <a:gd name="connsiteX6" fmla="*/ 6317 w 247962"/>
              <a:gd name="connsiteY6" fmla="*/ 447675 h 447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962" h="447675">
                <a:moveTo>
                  <a:pt x="12667" y="0"/>
                </a:moveTo>
                <a:cubicBezTo>
                  <a:pt x="761" y="16139"/>
                  <a:pt x="-11145" y="32279"/>
                  <a:pt x="19017" y="63500"/>
                </a:cubicBezTo>
                <a:cubicBezTo>
                  <a:pt x="49179" y="94721"/>
                  <a:pt x="155542" y="155046"/>
                  <a:pt x="193642" y="187325"/>
                </a:cubicBezTo>
                <a:cubicBezTo>
                  <a:pt x="231742" y="219604"/>
                  <a:pt x="245500" y="239713"/>
                  <a:pt x="247617" y="257175"/>
                </a:cubicBezTo>
                <a:cubicBezTo>
                  <a:pt x="249734" y="274637"/>
                  <a:pt x="242855" y="271992"/>
                  <a:pt x="206342" y="292100"/>
                </a:cubicBezTo>
                <a:cubicBezTo>
                  <a:pt x="169829" y="312208"/>
                  <a:pt x="61879" y="351896"/>
                  <a:pt x="28542" y="377825"/>
                </a:cubicBezTo>
                <a:cubicBezTo>
                  <a:pt x="-4795" y="403754"/>
                  <a:pt x="761" y="425714"/>
                  <a:pt x="6317" y="447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3" name="직선 연결선 242">
            <a:extLst>
              <a:ext uri="{FF2B5EF4-FFF2-40B4-BE49-F238E27FC236}">
                <a16:creationId xmlns:a16="http://schemas.microsoft.com/office/drawing/2014/main" id="{16CC90C6-8483-D6C9-7D67-3AB397DF3BEB}"/>
              </a:ext>
            </a:extLst>
          </p:cNvPr>
          <p:cNvCxnSpPr/>
          <p:nvPr/>
        </p:nvCxnSpPr>
        <p:spPr>
          <a:xfrm>
            <a:off x="7017495" y="5308993"/>
            <a:ext cx="902572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타원 243">
            <a:extLst>
              <a:ext uri="{FF2B5EF4-FFF2-40B4-BE49-F238E27FC236}">
                <a16:creationId xmlns:a16="http://schemas.microsoft.com/office/drawing/2014/main" id="{5C9ADA1D-0A62-4EEA-78CF-F4C621FDC08B}"/>
              </a:ext>
            </a:extLst>
          </p:cNvPr>
          <p:cNvSpPr/>
          <p:nvPr/>
        </p:nvSpPr>
        <p:spPr>
          <a:xfrm>
            <a:off x="7416445" y="5114394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타원 244">
            <a:extLst>
              <a:ext uri="{FF2B5EF4-FFF2-40B4-BE49-F238E27FC236}">
                <a16:creationId xmlns:a16="http://schemas.microsoft.com/office/drawing/2014/main" id="{0954286B-2167-CD96-92DC-0427AACB8BB0}"/>
              </a:ext>
            </a:extLst>
          </p:cNvPr>
          <p:cNvSpPr/>
          <p:nvPr/>
        </p:nvSpPr>
        <p:spPr>
          <a:xfrm>
            <a:off x="5934802" y="4957136"/>
            <a:ext cx="45719" cy="4571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66BCA01-DEB9-72CB-516B-5B40EC812ACB}"/>
              </a:ext>
            </a:extLst>
          </p:cNvPr>
          <p:cNvSpPr txBox="1"/>
          <p:nvPr/>
        </p:nvSpPr>
        <p:spPr>
          <a:xfrm>
            <a:off x="7649333" y="5179845"/>
            <a:ext cx="3818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99% </a:t>
            </a: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지점</a:t>
            </a:r>
          </a:p>
        </p:txBody>
      </p:sp>
      <p:cxnSp>
        <p:nvCxnSpPr>
          <p:cNvPr id="248" name="직선 화살표 연결선 247">
            <a:extLst>
              <a:ext uri="{FF2B5EF4-FFF2-40B4-BE49-F238E27FC236}">
                <a16:creationId xmlns:a16="http://schemas.microsoft.com/office/drawing/2014/main" id="{9D4DE6B9-1243-B41E-B7EE-9D0C6DF2C7DF}"/>
              </a:ext>
            </a:extLst>
          </p:cNvPr>
          <p:cNvCxnSpPr>
            <a:cxnSpLocks/>
          </p:cNvCxnSpPr>
          <p:nvPr/>
        </p:nvCxnSpPr>
        <p:spPr>
          <a:xfrm flipH="1">
            <a:off x="7240588" y="5351395"/>
            <a:ext cx="5339" cy="238193"/>
          </a:xfrm>
          <a:prstGeom prst="straightConnector1">
            <a:avLst/>
          </a:prstGeom>
          <a:ln w="6350"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25A6292-F9E0-66EE-48D1-386F8A26AB85}"/>
                  </a:ext>
                </a:extLst>
              </p:cNvPr>
              <p:cNvSpPr txBox="1"/>
              <p:nvPr/>
            </p:nvSpPr>
            <p:spPr>
              <a:xfrm>
                <a:off x="7033642" y="5601209"/>
                <a:ext cx="544893" cy="173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</m:ctrlPr>
                        </m:sSubSupPr>
                        <m:e>
                          <m:r>
                            <a:rPr lang="ko-KR" altLang="en-US" sz="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𝜎</m:t>
                          </m:r>
                        </m:e>
                        <m:sub>
                          <m:r>
                            <a:rPr lang="en-US" altLang="ko-KR" sz="5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5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j-ea"/>
                            </a:rPr>
                            <m:t>2</m:t>
                          </m:r>
                        </m:sup>
                      </m:sSubSup>
                      <m:r>
                        <a:rPr lang="en-US" altLang="ko-KR" sz="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+</m:t>
                      </m:r>
                      <m:r>
                        <a:rPr lang="en-US" altLang="ko-KR" sz="5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j-ea"/>
                        </a:rPr>
                        <m:t>𝑜𝑓𝑓𝑠𝑒𝑡</m:t>
                      </m:r>
                    </m:oMath>
                  </m:oMathPara>
                </a14:m>
                <a:endParaRPr lang="ko-KR" altLang="en-US" sz="500" dirty="0">
                  <a:latin typeface="+mj-ea"/>
                  <a:ea typeface="+mj-ea"/>
                </a:endParaRPr>
              </a:p>
            </p:txBody>
          </p:sp>
        </mc:Choice>
        <mc:Fallback xmlns="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625A6292-F9E0-66EE-48D1-386F8A26AB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642" y="5601209"/>
                <a:ext cx="544893" cy="1737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extBox 253">
            <a:extLst>
              <a:ext uri="{FF2B5EF4-FFF2-40B4-BE49-F238E27FC236}">
                <a16:creationId xmlns:a16="http://schemas.microsoft.com/office/drawing/2014/main" id="{AA6A2314-1741-BAC5-39D3-6E84EA239335}"/>
              </a:ext>
            </a:extLst>
          </p:cNvPr>
          <p:cNvSpPr txBox="1"/>
          <p:nvPr/>
        </p:nvSpPr>
        <p:spPr>
          <a:xfrm>
            <a:off x="5385914" y="4853787"/>
            <a:ext cx="607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buyer_i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주문 시계열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A2F837BD-D39D-9279-B5FF-90B2DC0E65EF}"/>
              </a:ext>
            </a:extLst>
          </p:cNvPr>
          <p:cNvSpPr txBox="1"/>
          <p:nvPr/>
        </p:nvSpPr>
        <p:spPr>
          <a:xfrm>
            <a:off x="6142784" y="5451993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7FE7DF99-A0C1-81AC-87A1-9A18037491DB}"/>
              </a:ext>
            </a:extLst>
          </p:cNvPr>
          <p:cNvSpPr txBox="1"/>
          <p:nvPr/>
        </p:nvSpPr>
        <p:spPr>
          <a:xfrm>
            <a:off x="5259860" y="4858946"/>
            <a:ext cx="2568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6E0C9B4-9D98-C8BB-911C-AA8AEEC5042F}"/>
              </a:ext>
            </a:extLst>
          </p:cNvPr>
          <p:cNvSpPr txBox="1"/>
          <p:nvPr/>
        </p:nvSpPr>
        <p:spPr>
          <a:xfrm>
            <a:off x="6840103" y="4818189"/>
            <a:ext cx="25680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93AF330B-77E2-DABD-27C0-80930EAD6BD0}"/>
              </a:ext>
            </a:extLst>
          </p:cNvPr>
          <p:cNvSpPr txBox="1"/>
          <p:nvPr/>
        </p:nvSpPr>
        <p:spPr>
          <a:xfrm>
            <a:off x="7688433" y="5465698"/>
            <a:ext cx="45557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시간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17513CFD-908F-C72B-5E4C-079D8D9A8588}"/>
              </a:ext>
            </a:extLst>
          </p:cNvPr>
          <p:cNvSpPr txBox="1"/>
          <p:nvPr/>
        </p:nvSpPr>
        <p:spPr>
          <a:xfrm>
            <a:off x="6956926" y="4839190"/>
            <a:ext cx="7729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en-US" altLang="ko-KR" sz="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buyer_i</a:t>
            </a:r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endParaRPr lang="en-US" altLang="ko-KR" sz="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차분 주문 시계열</a:t>
            </a:r>
            <a:r>
              <a:rPr lang="en-US" altLang="ko-KR" sz="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9014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DM_BUYER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주문량</a:t>
            </a:r>
            <a:r>
              <a:rPr lang="en-US" altLang="ko-KR" dirty="0"/>
              <a:t>, </a:t>
            </a:r>
            <a:r>
              <a:rPr lang="ko-KR" altLang="en-US" dirty="0" err="1"/>
              <a:t>주문액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거래액을 가져오는 단계</a:t>
            </a:r>
            <a:endParaRPr lang="en-US" altLang="ko-KR" dirty="0"/>
          </a:p>
          <a:p>
            <a:r>
              <a:rPr lang="en-US" altLang="ko-KR" dirty="0" err="1"/>
              <a:t>Order_products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dm_buyer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dm_buyer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/>
        </p:nvGraphicFramePr>
        <p:xfrm>
          <a:off x="1004293" y="2334500"/>
          <a:ext cx="3247625" cy="1043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41094" y="3046805"/>
            <a:ext cx="3149600" cy="19590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Sum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cusumOrderAmount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cusumPurchaseAmount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cusumOrderQuantity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cusumPurchaseQuantity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합 연산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6EF4DC-0D06-3D08-49C9-584E673648F8}"/>
              </a:ext>
            </a:extLst>
          </p:cNvPr>
          <p:cNvGraphicFramePr>
            <a:graphicFrameLocks noGrp="1"/>
          </p:cNvGraphicFramePr>
          <p:nvPr/>
        </p:nvGraphicFramePr>
        <p:xfrm>
          <a:off x="1004292" y="5005838"/>
          <a:ext cx="3247625" cy="79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2251373816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322691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3601511124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515542409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overshippedHistory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 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7298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cusumOvershipped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8052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08560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84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2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5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1647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8CADC-770F-44EB-87E8-9C88F106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en-US" altLang="ko-KR" dirty="0" err="1"/>
              <a:t>DM_merchandise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B46A90-01B1-42DD-8D02-1768692A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179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DE2A87D-D3A9-E2D1-3448-6A16B1270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52629"/>
              </p:ext>
            </p:extLst>
          </p:nvPr>
        </p:nvGraphicFramePr>
        <p:xfrm>
          <a:off x="4891961" y="3131303"/>
          <a:ext cx="3285966" cy="20672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89">
                  <a:extLst>
                    <a:ext uri="{9D8B030D-6E8A-4147-A177-3AD203B41FA5}">
                      <a16:colId xmlns:a16="http://schemas.microsoft.com/office/drawing/2014/main" val="2375009188"/>
                    </a:ext>
                  </a:extLst>
                </a:gridCol>
                <a:gridCol w="1322917">
                  <a:extLst>
                    <a:ext uri="{9D8B030D-6E8A-4147-A177-3AD203B41FA5}">
                      <a16:colId xmlns:a16="http://schemas.microsoft.com/office/drawing/2014/main" val="3751869114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3700332958"/>
                    </a:ext>
                  </a:extLst>
                </a:gridCol>
                <a:gridCol w="769594">
                  <a:extLst>
                    <a:ext uri="{9D8B030D-6E8A-4147-A177-3AD203B41FA5}">
                      <a16:colId xmlns:a16="http://schemas.microsoft.com/office/drawing/2014/main" val="3124342103"/>
                    </a:ext>
                  </a:extLst>
                </a:gridCol>
              </a:tblGrid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productId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</a:t>
                      </a:r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16571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71953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SKUData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SKU</a:t>
                      </a:r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28274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brandId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브랜드아이디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53160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0566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41389"/>
                  </a:ext>
                </a:extLst>
              </a:tr>
              <a:tr h="249064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totalOrderAmount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66419"/>
                  </a:ext>
                </a:extLst>
              </a:tr>
              <a:tr h="32378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totalTransactionAmount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3123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AE44236-7F8A-4A4E-A3BD-7630019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DM_MERCHANDISE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B64CAE6-79C8-414C-907E-7A7648F5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요약도</a:t>
            </a: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FB23D6-7AE0-5DDB-1535-A29B20892E8E}"/>
              </a:ext>
            </a:extLst>
          </p:cNvPr>
          <p:cNvSpPr/>
          <p:nvPr/>
        </p:nvSpPr>
        <p:spPr>
          <a:xfrm>
            <a:off x="1380069" y="356039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370633-70A5-2C69-2714-6D990DCE9DE7}"/>
              </a:ext>
            </a:extLst>
          </p:cNvPr>
          <p:cNvSpPr/>
          <p:nvPr/>
        </p:nvSpPr>
        <p:spPr>
          <a:xfrm>
            <a:off x="4751388" y="1971691"/>
            <a:ext cx="3492500" cy="36732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dm_merchandise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0D9F2-332E-9DC9-9A1D-FEBFD002A3A6}"/>
              </a:ext>
            </a:extLst>
          </p:cNvPr>
          <p:cNvSpPr/>
          <p:nvPr/>
        </p:nvSpPr>
        <p:spPr>
          <a:xfrm>
            <a:off x="4751388" y="2339020"/>
            <a:ext cx="3492500" cy="368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0F2A97-AF45-CD06-37F1-A19F4754451F}"/>
              </a:ext>
            </a:extLst>
          </p:cNvPr>
          <p:cNvSpPr/>
          <p:nvPr/>
        </p:nvSpPr>
        <p:spPr>
          <a:xfrm>
            <a:off x="4942883" y="3156702"/>
            <a:ext cx="3189571" cy="1974097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3252937-83F6-C867-3584-0C92D5AD86A9}"/>
              </a:ext>
            </a:extLst>
          </p:cNvPr>
          <p:cNvCxnSpPr>
            <a:cxnSpLocks/>
            <a:stCxn id="44" idx="3"/>
            <a:endCxn id="7" idx="1"/>
          </p:cNvCxnSpPr>
          <p:nvPr/>
        </p:nvCxnSpPr>
        <p:spPr>
          <a:xfrm>
            <a:off x="3589869" y="3740393"/>
            <a:ext cx="1302092" cy="42452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30EE15-91FF-331B-FB58-79DD7BDCB6E5}"/>
              </a:ext>
            </a:extLst>
          </p:cNvPr>
          <p:cNvSpPr/>
          <p:nvPr/>
        </p:nvSpPr>
        <p:spPr>
          <a:xfrm>
            <a:off x="1117600" y="1952625"/>
            <a:ext cx="2724150" cy="4068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D5404-B3AF-BB06-A96B-C07375BBAC83}"/>
              </a:ext>
            </a:extLst>
          </p:cNvPr>
          <p:cNvSpPr txBox="1"/>
          <p:nvPr/>
        </p:nvSpPr>
        <p:spPr>
          <a:xfrm>
            <a:off x="1117600" y="1946205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B4E050-4697-4DD1-6A0C-52488EDE5BA3}"/>
              </a:ext>
            </a:extLst>
          </p:cNvPr>
          <p:cNvSpPr txBox="1"/>
          <p:nvPr/>
        </p:nvSpPr>
        <p:spPr>
          <a:xfrm>
            <a:off x="3951607" y="3821664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주문 이력</a:t>
            </a:r>
          </a:p>
        </p:txBody>
      </p:sp>
    </p:spTree>
    <p:extLst>
      <p:ext uri="{BB962C8B-B14F-4D97-AF65-F5344CB8AC3E}">
        <p14:creationId xmlns:p14="http://schemas.microsoft.com/office/powerpoint/2010/main" val="8636591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DM_MERCHANDISE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상품의 </a:t>
            </a:r>
            <a:r>
              <a:rPr lang="ko-KR" altLang="en-US" dirty="0" err="1"/>
              <a:t>일자별</a:t>
            </a:r>
            <a:r>
              <a:rPr lang="ko-KR" altLang="en-US" dirty="0"/>
              <a:t> 정보를 생성</a:t>
            </a:r>
            <a:endParaRPr lang="en-US" altLang="ko-KR" dirty="0"/>
          </a:p>
          <a:p>
            <a:r>
              <a:rPr lang="en-US" altLang="ko-KR" dirty="0" err="1"/>
              <a:t>Order_products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dm_merchandise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dm_merchandise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7259" y="2882078"/>
            <a:ext cx="3149600" cy="55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벗겨내기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ProductId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추출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EBF035-54DC-7A3D-C5FB-936E5EC09D73}"/>
              </a:ext>
            </a:extLst>
          </p:cNvPr>
          <p:cNvSpPr/>
          <p:nvPr/>
        </p:nvSpPr>
        <p:spPr>
          <a:xfrm>
            <a:off x="4947259" y="4173246"/>
            <a:ext cx="3149600" cy="93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SUM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product_id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date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GroupBy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totalKRW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finalTotalKRW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quantity,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totalQuantity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총계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132DD57-D507-4804-3A67-2D06FEFB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4468326"/>
              </p:ext>
            </p:extLst>
          </p:nvPr>
        </p:nvGraphicFramePr>
        <p:xfrm>
          <a:off x="1004293" y="2268460"/>
          <a:ext cx="3247625" cy="11544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684813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334856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81D99D6-8419-5515-BC83-5518DED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807205"/>
              </p:ext>
            </p:extLst>
          </p:nvPr>
        </p:nvGraphicFramePr>
        <p:xfrm>
          <a:off x="1004293" y="4853787"/>
          <a:ext cx="3285966" cy="1159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89">
                  <a:extLst>
                    <a:ext uri="{9D8B030D-6E8A-4147-A177-3AD203B41FA5}">
                      <a16:colId xmlns:a16="http://schemas.microsoft.com/office/drawing/2014/main" val="2375009188"/>
                    </a:ext>
                  </a:extLst>
                </a:gridCol>
                <a:gridCol w="1322917">
                  <a:extLst>
                    <a:ext uri="{9D8B030D-6E8A-4147-A177-3AD203B41FA5}">
                      <a16:colId xmlns:a16="http://schemas.microsoft.com/office/drawing/2014/main" val="3751869114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3700332958"/>
                    </a:ext>
                  </a:extLst>
                </a:gridCol>
                <a:gridCol w="769594">
                  <a:extLst>
                    <a:ext uri="{9D8B030D-6E8A-4147-A177-3AD203B41FA5}">
                      <a16:colId xmlns:a16="http://schemas.microsoft.com/office/drawing/2014/main" val="3124342103"/>
                    </a:ext>
                  </a:extLst>
                </a:gridCol>
              </a:tblGrid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productId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상품</a:t>
                      </a: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STRING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16571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71953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SKUData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SKU</a:t>
                      </a:r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데이터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28274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brandId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브랜드아이디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53160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0566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41389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totalOrderAmount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66419"/>
                  </a:ext>
                </a:extLst>
              </a:tr>
              <a:tr h="1694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totalTransactionAmount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3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836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D74E445-8DB3-B359-F6EC-8E84C41C5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1443914"/>
              </p:ext>
            </p:extLst>
          </p:nvPr>
        </p:nvGraphicFramePr>
        <p:xfrm>
          <a:off x="628650" y="900745"/>
          <a:ext cx="7886701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713">
                  <a:extLst>
                    <a:ext uri="{9D8B030D-6E8A-4147-A177-3AD203B41FA5}">
                      <a16:colId xmlns:a16="http://schemas.microsoft.com/office/drawing/2014/main" val="265543630"/>
                    </a:ext>
                  </a:extLst>
                </a:gridCol>
                <a:gridCol w="830179">
                  <a:extLst>
                    <a:ext uri="{9D8B030D-6E8A-4147-A177-3AD203B41FA5}">
                      <a16:colId xmlns:a16="http://schemas.microsoft.com/office/drawing/2014/main" val="602704325"/>
                    </a:ext>
                  </a:extLst>
                </a:gridCol>
                <a:gridCol w="4758385">
                  <a:extLst>
                    <a:ext uri="{9D8B030D-6E8A-4147-A177-3AD203B41FA5}">
                      <a16:colId xmlns:a16="http://schemas.microsoft.com/office/drawing/2014/main" val="2155829349"/>
                    </a:ext>
                  </a:extLst>
                </a:gridCol>
                <a:gridCol w="707666">
                  <a:extLst>
                    <a:ext uri="{9D8B030D-6E8A-4147-A177-3AD203B41FA5}">
                      <a16:colId xmlns:a16="http://schemas.microsoft.com/office/drawing/2014/main" val="1828975950"/>
                    </a:ext>
                  </a:extLst>
                </a:gridCol>
                <a:gridCol w="937758">
                  <a:extLst>
                    <a:ext uri="{9D8B030D-6E8A-4147-A177-3AD203B41FA5}">
                      <a16:colId xmlns:a16="http://schemas.microsoft.com/office/drawing/2014/main" val="1493321844"/>
                    </a:ext>
                  </a:extLst>
                </a:gridCol>
              </a:tblGrid>
              <a:tr h="23917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번호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버전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개정내용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개정자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일자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3263702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1.0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최초 생산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Vida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2022-05-31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112947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2.0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차 고도화 </a:t>
                      </a:r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: DM_ORDERSERIES </a:t>
                      </a:r>
                      <a:r>
                        <a:rPr lang="ko-KR" altLang="en-US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추가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Vida</a:t>
                      </a:r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2022-06-27</a:t>
                      </a: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0897585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9623992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742286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7676529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348571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922049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1531522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433580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3384038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9725481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4928006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8318875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9973907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30078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26557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0204848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181064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9711641"/>
                  </a:ext>
                </a:extLst>
              </a:tr>
              <a:tr h="239179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06285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707D7349-2F99-430E-9D6B-DC9E560BE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atinLnBrk="1">
              <a:lnSpc>
                <a:spcPct val="107000"/>
              </a:lnSpc>
              <a:spcAft>
                <a:spcPts val="800"/>
              </a:spcAft>
            </a:pPr>
            <a:r>
              <a:rPr lang="ko-KR" altLang="en-US" sz="20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개정이력</a:t>
            </a:r>
          </a:p>
        </p:txBody>
      </p:sp>
    </p:spTree>
    <p:extLst>
      <p:ext uri="{BB962C8B-B14F-4D97-AF65-F5344CB8AC3E}">
        <p14:creationId xmlns:p14="http://schemas.microsoft.com/office/powerpoint/2010/main" val="25607586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8CADC-770F-44EB-87E8-9C88F106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en-US" altLang="ko-KR" dirty="0" err="1"/>
              <a:t>DM_Series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B46A90-01B1-42DD-8D02-1768692A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38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19705EF-BAAB-9B44-5F2A-C11EC095EA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806986"/>
              </p:ext>
            </p:extLst>
          </p:nvPr>
        </p:nvGraphicFramePr>
        <p:xfrm>
          <a:off x="4874154" y="2586063"/>
          <a:ext cx="3253847" cy="27965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966">
                  <a:extLst>
                    <a:ext uri="{9D8B030D-6E8A-4147-A177-3AD203B41FA5}">
                      <a16:colId xmlns:a16="http://schemas.microsoft.com/office/drawing/2014/main" val="397445311"/>
                    </a:ext>
                  </a:extLst>
                </a:gridCol>
                <a:gridCol w="765718">
                  <a:extLst>
                    <a:ext uri="{9D8B030D-6E8A-4147-A177-3AD203B41FA5}">
                      <a16:colId xmlns:a16="http://schemas.microsoft.com/office/drawing/2014/main" val="1644825990"/>
                    </a:ext>
                  </a:extLst>
                </a:gridCol>
                <a:gridCol w="1095249">
                  <a:extLst>
                    <a:ext uri="{9D8B030D-6E8A-4147-A177-3AD203B41FA5}">
                      <a16:colId xmlns:a16="http://schemas.microsoft.com/office/drawing/2014/main" val="558278001"/>
                    </a:ext>
                  </a:extLst>
                </a:gridCol>
                <a:gridCol w="988914">
                  <a:extLst>
                    <a:ext uri="{9D8B030D-6E8A-4147-A177-3AD203B41FA5}">
                      <a16:colId xmlns:a16="http://schemas.microsoft.com/office/drawing/2014/main" val="674607403"/>
                    </a:ext>
                  </a:extLst>
                </a:gridCol>
              </a:tblGrid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date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생성일자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TIMESTAMP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147411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cumSKU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당일 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SKU </a:t>
                      </a:r>
                      <a:r>
                        <a:rPr lang="ko-KR" alt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업로드수</a:t>
                      </a:r>
                      <a:endParaRPr lang="ko-KR" alt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2427328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totalCreditors</a:t>
                      </a:r>
                      <a:endParaRPr lang="en-US" sz="600" b="0" i="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총잔액매입금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1204043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2543281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9048992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totalTransactionQuantity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0993202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totalOrderQuantity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368288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cumTransactionMonthly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누적거래액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9845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cumOrderMonthly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누적주문액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817783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cumTransactionQuantityMonthly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누적거래량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498192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cumOrderQuantityMonthly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누적주문량</a:t>
                      </a:r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425458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totalInspection</a:t>
                      </a:r>
                      <a:endParaRPr lang="en-US" sz="600" b="0" i="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총검수수수료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362899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membershipCount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등록자수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0552771"/>
                  </a:ext>
                </a:extLst>
              </a:tr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avgSubPeriod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평균가입기간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double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8585938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4AE44236-7F8A-4A4E-A3BD-7630019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DM_SERIES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B64CAE6-79C8-414C-907E-7A7648F5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요약도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8D6557-55D0-1146-FCF1-B06AE1E31A4F}"/>
              </a:ext>
            </a:extLst>
          </p:cNvPr>
          <p:cNvSpPr/>
          <p:nvPr/>
        </p:nvSpPr>
        <p:spPr>
          <a:xfrm>
            <a:off x="1361546" y="3534000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FB23D6-7AE0-5DDB-1535-A29B20892E8E}"/>
              </a:ext>
            </a:extLst>
          </p:cNvPr>
          <p:cNvSpPr/>
          <p:nvPr/>
        </p:nvSpPr>
        <p:spPr>
          <a:xfrm>
            <a:off x="1361546" y="2777506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370633-70A5-2C69-2714-6D990DCE9DE7}"/>
              </a:ext>
            </a:extLst>
          </p:cNvPr>
          <p:cNvSpPr/>
          <p:nvPr/>
        </p:nvSpPr>
        <p:spPr>
          <a:xfrm>
            <a:off x="4751388" y="1971691"/>
            <a:ext cx="3492500" cy="36732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0D9F2-332E-9DC9-9A1D-FEBFD002A3A6}"/>
              </a:ext>
            </a:extLst>
          </p:cNvPr>
          <p:cNvSpPr/>
          <p:nvPr/>
        </p:nvSpPr>
        <p:spPr>
          <a:xfrm>
            <a:off x="4751388" y="2339020"/>
            <a:ext cx="3492500" cy="368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021666-E035-6EA2-0FA7-2EF8FD08D1F6}"/>
              </a:ext>
            </a:extLst>
          </p:cNvPr>
          <p:cNvSpPr/>
          <p:nvPr/>
        </p:nvSpPr>
        <p:spPr>
          <a:xfrm>
            <a:off x="4932355" y="2808856"/>
            <a:ext cx="3130565" cy="14746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FAA58EB-C02C-2B2D-7FDE-32077923723B}"/>
              </a:ext>
            </a:extLst>
          </p:cNvPr>
          <p:cNvCxnSpPr>
            <a:cxnSpLocks/>
            <a:stCxn id="44" idx="3"/>
            <a:endCxn id="73" idx="1"/>
          </p:cNvCxnSpPr>
          <p:nvPr/>
        </p:nvCxnSpPr>
        <p:spPr>
          <a:xfrm flipV="1">
            <a:off x="3571346" y="2882587"/>
            <a:ext cx="1361009" cy="74919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30EE15-91FF-331B-FB58-79DD7BDCB6E5}"/>
              </a:ext>
            </a:extLst>
          </p:cNvPr>
          <p:cNvSpPr/>
          <p:nvPr/>
        </p:nvSpPr>
        <p:spPr>
          <a:xfrm>
            <a:off x="1117600" y="1952625"/>
            <a:ext cx="2724150" cy="4068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D5404-B3AF-BB06-A96B-C07375BBAC83}"/>
              </a:ext>
            </a:extLst>
          </p:cNvPr>
          <p:cNvSpPr txBox="1"/>
          <p:nvPr/>
        </p:nvSpPr>
        <p:spPr>
          <a:xfrm>
            <a:off x="1117600" y="1946205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7A6826-2282-2908-5CFB-AC1F6CE92AEE}"/>
              </a:ext>
            </a:extLst>
          </p:cNvPr>
          <p:cNvSpPr txBox="1"/>
          <p:nvPr/>
        </p:nvSpPr>
        <p:spPr>
          <a:xfrm>
            <a:off x="3934005" y="3072861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/>
              <a:t>SKU </a:t>
            </a:r>
            <a:r>
              <a:rPr lang="ko-KR" altLang="en-US" dirty="0"/>
              <a:t>정보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773104-76E0-A90C-15C4-FC28000D8D75}"/>
              </a:ext>
            </a:extLst>
          </p:cNvPr>
          <p:cNvSpPr/>
          <p:nvPr/>
        </p:nvSpPr>
        <p:spPr>
          <a:xfrm>
            <a:off x="1361546" y="5046988"/>
            <a:ext cx="2209800" cy="36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0F748CD-061D-3C3D-BC9E-1952D9D19FD9}"/>
              </a:ext>
            </a:extLst>
          </p:cNvPr>
          <p:cNvSpPr/>
          <p:nvPr/>
        </p:nvSpPr>
        <p:spPr>
          <a:xfrm>
            <a:off x="4928927" y="3204647"/>
            <a:ext cx="3130565" cy="15349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FECD19DF-78A1-01E8-BC89-7F32CD082718}"/>
              </a:ext>
            </a:extLst>
          </p:cNvPr>
          <p:cNvCxnSpPr>
            <a:cxnSpLocks/>
            <a:stCxn id="43" idx="3"/>
            <a:endCxn id="12" idx="1"/>
          </p:cNvCxnSpPr>
          <p:nvPr/>
        </p:nvCxnSpPr>
        <p:spPr>
          <a:xfrm>
            <a:off x="3571346" y="3714000"/>
            <a:ext cx="1302808" cy="27033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3F5ADCB-A798-4E5A-6517-4069EB5F6453}"/>
              </a:ext>
            </a:extLst>
          </p:cNvPr>
          <p:cNvSpPr txBox="1"/>
          <p:nvPr/>
        </p:nvSpPr>
        <p:spPr>
          <a:xfrm>
            <a:off x="3872136" y="3728473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주문 이력</a:t>
            </a:r>
          </a:p>
        </p:txBody>
      </p:sp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9F10F617-9A64-20C1-4FC7-DA79C4CDF7C1}"/>
              </a:ext>
            </a:extLst>
          </p:cNvPr>
          <p:cNvCxnSpPr>
            <a:cxnSpLocks/>
            <a:stCxn id="38" idx="3"/>
          </p:cNvCxnSpPr>
          <p:nvPr/>
        </p:nvCxnSpPr>
        <p:spPr>
          <a:xfrm flipV="1">
            <a:off x="3571346" y="5190690"/>
            <a:ext cx="1357581" cy="36298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740A1C1-62E4-639B-9A10-11537D3C1741}"/>
              </a:ext>
            </a:extLst>
          </p:cNvPr>
          <p:cNvSpPr/>
          <p:nvPr/>
        </p:nvSpPr>
        <p:spPr>
          <a:xfrm>
            <a:off x="4928927" y="5034052"/>
            <a:ext cx="3130565" cy="2974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8F0561-C704-6A16-2158-5C956A2E1AD7}"/>
              </a:ext>
            </a:extLst>
          </p:cNvPr>
          <p:cNvSpPr/>
          <p:nvPr/>
        </p:nvSpPr>
        <p:spPr>
          <a:xfrm>
            <a:off x="1361546" y="4290494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tb_history_update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87E353A6-9FB1-04CA-CC36-420F57335C71}"/>
              </a:ext>
            </a:extLst>
          </p:cNvPr>
          <p:cNvCxnSpPr>
            <a:cxnSpLocks/>
            <a:stCxn id="52" idx="3"/>
          </p:cNvCxnSpPr>
          <p:nvPr/>
        </p:nvCxnSpPr>
        <p:spPr>
          <a:xfrm>
            <a:off x="3571346" y="4470494"/>
            <a:ext cx="1357581" cy="72019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54DC06B-87DA-AC38-3BA5-B05B0C073742}"/>
              </a:ext>
            </a:extLst>
          </p:cNvPr>
          <p:cNvSpPr txBox="1"/>
          <p:nvPr/>
        </p:nvSpPr>
        <p:spPr>
          <a:xfrm>
            <a:off x="3934005" y="5013273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멤버쉽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등록정보</a:t>
            </a:r>
          </a:p>
        </p:txBody>
      </p:sp>
    </p:spTree>
    <p:extLst>
      <p:ext uri="{BB962C8B-B14F-4D97-AF65-F5344CB8AC3E}">
        <p14:creationId xmlns:p14="http://schemas.microsoft.com/office/powerpoint/2010/main" val="2337648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일간 </a:t>
            </a:r>
            <a:r>
              <a:rPr lang="en-US" altLang="ko-KR" dirty="0"/>
              <a:t>SKU </a:t>
            </a:r>
            <a:r>
              <a:rPr lang="ko-KR" altLang="en-US" dirty="0"/>
              <a:t>업로드 수를 생산</a:t>
            </a:r>
            <a:endParaRPr lang="en-US" altLang="ko-KR" dirty="0"/>
          </a:p>
          <a:p>
            <a:r>
              <a:rPr lang="en-US" altLang="ko-KR" dirty="0"/>
              <a:t>products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dm_series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products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44227"/>
              </p:ext>
            </p:extLst>
          </p:nvPr>
        </p:nvGraphicFramePr>
        <p:xfrm>
          <a:off x="1004292" y="2561322"/>
          <a:ext cx="3247625" cy="5120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08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854917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256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25603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270970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27600" y="2781887"/>
            <a:ext cx="3149600" cy="6877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정보만 뽑아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27600" y="3920140"/>
            <a:ext cx="3149600" cy="1410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Sum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별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행 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200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ProductId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고유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한 데이터 프레임이므로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 수를 연산하는 것은 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브랜드가 업로드한 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SKU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계산하는 것과 동일</a:t>
            </a:r>
            <a:endParaRPr lang="en-US" altLang="ko-KR" sz="1200" u="sng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6EF4DC-0D06-3D08-49C9-584E6736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795363"/>
              </p:ext>
            </p:extLst>
          </p:nvPr>
        </p:nvGraphicFramePr>
        <p:xfrm>
          <a:off x="1004292" y="5111514"/>
          <a:ext cx="3247625" cy="340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458">
                  <a:extLst>
                    <a:ext uri="{9D8B030D-6E8A-4147-A177-3AD203B41FA5}">
                      <a16:colId xmlns:a16="http://schemas.microsoft.com/office/drawing/2014/main" val="2251373816"/>
                    </a:ext>
                  </a:extLst>
                </a:gridCol>
                <a:gridCol w="1382972">
                  <a:extLst>
                    <a:ext uri="{9D8B030D-6E8A-4147-A177-3AD203B41FA5}">
                      <a16:colId xmlns:a16="http://schemas.microsoft.com/office/drawing/2014/main" val="3322691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3601511124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515542409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cumSku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SKU 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7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61906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거래액</a:t>
            </a:r>
            <a:r>
              <a:rPr lang="en-US" altLang="ko-KR" dirty="0"/>
              <a:t>, </a:t>
            </a:r>
            <a:r>
              <a:rPr lang="ko-KR" altLang="en-US" dirty="0" err="1"/>
              <a:t>주문액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주문량의 일별 총계 및 </a:t>
            </a:r>
            <a:br>
              <a:rPr lang="en-US" altLang="ko-KR" dirty="0"/>
            </a:br>
            <a:r>
              <a:rPr lang="ko-KR" altLang="en-US" dirty="0"/>
              <a:t>월간 </a:t>
            </a:r>
            <a:r>
              <a:rPr lang="ko-KR" altLang="en-US" dirty="0" err="1"/>
              <a:t>누적액</a:t>
            </a:r>
            <a:r>
              <a:rPr lang="ko-KR" altLang="en-US" dirty="0"/>
              <a:t> 계산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EBF035-54DC-7A3D-C5FB-936E5EC09D73}"/>
              </a:ext>
            </a:extLst>
          </p:cNvPr>
          <p:cNvSpPr/>
          <p:nvPr/>
        </p:nvSpPr>
        <p:spPr>
          <a:xfrm>
            <a:off x="4947259" y="3602498"/>
            <a:ext cx="3149600" cy="9321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date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totalKRW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finalTotalKRW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quantity,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totalQuantity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총계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132DD57-D507-4804-3A67-2D06FEFB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904767"/>
              </p:ext>
            </p:extLst>
          </p:nvPr>
        </p:nvGraphicFramePr>
        <p:xfrm>
          <a:off x="1004293" y="2400540"/>
          <a:ext cx="3247625" cy="8978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781D99D6-8419-5515-BC83-5518DED1A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275712"/>
              </p:ext>
            </p:extLst>
          </p:nvPr>
        </p:nvGraphicFramePr>
        <p:xfrm>
          <a:off x="1004293" y="4853787"/>
          <a:ext cx="3285966" cy="115911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5989">
                  <a:extLst>
                    <a:ext uri="{9D8B030D-6E8A-4147-A177-3AD203B41FA5}">
                      <a16:colId xmlns:a16="http://schemas.microsoft.com/office/drawing/2014/main" val="2375009188"/>
                    </a:ext>
                  </a:extLst>
                </a:gridCol>
                <a:gridCol w="1322917">
                  <a:extLst>
                    <a:ext uri="{9D8B030D-6E8A-4147-A177-3AD203B41FA5}">
                      <a16:colId xmlns:a16="http://schemas.microsoft.com/office/drawing/2014/main" val="3751869114"/>
                    </a:ext>
                  </a:extLst>
                </a:gridCol>
                <a:gridCol w="897466">
                  <a:extLst>
                    <a:ext uri="{9D8B030D-6E8A-4147-A177-3AD203B41FA5}">
                      <a16:colId xmlns:a16="http://schemas.microsoft.com/office/drawing/2014/main" val="3700332958"/>
                    </a:ext>
                  </a:extLst>
                </a:gridCol>
                <a:gridCol w="769594">
                  <a:extLst>
                    <a:ext uri="{9D8B030D-6E8A-4147-A177-3AD203B41FA5}">
                      <a16:colId xmlns:a16="http://schemas.microsoft.com/office/drawing/2014/main" val="3124342103"/>
                    </a:ext>
                  </a:extLst>
                </a:gridCol>
              </a:tblGrid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816571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총주문액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771953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totalTransactionQuantity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총거래량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928274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totalOrderQuantity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총주문량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3953160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cumTransactionMonthly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누적거래액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4740566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cumOrderMonthly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누적주문액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641389"/>
                  </a:ext>
                </a:extLst>
              </a:tr>
              <a:tr h="141380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cumTransactionQuantityMonthly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누적거래량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966419"/>
                  </a:ext>
                </a:extLst>
              </a:tr>
              <a:tr h="169456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cumOrderQuantityMonthly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누적주문량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integer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853123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A7116-8F21-3567-BB8D-E953854CC5F8}"/>
              </a:ext>
            </a:extLst>
          </p:cNvPr>
          <p:cNvSpPr/>
          <p:nvPr/>
        </p:nvSpPr>
        <p:spPr>
          <a:xfrm>
            <a:off x="4947259" y="2425156"/>
            <a:ext cx="3149600" cy="97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정보만 뽑아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(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연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정보만 뽑아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Monthly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파생변수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도 마찬가지로 생성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CD62CD-C871-AB9E-C354-4A742BEA98EB}"/>
              </a:ext>
            </a:extLst>
          </p:cNvPr>
          <p:cNvSpPr/>
          <p:nvPr/>
        </p:nvSpPr>
        <p:spPr>
          <a:xfrm>
            <a:off x="4947259" y="4735249"/>
            <a:ext cx="3149600" cy="1159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월별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(monthly)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Date, monthly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기반으로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(1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Date, Monthly 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모두를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사용하여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Sum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(2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차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Monthly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사용하여 </a:t>
            </a:r>
            <a:r>
              <a:rPr lang="ko-KR" altLang="en-US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누적합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cumsum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212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모든 멤버십 변동 이력을 가져오는 단계</a:t>
            </a:r>
            <a:endParaRPr lang="en-US" altLang="ko-KR" dirty="0"/>
          </a:p>
          <a:p>
            <a:r>
              <a:rPr lang="en-US" altLang="ko-KR" dirty="0" err="1"/>
              <a:t>tb_history_update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dm_series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tb_history_update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/>
        </p:nvGraphicFramePr>
        <p:xfrm>
          <a:off x="1004293" y="2486900"/>
          <a:ext cx="3247625" cy="652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Target_id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after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1094" y="2524416"/>
            <a:ext cx="3149600" cy="8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Updated_at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41094" y="3455451"/>
            <a:ext cx="3149600" cy="76462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(Date) // before // after]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Date/ Before / After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빈도 집계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-&gt;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subCount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FDACC-3C27-F8BE-FE44-3784E1515796}"/>
              </a:ext>
            </a:extLst>
          </p:cNvPr>
          <p:cNvSpPr/>
          <p:nvPr/>
        </p:nvSpPr>
        <p:spPr>
          <a:xfrm>
            <a:off x="4941094" y="4299243"/>
            <a:ext cx="3149600" cy="1432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36000"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Before / after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‘&lt;before&gt; – &lt;after&gt;’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병합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=&gt;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before_after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Before_after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subCount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Value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값으로 갖는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생성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-&gt; </a:t>
            </a:r>
            <a:r>
              <a:rPr lang="en-US" altLang="ko-KR" sz="12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membershipCount</a:t>
            </a:r>
            <a:endParaRPr lang="en-US" altLang="ko-KR" sz="12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6DED63-C19D-8AC0-6D63-4929F232B4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06744"/>
              </p:ext>
            </p:extLst>
          </p:nvPr>
        </p:nvGraphicFramePr>
        <p:xfrm>
          <a:off x="1004293" y="5293136"/>
          <a:ext cx="3253847" cy="199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966">
                  <a:extLst>
                    <a:ext uri="{9D8B030D-6E8A-4147-A177-3AD203B41FA5}">
                      <a16:colId xmlns:a16="http://schemas.microsoft.com/office/drawing/2014/main" val="4275542322"/>
                    </a:ext>
                  </a:extLst>
                </a:gridCol>
                <a:gridCol w="765718">
                  <a:extLst>
                    <a:ext uri="{9D8B030D-6E8A-4147-A177-3AD203B41FA5}">
                      <a16:colId xmlns:a16="http://schemas.microsoft.com/office/drawing/2014/main" val="1846337707"/>
                    </a:ext>
                  </a:extLst>
                </a:gridCol>
                <a:gridCol w="1095249">
                  <a:extLst>
                    <a:ext uri="{9D8B030D-6E8A-4147-A177-3AD203B41FA5}">
                      <a16:colId xmlns:a16="http://schemas.microsoft.com/office/drawing/2014/main" val="3752247371"/>
                    </a:ext>
                  </a:extLst>
                </a:gridCol>
                <a:gridCol w="988914">
                  <a:extLst>
                    <a:ext uri="{9D8B030D-6E8A-4147-A177-3AD203B41FA5}">
                      <a16:colId xmlns:a16="http://schemas.microsoft.com/office/drawing/2014/main" val="3640454365"/>
                    </a:ext>
                  </a:extLst>
                </a:gridCol>
              </a:tblGrid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membershipCount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등록자수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json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439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098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err="1"/>
              <a:t>dm_seller</a:t>
            </a:r>
            <a:r>
              <a:rPr lang="ko-KR" altLang="en-US" dirty="0"/>
              <a:t>를 이용하여 멤버십 평균 유지 기간을 계산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132DD57-D507-4804-3A67-2D06FEFB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051475"/>
              </p:ext>
            </p:extLst>
          </p:nvPr>
        </p:nvGraphicFramePr>
        <p:xfrm>
          <a:off x="1004293" y="2400540"/>
          <a:ext cx="3247625" cy="3848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membershiphistory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1091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786628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A7116-8F21-3567-BB8D-E953854CC5F8}"/>
              </a:ext>
            </a:extLst>
          </p:cNvPr>
          <p:cNvSpPr/>
          <p:nvPr/>
        </p:nvSpPr>
        <p:spPr>
          <a:xfrm>
            <a:off x="4900692" y="3631635"/>
            <a:ext cx="3149600" cy="97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membershipHistory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membershipHistory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</a:t>
            </a:r>
            <a:r>
              <a:rPr lang="ko-KR" altLang="en-US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값을 추출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값의 평균을 계산 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-&gt; </a:t>
            </a:r>
            <a:r>
              <a:rPr lang="en-US" altLang="ko-KR" sz="11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avgsubperiod</a:t>
            </a:r>
            <a:b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membershipHistory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결측인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경우 제외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369FAD-1D9A-3808-88C9-EA7ED65FD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944729"/>
              </p:ext>
            </p:extLst>
          </p:nvPr>
        </p:nvGraphicFramePr>
        <p:xfrm>
          <a:off x="998071" y="5293136"/>
          <a:ext cx="3253847" cy="1997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03966">
                  <a:extLst>
                    <a:ext uri="{9D8B030D-6E8A-4147-A177-3AD203B41FA5}">
                      <a16:colId xmlns:a16="http://schemas.microsoft.com/office/drawing/2014/main" val="1310746328"/>
                    </a:ext>
                  </a:extLst>
                </a:gridCol>
                <a:gridCol w="765718">
                  <a:extLst>
                    <a:ext uri="{9D8B030D-6E8A-4147-A177-3AD203B41FA5}">
                      <a16:colId xmlns:a16="http://schemas.microsoft.com/office/drawing/2014/main" val="2619917839"/>
                    </a:ext>
                  </a:extLst>
                </a:gridCol>
                <a:gridCol w="1095249">
                  <a:extLst>
                    <a:ext uri="{9D8B030D-6E8A-4147-A177-3AD203B41FA5}">
                      <a16:colId xmlns:a16="http://schemas.microsoft.com/office/drawing/2014/main" val="1736697393"/>
                    </a:ext>
                  </a:extLst>
                </a:gridCol>
                <a:gridCol w="988914">
                  <a:extLst>
                    <a:ext uri="{9D8B030D-6E8A-4147-A177-3AD203B41FA5}">
                      <a16:colId xmlns:a16="http://schemas.microsoft.com/office/drawing/2014/main" val="752052823"/>
                    </a:ext>
                  </a:extLst>
                </a:gridCol>
              </a:tblGrid>
              <a:tr h="199753"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avgSubPeriod</a:t>
                      </a:r>
                      <a:endParaRPr lang="en-US" sz="600" b="0" i="0" u="none" strike="noStrike" kern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6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멤버쉽</a:t>
                      </a:r>
                      <a:r>
                        <a:rPr lang="ko-KR" alt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 평균가입기간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6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  <a:cs typeface="+mn-cs"/>
                        </a:rPr>
                        <a:t>double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05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3065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8CADC-770F-44EB-87E8-9C88F106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en-US" altLang="ko-KR" dirty="0" err="1"/>
              <a:t>DM_OrderSeries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B46A90-01B1-42DD-8D02-1768692A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308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4236-7F8A-4A4E-A3BD-7630019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B64CAE6-79C8-414C-907E-7A7648F5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요약도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8D6557-55D0-1146-FCF1-B06AE1E31A4F}"/>
              </a:ext>
            </a:extLst>
          </p:cNvPr>
          <p:cNvSpPr/>
          <p:nvPr/>
        </p:nvSpPr>
        <p:spPr>
          <a:xfrm>
            <a:off x="961496" y="394564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tb_order_product_fee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FB23D6-7AE0-5DDB-1535-A29B20892E8E}"/>
              </a:ext>
            </a:extLst>
          </p:cNvPr>
          <p:cNvSpPr/>
          <p:nvPr/>
        </p:nvSpPr>
        <p:spPr>
          <a:xfrm>
            <a:off x="961496" y="340567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370633-70A5-2C69-2714-6D990DCE9DE7}"/>
              </a:ext>
            </a:extLst>
          </p:cNvPr>
          <p:cNvSpPr/>
          <p:nvPr/>
        </p:nvSpPr>
        <p:spPr>
          <a:xfrm>
            <a:off x="4751388" y="1971691"/>
            <a:ext cx="3492500" cy="36732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0D9F2-332E-9DC9-9A1D-FEBFD002A3A6}"/>
              </a:ext>
            </a:extLst>
          </p:cNvPr>
          <p:cNvSpPr/>
          <p:nvPr/>
        </p:nvSpPr>
        <p:spPr>
          <a:xfrm>
            <a:off x="4751388" y="2339020"/>
            <a:ext cx="3492500" cy="368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30EE15-91FF-331B-FB58-79DD7BDCB6E5}"/>
              </a:ext>
            </a:extLst>
          </p:cNvPr>
          <p:cNvSpPr/>
          <p:nvPr/>
        </p:nvSpPr>
        <p:spPr>
          <a:xfrm>
            <a:off x="876042" y="1952625"/>
            <a:ext cx="2375158" cy="4068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D5404-B3AF-BB06-A96B-C07375BBAC83}"/>
              </a:ext>
            </a:extLst>
          </p:cNvPr>
          <p:cNvSpPr txBox="1"/>
          <p:nvPr/>
        </p:nvSpPr>
        <p:spPr>
          <a:xfrm>
            <a:off x="873125" y="1952625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18F0561-C704-6A16-2158-5C956A2E1AD7}"/>
              </a:ext>
            </a:extLst>
          </p:cNvPr>
          <p:cNvSpPr/>
          <p:nvPr/>
        </p:nvSpPr>
        <p:spPr>
          <a:xfrm>
            <a:off x="961496" y="444751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exhibition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75E73A-05E0-ECB9-CC48-FC2760820EC5}"/>
              </a:ext>
            </a:extLst>
          </p:cNvPr>
          <p:cNvSpPr/>
          <p:nvPr/>
        </p:nvSpPr>
        <p:spPr>
          <a:xfrm>
            <a:off x="961496" y="4962082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exhibition_product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BB20D2-723D-C05A-B632-2B47DC32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497561"/>
              </p:ext>
            </p:extLst>
          </p:nvPr>
        </p:nvGraphicFramePr>
        <p:xfrm>
          <a:off x="4845007" y="2396171"/>
          <a:ext cx="3317027" cy="35613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1706144569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716355147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1117755838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2491586011"/>
                    </a:ext>
                  </a:extLst>
                </a:gridCol>
              </a:tblGrid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sellerName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셀러명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0965918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buyerName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바이어명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03491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상가명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990220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554272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바이어번호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4262729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상품주문번호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531125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9608641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4803592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442758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9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initTotalKRW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최초결제금액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269089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최초사입수수료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391118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최초검수비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2864670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최초배송비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938947"/>
                  </a:ext>
                </a:extLst>
              </a:tr>
              <a:tr h="134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최초상품주문금액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496258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initTax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최초세금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878214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initQuantity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최초주문량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551617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finalTotalKRW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최종결제금액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3372610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최종사입수수료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34158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최종검수비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196009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최종배송비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112385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최종상품주문금액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214090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finalTax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최종세금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0113974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finalQuantity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최종구매량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6504321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사입수수료할인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147751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검수비할인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2579303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배송비할인</a:t>
                      </a:r>
                      <a:endParaRPr lang="ko-KR" alt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8997044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상품가격할인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9522385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exhibitionName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기획전이름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08360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exhibitionPath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기획전경로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329801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exhibitionDescription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기획전설명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675835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exhibitionNum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0577011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isExhibitionIncluded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기획전포함여부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720871"/>
                  </a:ext>
                </a:extLst>
              </a:tr>
            </a:tbl>
          </a:graphicData>
        </a:graphic>
      </p:graphicFrame>
      <p:sp>
        <p:nvSpPr>
          <p:cNvPr id="32" name="직사각형 31">
            <a:extLst>
              <a:ext uri="{FF2B5EF4-FFF2-40B4-BE49-F238E27FC236}">
                <a16:creationId xmlns:a16="http://schemas.microsoft.com/office/drawing/2014/main" id="{E520E4BB-8B1C-A6BF-AA6F-BF84AB5DCCC9}"/>
              </a:ext>
            </a:extLst>
          </p:cNvPr>
          <p:cNvSpPr/>
          <p:nvPr/>
        </p:nvSpPr>
        <p:spPr>
          <a:xfrm>
            <a:off x="4883134" y="2404637"/>
            <a:ext cx="3266199" cy="967093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0DB350F-49EE-342A-F2FE-D5238377EF8B}"/>
              </a:ext>
            </a:extLst>
          </p:cNvPr>
          <p:cNvCxnSpPr>
            <a:cxnSpLocks/>
            <a:stCxn id="44" idx="3"/>
            <a:endCxn id="3" idx="1"/>
          </p:cNvCxnSpPr>
          <p:nvPr/>
        </p:nvCxnSpPr>
        <p:spPr>
          <a:xfrm>
            <a:off x="3171296" y="3585673"/>
            <a:ext cx="1673711" cy="591192"/>
          </a:xfrm>
          <a:prstGeom prst="bentConnector3">
            <a:avLst>
              <a:gd name="adj1" fmla="val 5113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E181D41F-3930-21FE-0610-610F77B16BC9}"/>
              </a:ext>
            </a:extLst>
          </p:cNvPr>
          <p:cNvCxnSpPr>
            <a:cxnSpLocks/>
            <a:stCxn id="43" idx="3"/>
            <a:endCxn id="3" idx="1"/>
          </p:cNvCxnSpPr>
          <p:nvPr/>
        </p:nvCxnSpPr>
        <p:spPr>
          <a:xfrm>
            <a:off x="3171296" y="4125643"/>
            <a:ext cx="1673711" cy="512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E5F7383-6BE3-B4C5-8991-888D663351A0}"/>
              </a:ext>
            </a:extLst>
          </p:cNvPr>
          <p:cNvSpPr txBox="1"/>
          <p:nvPr/>
        </p:nvSpPr>
        <p:spPr>
          <a:xfrm>
            <a:off x="3667011" y="3965315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/>
              <a:t>결합 통계량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BEB461D-9482-C915-CC88-B0F4BD092FB3}"/>
              </a:ext>
            </a:extLst>
          </p:cNvPr>
          <p:cNvSpPr/>
          <p:nvPr/>
        </p:nvSpPr>
        <p:spPr>
          <a:xfrm>
            <a:off x="4877238" y="3401997"/>
            <a:ext cx="3266199" cy="198060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연결선: 꺾임 54">
            <a:extLst>
              <a:ext uri="{FF2B5EF4-FFF2-40B4-BE49-F238E27FC236}">
                <a16:creationId xmlns:a16="http://schemas.microsoft.com/office/drawing/2014/main" id="{C164233E-FDC4-B49C-6278-A46EC56D78BB}"/>
              </a:ext>
            </a:extLst>
          </p:cNvPr>
          <p:cNvCxnSpPr>
            <a:cxnSpLocks/>
            <a:stCxn id="23" idx="3"/>
            <a:endCxn id="56" idx="1"/>
          </p:cNvCxnSpPr>
          <p:nvPr/>
        </p:nvCxnSpPr>
        <p:spPr>
          <a:xfrm>
            <a:off x="3171296" y="5142082"/>
            <a:ext cx="1705942" cy="53926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0D4C0A-9F57-8B10-C9DD-D2245193DC5C}"/>
              </a:ext>
            </a:extLst>
          </p:cNvPr>
          <p:cNvSpPr/>
          <p:nvPr/>
        </p:nvSpPr>
        <p:spPr>
          <a:xfrm>
            <a:off x="4877238" y="5420573"/>
            <a:ext cx="3266199" cy="5215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ACFD1A6E-4CD5-1D46-BD3B-29B8A110C705}"/>
              </a:ext>
            </a:extLst>
          </p:cNvPr>
          <p:cNvCxnSpPr>
            <a:cxnSpLocks/>
            <a:stCxn id="52" idx="3"/>
            <a:endCxn id="56" idx="1"/>
          </p:cNvCxnSpPr>
          <p:nvPr/>
        </p:nvCxnSpPr>
        <p:spPr>
          <a:xfrm>
            <a:off x="3171296" y="4627513"/>
            <a:ext cx="1705942" cy="105383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254DC06B-87DA-AC38-3BA5-B05B0C073742}"/>
              </a:ext>
            </a:extLst>
          </p:cNvPr>
          <p:cNvSpPr txBox="1"/>
          <p:nvPr/>
        </p:nvSpPr>
        <p:spPr>
          <a:xfrm>
            <a:off x="3565411" y="5019623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기획전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algn="ctr"/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관련정보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4190E17-E1DE-9A0C-AD51-50B0D8D5B475}"/>
              </a:ext>
            </a:extLst>
          </p:cNvPr>
          <p:cNvGrpSpPr/>
          <p:nvPr/>
        </p:nvGrpSpPr>
        <p:grpSpPr>
          <a:xfrm>
            <a:off x="3333054" y="1940032"/>
            <a:ext cx="556756" cy="543192"/>
            <a:chOff x="863600" y="1928323"/>
            <a:chExt cx="556756" cy="70662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BBBF24-F441-CACE-D899-B4B123D05E18}"/>
                </a:ext>
              </a:extLst>
            </p:cNvPr>
            <p:cNvSpPr/>
            <p:nvPr/>
          </p:nvSpPr>
          <p:spPr>
            <a:xfrm>
              <a:off x="875865" y="1960937"/>
              <a:ext cx="505956" cy="67401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79D5E6D-14CF-4B48-BD8D-790DF8C4E21C}"/>
                </a:ext>
              </a:extLst>
            </p:cNvPr>
            <p:cNvSpPr txBox="1"/>
            <p:nvPr/>
          </p:nvSpPr>
          <p:spPr>
            <a:xfrm>
              <a:off x="863600" y="1928323"/>
              <a:ext cx="5567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&lt;</a:t>
              </a:r>
              <a:r>
                <a:rPr lang="ko-KR" altLang="en-US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범례</a:t>
              </a:r>
              <a:r>
                <a:rPr lang="en-US" altLang="ko-KR" sz="8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&gt;</a:t>
              </a:r>
              <a:endPara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6671F15-D21C-E8F6-10BF-8C1B2955C9E4}"/>
                </a:ext>
              </a:extLst>
            </p:cNvPr>
            <p:cNvCxnSpPr/>
            <p:nvPr/>
          </p:nvCxnSpPr>
          <p:spPr>
            <a:xfrm>
              <a:off x="965200" y="2143767"/>
              <a:ext cx="36195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223884A9-8CF2-3E05-E39F-8081AD8A57AE}"/>
                </a:ext>
              </a:extLst>
            </p:cNvPr>
            <p:cNvCxnSpPr/>
            <p:nvPr/>
          </p:nvCxnSpPr>
          <p:spPr>
            <a:xfrm>
              <a:off x="965200" y="2404117"/>
              <a:ext cx="361950" cy="0"/>
            </a:xfrm>
            <a:prstGeom prst="straightConnector1">
              <a:avLst/>
            </a:prstGeom>
            <a:ln>
              <a:solidFill>
                <a:srgbClr val="FF0000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83C294A-B662-B4B9-D26D-814CEE310458}"/>
                </a:ext>
              </a:extLst>
            </p:cNvPr>
            <p:cNvSpPr txBox="1"/>
            <p:nvPr/>
          </p:nvSpPr>
          <p:spPr>
            <a:xfrm>
              <a:off x="927506" y="2114288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단독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1C02535-BA21-D1B3-F1E7-8544D167BCEF}"/>
                </a:ext>
              </a:extLst>
            </p:cNvPr>
            <p:cNvSpPr txBox="1"/>
            <p:nvPr/>
          </p:nvSpPr>
          <p:spPr>
            <a:xfrm>
              <a:off x="921591" y="2362815"/>
              <a:ext cx="40267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결합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4CCD1C0A-5DA0-8CA4-D07A-DEA824D8213A}"/>
              </a:ext>
            </a:extLst>
          </p:cNvPr>
          <p:cNvSpPr/>
          <p:nvPr/>
        </p:nvSpPr>
        <p:spPr>
          <a:xfrm>
            <a:off x="961496" y="245930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Brands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E484AB0A-543B-4EA9-E93C-A95A073FE259}"/>
              </a:ext>
            </a:extLst>
          </p:cNvPr>
          <p:cNvSpPr/>
          <p:nvPr/>
        </p:nvSpPr>
        <p:spPr>
          <a:xfrm>
            <a:off x="961496" y="2929313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users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E3B6A0BA-B2EA-93C6-3D8B-CC60635AD573}"/>
              </a:ext>
            </a:extLst>
          </p:cNvPr>
          <p:cNvCxnSpPr>
            <a:cxnSpLocks/>
            <a:stCxn id="71" idx="3"/>
            <a:endCxn id="32" idx="1"/>
          </p:cNvCxnSpPr>
          <p:nvPr/>
        </p:nvCxnSpPr>
        <p:spPr>
          <a:xfrm flipV="1">
            <a:off x="3171296" y="2888184"/>
            <a:ext cx="1711838" cy="22112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연결선: 꺾임 75">
            <a:extLst>
              <a:ext uri="{FF2B5EF4-FFF2-40B4-BE49-F238E27FC236}">
                <a16:creationId xmlns:a16="http://schemas.microsoft.com/office/drawing/2014/main" id="{3764ABEC-129A-A860-DD91-5E0B692CDBDA}"/>
              </a:ext>
            </a:extLst>
          </p:cNvPr>
          <p:cNvCxnSpPr>
            <a:cxnSpLocks/>
            <a:stCxn id="67" idx="3"/>
            <a:endCxn id="32" idx="1"/>
          </p:cNvCxnSpPr>
          <p:nvPr/>
        </p:nvCxnSpPr>
        <p:spPr>
          <a:xfrm>
            <a:off x="3171296" y="2639303"/>
            <a:ext cx="1711838" cy="24888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5FFFA0D8-3842-453E-70DF-21F4EA97831D}"/>
              </a:ext>
            </a:extLst>
          </p:cNvPr>
          <p:cNvCxnSpPr>
            <a:cxnSpLocks/>
            <a:stCxn id="44" idx="3"/>
          </p:cNvCxnSpPr>
          <p:nvPr/>
        </p:nvCxnSpPr>
        <p:spPr>
          <a:xfrm flipV="1">
            <a:off x="3171296" y="2891345"/>
            <a:ext cx="1705942" cy="69432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37A6826-2282-2908-5CFB-AC1F6CE92AEE}"/>
              </a:ext>
            </a:extLst>
          </p:cNvPr>
          <p:cNvSpPr txBox="1"/>
          <p:nvPr/>
        </p:nvSpPr>
        <p:spPr>
          <a:xfrm>
            <a:off x="3691944" y="2819243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유저 정보</a:t>
            </a:r>
          </a:p>
        </p:txBody>
      </p:sp>
    </p:spTree>
    <p:extLst>
      <p:ext uri="{BB962C8B-B14F-4D97-AF65-F5344CB8AC3E}">
        <p14:creationId xmlns:p14="http://schemas.microsoft.com/office/powerpoint/2010/main" val="2926937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spcBef>
                <a:spcPct val="0"/>
              </a:spcBef>
              <a:buAutoNum type="arabicPeriod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테이블의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Key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값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User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정보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(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바이어명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셀러명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600" dirty="0" err="1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상가명</a:t>
            </a:r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)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을 생산</a:t>
            </a:r>
            <a:endParaRPr lang="en-US" altLang="ko-KR" sz="1600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marL="342900" indent="-342900">
              <a:spcBef>
                <a:spcPct val="0"/>
              </a:spcBef>
              <a:buAutoNum type="arabicPeriod"/>
            </a:pP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tb_order_product_fee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ko-KR" altLang="en-US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단계별로 계속 활용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27600" y="2261980"/>
            <a:ext cx="3149600" cy="74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벗기기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brandName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building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‘name’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키의 값을 추출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Product, brand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‘id’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키의 값을 추출</a:t>
            </a:r>
            <a:endParaRPr lang="en-US" altLang="ko-KR" sz="1100" dirty="0">
              <a:solidFill>
                <a:schemeClr val="tx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3749436" y="2927786"/>
            <a:ext cx="1652652" cy="29009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dirty="0"/>
              <a:t>결합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045737" y="5162053"/>
            <a:ext cx="1036142" cy="239785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C2EEA57-46A2-076E-8499-7A3E92522A37}"/>
              </a:ext>
            </a:extLst>
          </p:cNvPr>
          <p:cNvSpPr/>
          <p:nvPr/>
        </p:nvSpPr>
        <p:spPr>
          <a:xfrm>
            <a:off x="863600" y="1920837"/>
            <a:ext cx="3529013" cy="166558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brands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0319936-A025-B95A-848D-A72A3B5CBBF9}"/>
              </a:ext>
            </a:extLst>
          </p:cNvPr>
          <p:cNvSpPr/>
          <p:nvPr/>
        </p:nvSpPr>
        <p:spPr>
          <a:xfrm>
            <a:off x="863599" y="2092473"/>
            <a:ext cx="3529013" cy="48257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E66AE58-0AB3-578E-6DC7-979FD0AC9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109549"/>
              </p:ext>
            </p:extLst>
          </p:nvPr>
        </p:nvGraphicFramePr>
        <p:xfrm>
          <a:off x="988297" y="2223880"/>
          <a:ext cx="3247625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08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854917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sellerId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9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Building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2709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endParaRPr lang="en-US" altLang="ko-KR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4333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0F0E6-EEC3-29DF-EFBD-EC1C48289D51}"/>
              </a:ext>
            </a:extLst>
          </p:cNvPr>
          <p:cNvSpPr/>
          <p:nvPr/>
        </p:nvSpPr>
        <p:spPr>
          <a:xfrm>
            <a:off x="866655" y="2669361"/>
            <a:ext cx="3529013" cy="166558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users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A9ADB8-0C79-99EF-713E-697716F888DF}"/>
              </a:ext>
            </a:extLst>
          </p:cNvPr>
          <p:cNvSpPr/>
          <p:nvPr/>
        </p:nvSpPr>
        <p:spPr>
          <a:xfrm>
            <a:off x="866654" y="2832377"/>
            <a:ext cx="3529013" cy="438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017F316-531B-4FA6-F001-5F7E0DBD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05468"/>
              </p:ext>
            </p:extLst>
          </p:nvPr>
        </p:nvGraphicFramePr>
        <p:xfrm>
          <a:off x="988297" y="2916009"/>
          <a:ext cx="3247625" cy="2952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08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854917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921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43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roles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23204"/>
                  </a:ext>
                </a:extLst>
              </a:tr>
            </a:tbl>
          </a:graphicData>
        </a:graphic>
      </p:graphicFrame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2A3041-E4B3-FF23-24C2-F8FFA87E4D4A}"/>
              </a:ext>
            </a:extLst>
          </p:cNvPr>
          <p:cNvSpPr/>
          <p:nvPr/>
        </p:nvSpPr>
        <p:spPr>
          <a:xfrm>
            <a:off x="866655" y="3341191"/>
            <a:ext cx="3529013" cy="166558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05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5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D1D743-157A-A72E-3B19-2AE855AEA57F}"/>
              </a:ext>
            </a:extLst>
          </p:cNvPr>
          <p:cNvSpPr/>
          <p:nvPr/>
        </p:nvSpPr>
        <p:spPr>
          <a:xfrm>
            <a:off x="866654" y="3513171"/>
            <a:ext cx="3529013" cy="6365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9AAC839-80E9-9727-8D63-8CAF4FB008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077654"/>
              </p:ext>
            </p:extLst>
          </p:nvPr>
        </p:nvGraphicFramePr>
        <p:xfrm>
          <a:off x="988297" y="3537039"/>
          <a:ext cx="3247625" cy="59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08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854917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7174333"/>
                  </a:ext>
                </a:extLst>
              </a:tr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623204"/>
                  </a:ext>
                </a:extLst>
              </a:tr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544363"/>
                  </a:ext>
                </a:extLst>
              </a:tr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5538911"/>
                  </a:ext>
                </a:extLst>
              </a:tr>
              <a:tr h="6856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98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3274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11746"/>
                  </a:ext>
                </a:extLst>
              </a:tr>
            </a:tbl>
          </a:graphicData>
        </a:graphic>
      </p:graphicFrame>
      <p:sp>
        <p:nvSpPr>
          <p:cNvPr id="29" name="직사각형 28">
            <a:extLst>
              <a:ext uri="{FF2B5EF4-FFF2-40B4-BE49-F238E27FC236}">
                <a16:creationId xmlns:a16="http://schemas.microsoft.com/office/drawing/2014/main" id="{1D156F72-8D5F-91CA-8D0F-B388B20FAB04}"/>
              </a:ext>
            </a:extLst>
          </p:cNvPr>
          <p:cNvSpPr/>
          <p:nvPr/>
        </p:nvSpPr>
        <p:spPr>
          <a:xfrm>
            <a:off x="4927600" y="3450996"/>
            <a:ext cx="3149600" cy="74157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Users Buyer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추출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Users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테이블에서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roles = ‘buyer’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인 데이터만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추출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Product, brand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‘id’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키의 값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추출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302E3F0-1C56-3DAC-3FCF-297F70D6E4DA}"/>
              </a:ext>
            </a:extLst>
          </p:cNvPr>
          <p:cNvSpPr/>
          <p:nvPr/>
        </p:nvSpPr>
        <p:spPr>
          <a:xfrm>
            <a:off x="4941094" y="4528284"/>
            <a:ext cx="3149600" cy="10848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Brand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Users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buyerId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Brands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sellerName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0146D1B-E243-C36A-F6F7-5DFFB678D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585444"/>
              </p:ext>
            </p:extLst>
          </p:nvPr>
        </p:nvGraphicFramePr>
        <p:xfrm>
          <a:off x="988297" y="4895502"/>
          <a:ext cx="3317027" cy="9950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3843399408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278516724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778931009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2374372822"/>
                    </a:ext>
                  </a:extLst>
                </a:gridCol>
              </a:tblGrid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sellerName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셀러명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143022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buyerName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바이어명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4973727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building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상가명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2491449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주문번호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7379095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buyerId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바이어번호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1842669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5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orderProductId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상품주문번호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846810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productId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7383482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brandId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브랜드번호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JSON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1525056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createdAt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일자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TIMESTAMP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85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545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기획전 관련 정보를 </a:t>
            </a:r>
            <a:r>
              <a:rPr lang="en-US" altLang="ko-KR" sz="1600" dirty="0" err="1"/>
              <a:t>dm_orderseries</a:t>
            </a:r>
            <a:r>
              <a:rPr lang="ko-KR" altLang="en-US" sz="1600" dirty="0"/>
              <a:t>에 통합</a:t>
            </a:r>
            <a:endParaRPr lang="en-US" altLang="ko-KR" sz="1600" dirty="0"/>
          </a:p>
          <a:p>
            <a:r>
              <a:rPr lang="ko-KR" altLang="en-US" sz="1600" dirty="0"/>
              <a:t>각 상품별 기획전 포함 여부를 판단 후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238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exhibition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165351"/>
            <a:ext cx="3529013" cy="92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EBF035-54DC-7A3D-C5FB-936E5EC09D73}"/>
              </a:ext>
            </a:extLst>
          </p:cNvPr>
          <p:cNvSpPr/>
          <p:nvPr/>
        </p:nvSpPr>
        <p:spPr>
          <a:xfrm>
            <a:off x="4947259" y="3551698"/>
            <a:ext cx="3149600" cy="1547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Terminated_date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Use_yn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‘Y’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경우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terminated_date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Not Available Date(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이하 </a:t>
            </a:r>
            <a:r>
              <a:rPr lang="en-US" altLang="ko-KR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NAT)</a:t>
            </a:r>
            <a:r>
              <a:rPr lang="ko-KR" altLang="en-US" sz="12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으로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이는 현재 실질적인 기획전 종료일자를 구할 수 없는 한계상 </a:t>
            </a:r>
            <a:r>
              <a:rPr lang="en-US" altLang="ko-KR" sz="1200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use_yn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‘N’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처리했을 때 </a:t>
            </a:r>
            <a:r>
              <a:rPr lang="en-US" altLang="ko-KR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‘updated’</a:t>
            </a:r>
            <a:r>
              <a:rPr lang="ko-KR" altLang="en-US" sz="12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종료일로 간주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하는 것임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132DD57-D507-4804-3A67-2D06FEFB01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38583"/>
              </p:ext>
            </p:extLst>
          </p:nvPr>
        </p:nvGraphicFramePr>
        <p:xfrm>
          <a:off x="1004293" y="2229090"/>
          <a:ext cx="3247625" cy="791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Use_yn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A7116-8F21-3567-BB8D-E953854CC5F8}"/>
              </a:ext>
            </a:extLst>
          </p:cNvPr>
          <p:cNvSpPr/>
          <p:nvPr/>
        </p:nvSpPr>
        <p:spPr>
          <a:xfrm>
            <a:off x="4947259" y="2323556"/>
            <a:ext cx="3149600" cy="1120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Exhibition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exhibition_id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Updated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terminated_date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Exhibition_prod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exhibition_prod_id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CD62CD-C871-AB9E-C354-4A742BEA98EB}"/>
              </a:ext>
            </a:extLst>
          </p:cNvPr>
          <p:cNvSpPr/>
          <p:nvPr/>
        </p:nvSpPr>
        <p:spPr>
          <a:xfrm>
            <a:off x="4927600" y="5213020"/>
            <a:ext cx="3149600" cy="692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축소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Exhibition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 맞는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orderseries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데이터만 선별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(merge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통해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B834A1-E35E-D9CD-7460-9FD54EDD6341}"/>
              </a:ext>
            </a:extLst>
          </p:cNvPr>
          <p:cNvSpPr/>
          <p:nvPr/>
        </p:nvSpPr>
        <p:spPr>
          <a:xfrm>
            <a:off x="863599" y="3218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exhibition_product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60B2DA-BD3C-D2C0-D251-8219BF07A2B7}"/>
              </a:ext>
            </a:extLst>
          </p:cNvPr>
          <p:cNvSpPr/>
          <p:nvPr/>
        </p:nvSpPr>
        <p:spPr>
          <a:xfrm>
            <a:off x="863599" y="3459851"/>
            <a:ext cx="3529013" cy="624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B63C2F6-F530-E1E9-F7FC-C083F61393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975136"/>
              </p:ext>
            </p:extLst>
          </p:nvPr>
        </p:nvGraphicFramePr>
        <p:xfrm>
          <a:off x="1047141" y="3545372"/>
          <a:ext cx="3204777" cy="45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182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589595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Exhibition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EEFA23B-71F4-9096-7019-BB8694139F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127273"/>
              </p:ext>
            </p:extLst>
          </p:nvPr>
        </p:nvGraphicFramePr>
        <p:xfrm>
          <a:off x="968309" y="5123325"/>
          <a:ext cx="3317027" cy="55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2293446340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612013485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324865477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2309767868"/>
                    </a:ext>
                  </a:extLst>
                </a:gridCol>
              </a:tblGrid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exhibitionName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기획전이름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3762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exhibitionPath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기획전경로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05942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exhibitionDescription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기획전설명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58153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exhibitionNum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54737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isExhibitionIncluded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기획전포함여부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16069"/>
                  </a:ext>
                </a:extLst>
              </a:tr>
            </a:tbl>
          </a:graphicData>
        </a:graphic>
      </p:graphicFrame>
      <p:sp>
        <p:nvSpPr>
          <p:cNvPr id="25" name="이등변 삼각형 24">
            <a:extLst>
              <a:ext uri="{FF2B5EF4-FFF2-40B4-BE49-F238E27FC236}">
                <a16:creationId xmlns:a16="http://schemas.microsoft.com/office/drawing/2014/main" id="{AB70A534-2EA7-FC26-F4F6-A36B646C9A5A}"/>
              </a:ext>
            </a:extLst>
          </p:cNvPr>
          <p:cNvSpPr/>
          <p:nvPr/>
        </p:nvSpPr>
        <p:spPr>
          <a:xfrm rot="5400000">
            <a:off x="3749436" y="2927786"/>
            <a:ext cx="1652652" cy="29009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dirty="0"/>
              <a:t>결합</a:t>
            </a:r>
          </a:p>
        </p:txBody>
      </p:sp>
    </p:spTree>
    <p:extLst>
      <p:ext uri="{BB962C8B-B14F-4D97-AF65-F5344CB8AC3E}">
        <p14:creationId xmlns:p14="http://schemas.microsoft.com/office/powerpoint/2010/main" val="331675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8CADC-770F-44EB-87E8-9C88F106F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A7B46A90-01B1-42DD-8D02-1768692A1C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2839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기획전 관련 정보를 </a:t>
            </a:r>
            <a:r>
              <a:rPr lang="en-US" altLang="ko-KR" sz="1600" dirty="0" err="1"/>
              <a:t>dm_orderseries</a:t>
            </a:r>
            <a:r>
              <a:rPr lang="ko-KR" altLang="en-US" sz="1600" dirty="0"/>
              <a:t>에 통합</a:t>
            </a:r>
            <a:endParaRPr lang="en-US" altLang="ko-KR" sz="1600" dirty="0"/>
          </a:p>
          <a:p>
            <a:r>
              <a:rPr lang="ko-KR" altLang="en-US" sz="1600" dirty="0"/>
              <a:t>각 상품별 기획전 포함 여부를 판단 후 생성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238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exhibition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165351"/>
            <a:ext cx="3529013" cy="9257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132DD57-D507-4804-3A67-2D06FEFB0111}"/>
              </a:ext>
            </a:extLst>
          </p:cNvPr>
          <p:cNvGraphicFramePr>
            <a:graphicFrameLocks noGrp="1"/>
          </p:cNvGraphicFramePr>
          <p:nvPr/>
        </p:nvGraphicFramePr>
        <p:xfrm>
          <a:off x="1004293" y="2229090"/>
          <a:ext cx="3247625" cy="7912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Path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Description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Use_yn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Deleted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A7116-8F21-3567-BB8D-E953854CC5F8}"/>
              </a:ext>
            </a:extLst>
          </p:cNvPr>
          <p:cNvSpPr/>
          <p:nvPr/>
        </p:nvSpPr>
        <p:spPr>
          <a:xfrm>
            <a:off x="4947259" y="2323555"/>
            <a:ext cx="3149600" cy="13594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4"/>
            </a:pP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isExhibitionIncluded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createdAt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기준으로 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createdAt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이 </a:t>
            </a:r>
            <a:r>
              <a:rPr lang="en-US" altLang="ko-KR" sz="11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terminated_date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이전이면서 혹은 아직 기획전이 종료되지 않았으면서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,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기획전 생성일보다 뒤에 있을 경우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isExhibitionIncluded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처리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B834A1-E35E-D9CD-7460-9FD54EDD6341}"/>
              </a:ext>
            </a:extLst>
          </p:cNvPr>
          <p:cNvSpPr/>
          <p:nvPr/>
        </p:nvSpPr>
        <p:spPr>
          <a:xfrm>
            <a:off x="863599" y="3218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exhibition_product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160B2DA-BD3C-D2C0-D251-8219BF07A2B7}"/>
              </a:ext>
            </a:extLst>
          </p:cNvPr>
          <p:cNvSpPr/>
          <p:nvPr/>
        </p:nvSpPr>
        <p:spPr>
          <a:xfrm>
            <a:off x="863599" y="3459851"/>
            <a:ext cx="3529013" cy="6240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CB63C2F6-F530-E1E9-F7FC-C083F613939F}"/>
              </a:ext>
            </a:extLst>
          </p:cNvPr>
          <p:cNvGraphicFramePr>
            <a:graphicFrameLocks noGrp="1"/>
          </p:cNvGraphicFramePr>
          <p:nvPr/>
        </p:nvGraphicFramePr>
        <p:xfrm>
          <a:off x="1047141" y="3545372"/>
          <a:ext cx="3204777" cy="4521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5182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589595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Exhibition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Product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6074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</a:tbl>
          </a:graphicData>
        </a:graphic>
      </p:graphicFrame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0CD61-CA36-1685-ACBB-EDAC4A72E431}"/>
              </a:ext>
            </a:extLst>
          </p:cNvPr>
          <p:cNvSpPr/>
          <p:nvPr/>
        </p:nvSpPr>
        <p:spPr>
          <a:xfrm>
            <a:off x="4941094" y="3928851"/>
            <a:ext cx="3149600" cy="18623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5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기획전에 포함된 상품의 처리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list_merge_various_exhibit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한 개 이상의 기획전에 포함된 상품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의 경우 기획전 목록을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List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여러 기획전에 포함되어 </a:t>
            </a:r>
            <a:r>
              <a:rPr lang="en-US" altLang="ko-KR" sz="1100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중복된 사례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들만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추출하여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name, path, description, </a:t>
            </a:r>
            <a:r>
              <a:rPr lang="en-US" altLang="ko-KR" sz="1100" dirty="0" err="1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exhibitionId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 </a:t>
            </a:r>
            <a:r>
              <a:rPr lang="ko-KR" altLang="en-US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등을  </a:t>
            </a:r>
            <a:r>
              <a:rPr lang="en-US" altLang="ko-KR" sz="1100" dirty="0">
                <a:solidFill>
                  <a:schemeClr val="tx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list Merge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Merge 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기획전과 </a:t>
            </a:r>
            <a:r>
              <a:rPr lang="ko-KR" altLang="en-US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 없는 기타 정보들</a:t>
            </a:r>
            <a:r>
              <a:rPr lang="en-US" altLang="ko-KR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(quantity,</a:t>
            </a:r>
            <a:r>
              <a:rPr lang="ko-KR" altLang="en-US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u="sng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finalQuantity</a:t>
            </a:r>
            <a:r>
              <a:rPr lang="en-US" altLang="ko-KR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등</a:t>
            </a:r>
            <a:r>
              <a:rPr lang="en-US" altLang="ko-KR" sz="1100" u="sng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붙여 반환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CE6E1B94-9252-06B3-FF16-1DBAC9021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674609"/>
              </p:ext>
            </p:extLst>
          </p:nvPr>
        </p:nvGraphicFramePr>
        <p:xfrm>
          <a:off x="968309" y="5123325"/>
          <a:ext cx="3317027" cy="5527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2293446340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612013485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324865477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2309767868"/>
                    </a:ext>
                  </a:extLst>
                </a:gridCol>
              </a:tblGrid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exhibitionName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기획전이름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653762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28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exhibitionPath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기획전경로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2059426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29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exhibitionDescription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기획전설명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5258153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exhibitionNum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기획전번호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154737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31</a:t>
                      </a: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isExhibitionIncluded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기획전포함여부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array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916069"/>
                  </a:ext>
                </a:extLst>
              </a:tr>
            </a:tbl>
          </a:graphicData>
        </a:graphic>
      </p:graphicFrame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1FDEAD1D-FD2E-B1EE-EB20-2C6D810F823E}"/>
              </a:ext>
            </a:extLst>
          </p:cNvPr>
          <p:cNvSpPr/>
          <p:nvPr/>
        </p:nvSpPr>
        <p:spPr>
          <a:xfrm rot="5400000">
            <a:off x="3749436" y="2927786"/>
            <a:ext cx="1652652" cy="29009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400" dirty="0"/>
              <a:t>결합</a:t>
            </a:r>
          </a:p>
        </p:txBody>
      </p:sp>
    </p:spTree>
    <p:extLst>
      <p:ext uri="{BB962C8B-B14F-4D97-AF65-F5344CB8AC3E}">
        <p14:creationId xmlns:p14="http://schemas.microsoft.com/office/powerpoint/2010/main" val="5826279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1600" dirty="0" err="1"/>
              <a:t>Order_product</a:t>
            </a:r>
            <a:r>
              <a:rPr lang="ko-KR" altLang="en-US" sz="1600" dirty="0"/>
              <a:t>와 </a:t>
            </a:r>
            <a:r>
              <a:rPr lang="en-US" altLang="ko-KR" sz="1600" dirty="0" err="1"/>
              <a:t>tb_order_product_fee</a:t>
            </a:r>
            <a:r>
              <a:rPr lang="ko-KR" altLang="en-US" sz="1600" dirty="0"/>
              <a:t>를 </a:t>
            </a:r>
            <a:r>
              <a:rPr lang="en-US" altLang="ko-KR" sz="1600" dirty="0"/>
              <a:t>Merge</a:t>
            </a:r>
          </a:p>
          <a:p>
            <a:r>
              <a:rPr lang="en-US" altLang="ko-KR" sz="1600" dirty="0"/>
              <a:t>Merge</a:t>
            </a:r>
            <a:r>
              <a:rPr lang="ko-KR" altLang="en-US" sz="1600" dirty="0"/>
              <a:t> 데이터프레임은 향후 지속적으로 재활용 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3015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4742921" y="1931936"/>
            <a:ext cx="3529013" cy="24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Order_prod_fee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4742921" y="2173136"/>
            <a:ext cx="3529013" cy="23868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171701"/>
            <a:ext cx="3529013" cy="14541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1063255"/>
              </p:ext>
            </p:extLst>
          </p:nvPr>
        </p:nvGraphicFramePr>
        <p:xfrm>
          <a:off x="997942" y="2355216"/>
          <a:ext cx="3247625" cy="1026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42920" y="4940706"/>
            <a:ext cx="3529013" cy="108811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846041" y="4940706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899616" y="5311335"/>
            <a:ext cx="3149600" cy="64001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테이블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Key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하여 두 테이블을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Merge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1026" y="5395146"/>
            <a:ext cx="941947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>
            <a:off x="5895378" y="4614608"/>
            <a:ext cx="1253732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DE54CA-054D-4855-63FA-54C73FBB248C}"/>
              </a:ext>
            </a:extLst>
          </p:cNvPr>
          <p:cNvSpPr/>
          <p:nvPr/>
        </p:nvSpPr>
        <p:spPr>
          <a:xfrm>
            <a:off x="865715" y="402565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tb_order_product_fee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CDA4C4-CDD6-C40E-4D25-6D1668DFD0DB}"/>
              </a:ext>
            </a:extLst>
          </p:cNvPr>
          <p:cNvSpPr/>
          <p:nvPr/>
        </p:nvSpPr>
        <p:spPr>
          <a:xfrm>
            <a:off x="865715" y="4266951"/>
            <a:ext cx="3529013" cy="17618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159F6B00-69A7-0440-05FC-C31D51474B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532310"/>
              </p:ext>
            </p:extLst>
          </p:nvPr>
        </p:nvGraphicFramePr>
        <p:xfrm>
          <a:off x="1004292" y="4376480"/>
          <a:ext cx="3247625" cy="1539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orderProductId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9963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304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3533230"/>
                  </a:ext>
                </a:extLst>
              </a:tr>
              <a:tr h="4889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26951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759442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971B8E38-873C-7487-60BE-1B848A437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5817964"/>
              </p:ext>
            </p:extLst>
          </p:nvPr>
        </p:nvGraphicFramePr>
        <p:xfrm>
          <a:off x="4898433" y="2189355"/>
          <a:ext cx="3247625" cy="23088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5403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340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6098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3730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1453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13084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4805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842257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634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Dc_unit_product_vat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18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1688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최종 결제 수수료를 </a:t>
            </a:r>
            <a:r>
              <a:rPr lang="en-US" altLang="ko-KR" sz="1600" dirty="0" err="1"/>
              <a:t>dm_orderseries</a:t>
            </a:r>
            <a:r>
              <a:rPr lang="ko-KR" altLang="en-US" sz="1600" dirty="0"/>
              <a:t>에 통합</a:t>
            </a:r>
            <a:endParaRPr lang="en-US" altLang="ko-KR" sz="1600" dirty="0"/>
          </a:p>
          <a:p>
            <a:r>
              <a:rPr lang="ko-KR" altLang="en-US" sz="1600" dirty="0" err="1"/>
              <a:t>파생값</a:t>
            </a:r>
            <a:r>
              <a:rPr lang="ko-KR" altLang="en-US" sz="1600" dirty="0"/>
              <a:t> 생성 계산식에 따라 각각의 </a:t>
            </a:r>
            <a:r>
              <a:rPr lang="ko-KR" altLang="en-US" sz="1600" dirty="0" err="1"/>
              <a:t>파생값을</a:t>
            </a:r>
            <a:r>
              <a:rPr lang="ko-KR" altLang="en-US" sz="1600" dirty="0"/>
              <a:t> 생성</a:t>
            </a:r>
            <a:endParaRPr lang="en-US" altLang="ko-KR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8AA7116-8F21-3567-BB8D-E953854CC5F8}"/>
              </a:ext>
            </a:extLst>
          </p:cNvPr>
          <p:cNvSpPr/>
          <p:nvPr/>
        </p:nvSpPr>
        <p:spPr>
          <a:xfrm>
            <a:off x="4947259" y="2323556"/>
            <a:ext cx="3149600" cy="8585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최종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상품가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반영</a:t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L3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상에서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상품가를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직권으로 </a:t>
            </a:r>
            <a:r>
              <a:rPr lang="ko-KR" altLang="en-US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수정한경우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unit_final_product_supply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/vat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생성</a:t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Unit_final_product_supply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값이 생성된 경우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해당 값으로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unit_product_supply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/vat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값을 대체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0CD61-CA36-1685-ACBB-EDAC4A72E431}"/>
              </a:ext>
            </a:extLst>
          </p:cNvPr>
          <p:cNvSpPr/>
          <p:nvPr/>
        </p:nvSpPr>
        <p:spPr>
          <a:xfrm>
            <a:off x="4941094" y="3281151"/>
            <a:ext cx="3149600" cy="2662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단위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주문별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파생값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F8E48A-437A-860D-9980-CE7FE1F7179E}"/>
              </a:ext>
            </a:extLst>
          </p:cNvPr>
          <p:cNvSpPr/>
          <p:nvPr/>
        </p:nvSpPr>
        <p:spPr>
          <a:xfrm>
            <a:off x="882199" y="1932753"/>
            <a:ext cx="3529013" cy="24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Order_prod_fee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E25E1B-D578-0C54-4BDB-3F66E6FD8FC2}"/>
              </a:ext>
            </a:extLst>
          </p:cNvPr>
          <p:cNvSpPr/>
          <p:nvPr/>
        </p:nvSpPr>
        <p:spPr>
          <a:xfrm>
            <a:off x="882199" y="2173954"/>
            <a:ext cx="3529013" cy="190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FB645D2-A7CD-FCA6-0FAC-2DD0E90CD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787308"/>
              </p:ext>
            </p:extLst>
          </p:nvPr>
        </p:nvGraphicFramePr>
        <p:xfrm>
          <a:off x="1037711" y="2190172"/>
          <a:ext cx="3247625" cy="176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finalKRW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5403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340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6098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3730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1453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13084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4805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842257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634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18733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5D43A8-3AC9-5998-8AC7-881D499A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364635"/>
              </p:ext>
            </p:extLst>
          </p:nvPr>
        </p:nvGraphicFramePr>
        <p:xfrm>
          <a:off x="5076238" y="3606646"/>
          <a:ext cx="2879312" cy="22595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62">
                  <a:extLst>
                    <a:ext uri="{9D8B030D-6E8A-4147-A177-3AD203B41FA5}">
                      <a16:colId xmlns:a16="http://schemas.microsoft.com/office/drawing/2014/main" val="1049415818"/>
                    </a:ext>
                  </a:extLst>
                </a:gridCol>
                <a:gridCol w="1884950">
                  <a:extLst>
                    <a:ext uri="{9D8B030D-6E8A-4147-A177-3AD203B41FA5}">
                      <a16:colId xmlns:a16="http://schemas.microsoft.com/office/drawing/2014/main" val="2070579127"/>
                    </a:ext>
                  </a:extLst>
                </a:gridCol>
              </a:tblGrid>
              <a:tr h="286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파생값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184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FinalQualityInspectionFee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inspection_quantity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722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finalHandlingFee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2323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finalSubtotal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41043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finalTax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</a:p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32442"/>
                  </a:ext>
                </a:extLst>
              </a:tr>
              <a:tr h="196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finalQualityInspectionFee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finalHandlingFee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finalSubtotal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+ </a:t>
                      </a: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finalTax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8102466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A006607-7D48-AEAE-9E0F-DB4C8C74F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423"/>
              </p:ext>
            </p:extLst>
          </p:nvPr>
        </p:nvGraphicFramePr>
        <p:xfrm>
          <a:off x="1003009" y="5084891"/>
          <a:ext cx="3317027" cy="663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2549998304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3840557460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4288419506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1002835755"/>
                    </a:ext>
                  </a:extLst>
                </a:gridCol>
              </a:tblGrid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16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finalTotalKRW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최종결제금액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3975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17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최종사입수수료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209680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18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최종검수비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3589070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19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최종배송비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167304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20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최종상품주문금액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16510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finalTax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최종세금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8745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125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최초 결제 수수료 관련 값들을</a:t>
            </a:r>
            <a:r>
              <a:rPr lang="en-US" altLang="ko-KR" sz="1600" dirty="0" err="1"/>
              <a:t>dm_orderseries</a:t>
            </a:r>
            <a:r>
              <a:rPr lang="ko-KR" altLang="en-US" sz="1600" dirty="0"/>
              <a:t>에 통합</a:t>
            </a:r>
            <a:endParaRPr lang="en-US" altLang="ko-KR" sz="1600" dirty="0"/>
          </a:p>
          <a:p>
            <a:r>
              <a:rPr lang="ko-KR" altLang="en-US" sz="1600" dirty="0" err="1"/>
              <a:t>파생값</a:t>
            </a:r>
            <a:r>
              <a:rPr lang="ko-KR" altLang="en-US" sz="1600" dirty="0"/>
              <a:t> 생성 계산식에 따라 각각의 </a:t>
            </a:r>
            <a:r>
              <a:rPr lang="ko-KR" altLang="en-US" sz="1600" dirty="0" err="1"/>
              <a:t>파생값을</a:t>
            </a:r>
            <a:r>
              <a:rPr lang="ko-KR" altLang="en-US" sz="1600" dirty="0"/>
              <a:t> 생성</a:t>
            </a:r>
            <a:endParaRPr lang="en-US" altLang="ko-KR" sz="1600" dirty="0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0CD61-CA36-1685-ACBB-EDAC4A72E431}"/>
              </a:ext>
            </a:extLst>
          </p:cNvPr>
          <p:cNvSpPr/>
          <p:nvPr/>
        </p:nvSpPr>
        <p:spPr>
          <a:xfrm>
            <a:off x="4941094" y="2755900"/>
            <a:ext cx="3149600" cy="270397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단위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주문별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파생값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F8E48A-437A-860D-9980-CE7FE1F7179E}"/>
              </a:ext>
            </a:extLst>
          </p:cNvPr>
          <p:cNvSpPr/>
          <p:nvPr/>
        </p:nvSpPr>
        <p:spPr>
          <a:xfrm>
            <a:off x="882199" y="1932753"/>
            <a:ext cx="3529013" cy="24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Order_prod_fee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E25E1B-D578-0C54-4BDB-3F66E6FD8FC2}"/>
              </a:ext>
            </a:extLst>
          </p:cNvPr>
          <p:cNvSpPr/>
          <p:nvPr/>
        </p:nvSpPr>
        <p:spPr>
          <a:xfrm>
            <a:off x="882199" y="2173954"/>
            <a:ext cx="3529013" cy="190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FB645D2-A7CD-FCA6-0FAC-2DD0E90CDEA5}"/>
              </a:ext>
            </a:extLst>
          </p:cNvPr>
          <p:cNvGraphicFramePr>
            <a:graphicFrameLocks noGrp="1"/>
          </p:cNvGraphicFramePr>
          <p:nvPr/>
        </p:nvGraphicFramePr>
        <p:xfrm>
          <a:off x="1037711" y="2190172"/>
          <a:ext cx="3247625" cy="176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finalKRW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5403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340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6098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3730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1453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13084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4805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842257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634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18733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5D43A8-3AC9-5998-8AC7-881D499A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659328"/>
              </p:ext>
            </p:extLst>
          </p:nvPr>
        </p:nvGraphicFramePr>
        <p:xfrm>
          <a:off x="5076238" y="3215335"/>
          <a:ext cx="2879312" cy="1860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62">
                  <a:extLst>
                    <a:ext uri="{9D8B030D-6E8A-4147-A177-3AD203B41FA5}">
                      <a16:colId xmlns:a16="http://schemas.microsoft.com/office/drawing/2014/main" val="1049415818"/>
                    </a:ext>
                  </a:extLst>
                </a:gridCol>
                <a:gridCol w="1884950">
                  <a:extLst>
                    <a:ext uri="{9D8B030D-6E8A-4147-A177-3AD203B41FA5}">
                      <a16:colId xmlns:a16="http://schemas.microsoft.com/office/drawing/2014/main" val="2070579127"/>
                    </a:ext>
                  </a:extLst>
                </a:gridCol>
              </a:tblGrid>
              <a:tr h="286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파생값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184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initQualityInspe-ctionFee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722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initHandlingFee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2323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initSubtotal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  <a:b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41043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initTax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4132442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D3CD8DD-44BC-93CB-C521-665F61825B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1925122"/>
              </p:ext>
            </p:extLst>
          </p:nvPr>
        </p:nvGraphicFramePr>
        <p:xfrm>
          <a:off x="988191" y="5076037"/>
          <a:ext cx="3317027" cy="5763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3409662377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658065360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2644981539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268596118"/>
                    </a:ext>
                  </a:extLst>
                </a:gridCol>
              </a:tblGrid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10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최초사입수수료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5453385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11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최초검수비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8614932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12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최초배송비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8178512"/>
                  </a:ext>
                </a:extLst>
              </a:tr>
              <a:tr h="13409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13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최초상품주문금액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4741150"/>
                  </a:ext>
                </a:extLst>
              </a:tr>
              <a:tr h="6299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14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initTax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최초세금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7342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92858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5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</a:t>
            </a:r>
            <a:r>
              <a:rPr lang="en-US" altLang="ko-KR" sz="25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endParaRPr lang="ko-KR" altLang="en-US" sz="25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600" dirty="0"/>
              <a:t>기획전 관련 정보를 </a:t>
            </a:r>
            <a:r>
              <a:rPr lang="en-US" altLang="ko-KR" sz="1600" dirty="0" err="1"/>
              <a:t>dm_orderseries</a:t>
            </a:r>
            <a:r>
              <a:rPr lang="ko-KR" altLang="en-US" sz="1600" dirty="0"/>
              <a:t>에 통합</a:t>
            </a:r>
            <a:endParaRPr lang="en-US" altLang="ko-KR" sz="1600" dirty="0"/>
          </a:p>
          <a:p>
            <a:r>
              <a:rPr lang="ko-KR" altLang="en-US" sz="1600" dirty="0"/>
              <a:t>각 상품별 기획전 포함 여부를 판단 후 생성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dm_orderseries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40CD61-CA36-1685-ACBB-EDAC4A72E431}"/>
              </a:ext>
            </a:extLst>
          </p:cNvPr>
          <p:cNvSpPr/>
          <p:nvPr/>
        </p:nvSpPr>
        <p:spPr>
          <a:xfrm>
            <a:off x="4941094" y="3009900"/>
            <a:ext cx="3149600" cy="21700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/>
            </a:pP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각 단위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주문별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파생값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5F8E48A-437A-860D-9980-CE7FE1F7179E}"/>
              </a:ext>
            </a:extLst>
          </p:cNvPr>
          <p:cNvSpPr/>
          <p:nvPr/>
        </p:nvSpPr>
        <p:spPr>
          <a:xfrm>
            <a:off x="882199" y="1932753"/>
            <a:ext cx="3529013" cy="2412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Order_prod_fee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7E25E1B-D578-0C54-4BDB-3F66E6FD8FC2}"/>
              </a:ext>
            </a:extLst>
          </p:cNvPr>
          <p:cNvSpPr/>
          <p:nvPr/>
        </p:nvSpPr>
        <p:spPr>
          <a:xfrm>
            <a:off x="882199" y="2173954"/>
            <a:ext cx="3529013" cy="19001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5FB645D2-A7CD-FCA6-0FAC-2DD0E90CDEA5}"/>
              </a:ext>
            </a:extLst>
          </p:cNvPr>
          <p:cNvGraphicFramePr>
            <a:graphicFrameLocks noGrp="1"/>
          </p:cNvGraphicFramePr>
          <p:nvPr/>
        </p:nvGraphicFramePr>
        <p:xfrm>
          <a:off x="1037711" y="2190172"/>
          <a:ext cx="3247625" cy="17602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orderId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487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174626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finalKRW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989809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65583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9654036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11340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46098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937301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14535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Unit_final_product_vat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213084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7248053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842257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863420"/>
                  </a:ext>
                </a:extLst>
              </a:tr>
              <a:tr h="4788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Dc_unit_product_vat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4118733"/>
                  </a:ext>
                </a:extLst>
              </a:tr>
            </a:tbl>
          </a:graphicData>
        </a:graphic>
      </p:graphicFrame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FB5D43A8-3AC9-5998-8AC7-881D499A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01042"/>
              </p:ext>
            </p:extLst>
          </p:nvPr>
        </p:nvGraphicFramePr>
        <p:xfrm>
          <a:off x="5076238" y="3429000"/>
          <a:ext cx="2879312" cy="14670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362">
                  <a:extLst>
                    <a:ext uri="{9D8B030D-6E8A-4147-A177-3AD203B41FA5}">
                      <a16:colId xmlns:a16="http://schemas.microsoft.com/office/drawing/2014/main" val="1049415818"/>
                    </a:ext>
                  </a:extLst>
                </a:gridCol>
                <a:gridCol w="1884950">
                  <a:extLst>
                    <a:ext uri="{9D8B030D-6E8A-4147-A177-3AD203B41FA5}">
                      <a16:colId xmlns:a16="http://schemas.microsoft.com/office/drawing/2014/main" val="2070579127"/>
                    </a:ext>
                  </a:extLst>
                </a:gridCol>
              </a:tblGrid>
              <a:tr h="28626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파생값</a:t>
                      </a:r>
                      <a:endParaRPr lang="ko-KR" altLang="en-US" sz="1000" b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계산식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6301849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dcHandlingFee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dc_unit_handling_fee_amount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722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dcQualityInspectionFee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Dc_unit_quality_inspection_fee_amount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quantity 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412323"/>
                  </a:ext>
                </a:extLst>
              </a:tr>
              <a:tr h="3936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dcSubtotal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Dc_unit_product_supply</a:t>
                      </a:r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* </a:t>
                      </a:r>
                    </a:p>
                    <a:p>
                      <a:pPr algn="ctr" latinLnBrk="1"/>
                      <a:r>
                        <a:rPr lang="en-US" altLang="ko-KR" sz="8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  <a:endParaRPr lang="ko-KR" altLang="en-US" sz="8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474104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85C32E5-06EA-3F94-EAAA-BFD4949BFC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816511"/>
              </p:ext>
            </p:extLst>
          </p:nvPr>
        </p:nvGraphicFramePr>
        <p:xfrm>
          <a:off x="957990" y="5179963"/>
          <a:ext cx="3317027" cy="4422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4068">
                  <a:extLst>
                    <a:ext uri="{9D8B030D-6E8A-4147-A177-3AD203B41FA5}">
                      <a16:colId xmlns:a16="http://schemas.microsoft.com/office/drawing/2014/main" val="1547569347"/>
                    </a:ext>
                  </a:extLst>
                </a:gridCol>
                <a:gridCol w="1221336">
                  <a:extLst>
                    <a:ext uri="{9D8B030D-6E8A-4147-A177-3AD203B41FA5}">
                      <a16:colId xmlns:a16="http://schemas.microsoft.com/office/drawing/2014/main" val="3023905941"/>
                    </a:ext>
                  </a:extLst>
                </a:gridCol>
                <a:gridCol w="1045077">
                  <a:extLst>
                    <a:ext uri="{9D8B030D-6E8A-4147-A177-3AD203B41FA5}">
                      <a16:colId xmlns:a16="http://schemas.microsoft.com/office/drawing/2014/main" val="66042163"/>
                    </a:ext>
                  </a:extLst>
                </a:gridCol>
                <a:gridCol w="726546">
                  <a:extLst>
                    <a:ext uri="{9D8B030D-6E8A-4147-A177-3AD203B41FA5}">
                      <a16:colId xmlns:a16="http://schemas.microsoft.com/office/drawing/2014/main" val="490323192"/>
                    </a:ext>
                  </a:extLst>
                </a:gridCol>
              </a:tblGrid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23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dcHandlingFee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사입수수료할인</a:t>
                      </a:r>
                      <a:endParaRPr lang="ko-KR" alt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701727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effectLst/>
                        </a:rPr>
                        <a:t>24</a:t>
                      </a:r>
                      <a:endParaRPr lang="en-US" altLang="ko-KR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dcQualityInspectionFee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검수비할인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9542233"/>
                  </a:ext>
                </a:extLst>
              </a:tr>
              <a:tr h="8671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</a:rPr>
                        <a:t>25</a:t>
                      </a:r>
                      <a:endParaRPr lang="en-US" altLang="ko-KR" sz="7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dcShippingCost</a:t>
                      </a:r>
                      <a:endParaRPr 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배송비할인</a:t>
                      </a:r>
                      <a:endParaRPr lang="ko-KR" altLang="en-US" sz="700" u="none" strike="noStrike" kern="1200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3734785"/>
                  </a:ext>
                </a:extLst>
              </a:tr>
              <a:tr h="8998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u="none" strike="noStrike">
                          <a:effectLst/>
                        </a:rPr>
                        <a:t>26</a:t>
                      </a:r>
                      <a:endParaRPr lang="en-US" altLang="ko-KR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65" marR="3665" marT="366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dcSubtotal</a:t>
                      </a:r>
                      <a:endParaRPr lang="en-US" sz="7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상품가격할인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integer</a:t>
                      </a:r>
                    </a:p>
                  </a:txBody>
                  <a:tcPr marL="3878" marR="3878" marT="387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12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0696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44236-7F8A-4A4E-A3BD-76300194C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3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텍스트 개체 틀 38">
            <a:extLst>
              <a:ext uri="{FF2B5EF4-FFF2-40B4-BE49-F238E27FC236}">
                <a16:creationId xmlns:a16="http://schemas.microsoft.com/office/drawing/2014/main" id="{4B64CAE6-79C8-414C-907E-7A7648F581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ko-KR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</a:t>
            </a:r>
            <a:r>
              <a:rPr lang="ko-KR" altLang="en-US" sz="1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아키텍쳐</a:t>
            </a:r>
            <a:r>
              <a:rPr lang="ko-KR" altLang="en-US" sz="1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요약도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13E5EE-99E9-70D1-E39B-0A19DEF76FD5}"/>
              </a:ext>
            </a:extLst>
          </p:cNvPr>
          <p:cNvSpPr/>
          <p:nvPr/>
        </p:nvSpPr>
        <p:spPr>
          <a:xfrm>
            <a:off x="1312862" y="2365635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Users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BF8F62E2-40D2-9E00-5985-F883A9A112F3}"/>
              </a:ext>
            </a:extLst>
          </p:cNvPr>
          <p:cNvSpPr/>
          <p:nvPr/>
        </p:nvSpPr>
        <p:spPr>
          <a:xfrm>
            <a:off x="1312862" y="3551746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tb_update_history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222A8A-F4F1-2EE1-D7DD-F7F084798FE6}"/>
              </a:ext>
            </a:extLst>
          </p:cNvPr>
          <p:cNvSpPr/>
          <p:nvPr/>
        </p:nvSpPr>
        <p:spPr>
          <a:xfrm>
            <a:off x="1312862" y="2947192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brands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754DF4C-68DF-3D94-A9B6-BF7760431D33}"/>
              </a:ext>
            </a:extLst>
          </p:cNvPr>
          <p:cNvSpPr/>
          <p:nvPr/>
        </p:nvSpPr>
        <p:spPr>
          <a:xfrm>
            <a:off x="1312862" y="5365410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6.wait_shipment_logs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498D6557-55D0-1146-FCF1-B06AE1E31A4F}"/>
              </a:ext>
            </a:extLst>
          </p:cNvPr>
          <p:cNvSpPr/>
          <p:nvPr/>
        </p:nvSpPr>
        <p:spPr>
          <a:xfrm>
            <a:off x="1312862" y="4760854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2FB23D6-7AE0-5DDB-1535-A29B20892E8E}"/>
              </a:ext>
            </a:extLst>
          </p:cNvPr>
          <p:cNvSpPr/>
          <p:nvPr/>
        </p:nvSpPr>
        <p:spPr>
          <a:xfrm>
            <a:off x="1312862" y="4156300"/>
            <a:ext cx="2209800" cy="3600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370633-70A5-2C69-2714-6D990DCE9DE7}"/>
              </a:ext>
            </a:extLst>
          </p:cNvPr>
          <p:cNvSpPr/>
          <p:nvPr/>
        </p:nvSpPr>
        <p:spPr>
          <a:xfrm>
            <a:off x="4751388" y="1971691"/>
            <a:ext cx="3492500" cy="36732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F0D9F2-332E-9DC9-9A1D-FEBFD002A3A6}"/>
              </a:ext>
            </a:extLst>
          </p:cNvPr>
          <p:cNvSpPr/>
          <p:nvPr/>
        </p:nvSpPr>
        <p:spPr>
          <a:xfrm>
            <a:off x="4751388" y="2339020"/>
            <a:ext cx="3492500" cy="36823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E053B7-17B3-E415-85B8-155621F7E9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695426"/>
              </p:ext>
            </p:extLst>
          </p:nvPr>
        </p:nvGraphicFramePr>
        <p:xfrm>
          <a:off x="4911133" y="2452088"/>
          <a:ext cx="3247625" cy="344648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650488828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243400412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846552938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3332081806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sellerId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셀러아이디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7649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브랜드아이디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24877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sinceLastLogined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최종로그인 경과일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2059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최신화일자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8269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생성일자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57787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activeYn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장기미활동여부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19418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lastLoginAt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최종로그인 일자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48271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status_brand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 현재상태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665314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셀러명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827829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멤버쉽 등급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42445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beforeMembership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등급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77208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변경 이력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5150874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멤버쉽 가입일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729684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해지일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90856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membership_term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가입 기간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14383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remainCreditor</a:t>
                      </a:r>
                      <a:endParaRPr lang="en-US" sz="6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매입금잔액</a:t>
                      </a:r>
                      <a:endParaRPr lang="ko-KR" altLang="en-US" sz="5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44990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overshippedHistory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 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8238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cusumOvershipped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881449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40608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116622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9314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11617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uploadedSku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SKU 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91044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waitShipmentHistory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미송발생이력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600653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avgWaitShipment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평균사입시도횟수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34308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avgWaitTerm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평균사입대기일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323796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60F2A97-AF45-CD06-37F1-A19F4754451F}"/>
              </a:ext>
            </a:extLst>
          </p:cNvPr>
          <p:cNvSpPr/>
          <p:nvPr/>
        </p:nvSpPr>
        <p:spPr>
          <a:xfrm>
            <a:off x="4970139" y="2441272"/>
            <a:ext cx="3130565" cy="947088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AC879AD1-7DE1-4B15-AEC8-8A39D07BDE2C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>
            <a:off x="3522662" y="2545635"/>
            <a:ext cx="1447477" cy="369181"/>
          </a:xfrm>
          <a:prstGeom prst="bentConnector3">
            <a:avLst>
              <a:gd name="adj1" fmla="val 5380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5234D943-D429-BD0A-D1EB-F7F26C3031A3}"/>
              </a:ext>
            </a:extLst>
          </p:cNvPr>
          <p:cNvCxnSpPr>
            <a:cxnSpLocks/>
            <a:stCxn id="41" idx="3"/>
            <a:endCxn id="58" idx="1"/>
          </p:cNvCxnSpPr>
          <p:nvPr/>
        </p:nvCxnSpPr>
        <p:spPr>
          <a:xfrm>
            <a:off x="3522662" y="3127192"/>
            <a:ext cx="1447477" cy="523422"/>
          </a:xfrm>
          <a:prstGeom prst="bentConnector3">
            <a:avLst>
              <a:gd name="adj1" fmla="val 5526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509224A2-6AC6-CA58-BFBF-04B4F6DF3604}"/>
              </a:ext>
            </a:extLst>
          </p:cNvPr>
          <p:cNvSpPr/>
          <p:nvPr/>
        </p:nvSpPr>
        <p:spPr>
          <a:xfrm>
            <a:off x="4970139" y="3389628"/>
            <a:ext cx="3130565" cy="52197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8021666-E035-6EA2-0FA7-2EF8FD08D1F6}"/>
              </a:ext>
            </a:extLst>
          </p:cNvPr>
          <p:cNvSpPr/>
          <p:nvPr/>
        </p:nvSpPr>
        <p:spPr>
          <a:xfrm>
            <a:off x="4970139" y="3911600"/>
            <a:ext cx="3130565" cy="521972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7" name="연결선: 꺾임 76">
            <a:extLst>
              <a:ext uri="{FF2B5EF4-FFF2-40B4-BE49-F238E27FC236}">
                <a16:creationId xmlns:a16="http://schemas.microsoft.com/office/drawing/2014/main" id="{D3252937-83F6-C867-3584-0C92D5AD86A9}"/>
              </a:ext>
            </a:extLst>
          </p:cNvPr>
          <p:cNvCxnSpPr>
            <a:cxnSpLocks/>
            <a:stCxn id="40" idx="3"/>
            <a:endCxn id="73" idx="1"/>
          </p:cNvCxnSpPr>
          <p:nvPr/>
        </p:nvCxnSpPr>
        <p:spPr>
          <a:xfrm>
            <a:off x="3522662" y="3731746"/>
            <a:ext cx="1447477" cy="440840"/>
          </a:xfrm>
          <a:prstGeom prst="bentConnector3">
            <a:avLst>
              <a:gd name="adj1" fmla="val 540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DD03DB-8448-857D-E5F5-F7795F74928C}"/>
              </a:ext>
            </a:extLst>
          </p:cNvPr>
          <p:cNvSpPr/>
          <p:nvPr/>
        </p:nvSpPr>
        <p:spPr>
          <a:xfrm>
            <a:off x="4970139" y="4581525"/>
            <a:ext cx="3130565" cy="78945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9" name="연결선: 꺾임 78">
            <a:extLst>
              <a:ext uri="{FF2B5EF4-FFF2-40B4-BE49-F238E27FC236}">
                <a16:creationId xmlns:a16="http://schemas.microsoft.com/office/drawing/2014/main" id="{BFAA58EB-C02C-2B2D-7FDE-32077923723B}"/>
              </a:ext>
            </a:extLst>
          </p:cNvPr>
          <p:cNvCxnSpPr>
            <a:cxnSpLocks/>
            <a:stCxn id="44" idx="3"/>
            <a:endCxn id="78" idx="1"/>
          </p:cNvCxnSpPr>
          <p:nvPr/>
        </p:nvCxnSpPr>
        <p:spPr>
          <a:xfrm>
            <a:off x="3522662" y="4336300"/>
            <a:ext cx="1447477" cy="639953"/>
          </a:xfrm>
          <a:prstGeom prst="bentConnector3">
            <a:avLst>
              <a:gd name="adj1" fmla="val 6474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B168C90-27E3-E720-4A97-AED8B125F5B9}"/>
              </a:ext>
            </a:extLst>
          </p:cNvPr>
          <p:cNvSpPr/>
          <p:nvPr/>
        </p:nvSpPr>
        <p:spPr>
          <a:xfrm>
            <a:off x="4970139" y="5368598"/>
            <a:ext cx="3130565" cy="129676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E8125A95-61E3-24E3-B212-E094C5968497}"/>
              </a:ext>
            </a:extLst>
          </p:cNvPr>
          <p:cNvCxnSpPr>
            <a:cxnSpLocks/>
            <a:stCxn id="43" idx="3"/>
            <a:endCxn id="81" idx="1"/>
          </p:cNvCxnSpPr>
          <p:nvPr/>
        </p:nvCxnSpPr>
        <p:spPr>
          <a:xfrm>
            <a:off x="3522662" y="4940854"/>
            <a:ext cx="1447477" cy="492582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9CC19D7-9261-B2F9-1BDB-1506D885233F}"/>
              </a:ext>
            </a:extLst>
          </p:cNvPr>
          <p:cNvSpPr/>
          <p:nvPr/>
        </p:nvSpPr>
        <p:spPr>
          <a:xfrm>
            <a:off x="4970139" y="5505110"/>
            <a:ext cx="3130565" cy="402361"/>
          </a:xfrm>
          <a:prstGeom prst="rect">
            <a:avLst/>
          </a:prstGeom>
          <a:noFill/>
          <a:ln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연결선: 꺾임 92">
            <a:extLst>
              <a:ext uri="{FF2B5EF4-FFF2-40B4-BE49-F238E27FC236}">
                <a16:creationId xmlns:a16="http://schemas.microsoft.com/office/drawing/2014/main" id="{A88A9779-D0E0-39F7-BC62-FC692687485E}"/>
              </a:ext>
            </a:extLst>
          </p:cNvPr>
          <p:cNvCxnSpPr>
            <a:cxnSpLocks/>
            <a:stCxn id="42" idx="3"/>
            <a:endCxn id="87" idx="1"/>
          </p:cNvCxnSpPr>
          <p:nvPr/>
        </p:nvCxnSpPr>
        <p:spPr>
          <a:xfrm>
            <a:off x="3522662" y="5545410"/>
            <a:ext cx="1447477" cy="16088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530EE15-91FF-331B-FB58-79DD7BDCB6E5}"/>
              </a:ext>
            </a:extLst>
          </p:cNvPr>
          <p:cNvSpPr/>
          <p:nvPr/>
        </p:nvSpPr>
        <p:spPr>
          <a:xfrm>
            <a:off x="1117600" y="1952625"/>
            <a:ext cx="2724150" cy="406876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21AD5404-B3AF-BB06-A96B-C07375BBAC83}"/>
              </a:ext>
            </a:extLst>
          </p:cNvPr>
          <p:cNvSpPr txBox="1"/>
          <p:nvPr/>
        </p:nvSpPr>
        <p:spPr>
          <a:xfrm>
            <a:off x="1117600" y="1946205"/>
            <a:ext cx="909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원천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DB&gt;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BCE11DB-19CF-6F4A-510C-C95C21F4F429}"/>
              </a:ext>
            </a:extLst>
          </p:cNvPr>
          <p:cNvSpPr txBox="1"/>
          <p:nvPr/>
        </p:nvSpPr>
        <p:spPr>
          <a:xfrm>
            <a:off x="3917688" y="2603788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유저 정보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F37A6826-2282-2908-5CFB-AC1F6CE92AEE}"/>
              </a:ext>
            </a:extLst>
          </p:cNvPr>
          <p:cNvSpPr txBox="1"/>
          <p:nvPr/>
        </p:nvSpPr>
        <p:spPr>
          <a:xfrm>
            <a:off x="3917688" y="3295938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브랜드 정보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1B4E050-4697-4DD1-6A0C-52488EDE5BA3}"/>
              </a:ext>
            </a:extLst>
          </p:cNvPr>
          <p:cNvSpPr txBox="1"/>
          <p:nvPr/>
        </p:nvSpPr>
        <p:spPr>
          <a:xfrm>
            <a:off x="3917688" y="3867438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멤버십 이력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6FE0D24-7BF6-8B79-B829-1D85093E0639}"/>
              </a:ext>
            </a:extLst>
          </p:cNvPr>
          <p:cNvSpPr txBox="1"/>
          <p:nvPr/>
        </p:nvSpPr>
        <p:spPr>
          <a:xfrm>
            <a:off x="3917688" y="4502116"/>
            <a:ext cx="756000" cy="2308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/>
              <a:t>주문 이력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254DC06B-87DA-AC38-3BA5-B05B0C073742}"/>
              </a:ext>
            </a:extLst>
          </p:cNvPr>
          <p:cNvSpPr txBox="1"/>
          <p:nvPr/>
        </p:nvSpPr>
        <p:spPr>
          <a:xfrm>
            <a:off x="3896523" y="5010690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SKU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업로드 정보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520EDB1-F171-9A33-3F29-050CCDAD3A8C}"/>
              </a:ext>
            </a:extLst>
          </p:cNvPr>
          <p:cNvSpPr txBox="1"/>
          <p:nvPr/>
        </p:nvSpPr>
        <p:spPr>
          <a:xfrm>
            <a:off x="3930387" y="5505110"/>
            <a:ext cx="756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9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err="1"/>
              <a:t>미송</a:t>
            </a:r>
            <a:r>
              <a:rPr lang="ko-KR" altLang="en-US" dirty="0"/>
              <a:t> </a:t>
            </a:r>
            <a:r>
              <a:rPr lang="ko-KR" altLang="en-US"/>
              <a:t>시 </a:t>
            </a:r>
            <a:endParaRPr lang="en-US" altLang="ko-KR" dirty="0"/>
          </a:p>
          <a:p>
            <a:r>
              <a:rPr lang="ko-KR" altLang="en-US"/>
              <a:t>사입</a:t>
            </a:r>
            <a:r>
              <a:rPr lang="en-US" altLang="ko-KR" dirty="0"/>
              <a:t> </a:t>
            </a:r>
            <a:r>
              <a:rPr lang="ko-KR" altLang="en-US" dirty="0"/>
              <a:t>이력</a:t>
            </a:r>
          </a:p>
        </p:txBody>
      </p:sp>
    </p:spTree>
    <p:extLst>
      <p:ext uri="{BB962C8B-B14F-4D97-AF65-F5344CB8AC3E}">
        <p14:creationId xmlns:p14="http://schemas.microsoft.com/office/powerpoint/2010/main" val="92880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셀러의 전반적인 정보를 최초로 생성하는 단계</a:t>
            </a:r>
            <a:endParaRPr lang="en-US" altLang="ko-KR" dirty="0"/>
          </a:p>
          <a:p>
            <a:r>
              <a:rPr lang="en-US" altLang="ko-KR" dirty="0"/>
              <a:t>Users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Users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D5F96CF2-CE1A-2DD2-6E05-25C0283DD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73582"/>
              </p:ext>
            </p:extLst>
          </p:nvPr>
        </p:nvGraphicFramePr>
        <p:xfrm>
          <a:off x="1004293" y="4929064"/>
          <a:ext cx="3247625" cy="92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650488828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243400412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846552938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3332081806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sellerId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셀러아이디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47649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브랜드아이디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024877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sinceLastLogined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최종로그인 경과일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892059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최신화일자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98269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생성일자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7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057787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activeYn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장기미활동여부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bool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7194185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lastLoginAt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최종로그인 일자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482718"/>
                  </a:ext>
                </a:extLst>
              </a:tr>
            </a:tbl>
          </a:graphicData>
        </a:graphic>
      </p:graphicFrame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29897"/>
              </p:ext>
            </p:extLst>
          </p:nvPr>
        </p:nvGraphicFramePr>
        <p:xfrm>
          <a:off x="1004293" y="2399224"/>
          <a:ext cx="3247625" cy="92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sellerId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Roles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Type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isActive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91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lastLoginAt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949971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7259" y="2543409"/>
            <a:ext cx="3149600" cy="55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 필터링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Roles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‘owner’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인 데이터만 추출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C3EBF035-54DC-7A3D-C5FB-936E5EC09D73}"/>
              </a:ext>
            </a:extLst>
          </p:cNvPr>
          <p:cNvSpPr/>
          <p:nvPr/>
        </p:nvSpPr>
        <p:spPr>
          <a:xfrm>
            <a:off x="4947259" y="3241909"/>
            <a:ext cx="3149600" cy="17951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전체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(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현재 날짜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 -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LastLoginAt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다음의 데이터는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‘-9999’(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결측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처리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1)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LastLoginAt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결측</a:t>
            </a:r>
            <a:b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2)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is_Active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False</a:t>
            </a:r>
            <a:b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3) Status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100(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가입승인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</a:t>
            </a:r>
            <a:r>
              <a:rPr lang="ko-KR" altLang="en-US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아닌경우</a:t>
            </a:r>
            <a:b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4) </a:t>
            </a:r>
            <a:r>
              <a:rPr lang="en-US" altLang="ko-KR" sz="105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brand_status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 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100</a:t>
            </a:r>
            <a:r>
              <a:rPr lang="ko-KR" altLang="en-US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이 아닌 경우</a:t>
            </a:r>
            <a:r>
              <a:rPr lang="en-US" altLang="ko-KR" sz="105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9F508B1-859B-4E15-E6C0-F98CF0BED39D}"/>
              </a:ext>
            </a:extLst>
          </p:cNvPr>
          <p:cNvSpPr/>
          <p:nvPr/>
        </p:nvSpPr>
        <p:spPr>
          <a:xfrm>
            <a:off x="4947259" y="5146909"/>
            <a:ext cx="3149600" cy="556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ActiveYn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SinceLastLogined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&gt;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기준일자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기본 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: 365)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486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셀러와 </a:t>
            </a:r>
            <a:r>
              <a:rPr lang="en-US" altLang="ko-KR" dirty="0"/>
              <a:t>1:1 </a:t>
            </a:r>
            <a:r>
              <a:rPr lang="ko-KR" altLang="en-US" dirty="0"/>
              <a:t>매칭되는 브랜드 정보를 가져오는 단계</a:t>
            </a:r>
            <a:endParaRPr lang="en-US" altLang="ko-KR" dirty="0"/>
          </a:p>
          <a:p>
            <a:r>
              <a:rPr lang="en-US" altLang="ko-KR" dirty="0"/>
              <a:t>Brand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Brand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7082044"/>
              </p:ext>
            </p:extLst>
          </p:nvPr>
        </p:nvGraphicFramePr>
        <p:xfrm>
          <a:off x="1004293" y="2375136"/>
          <a:ext cx="3247625" cy="9278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sellerId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beforeMembership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08391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949971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7259" y="3086447"/>
            <a:ext cx="3149600" cy="58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sellerId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Primary Key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와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Join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43BB49D-30CB-B8B4-6136-EBED33A9F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7746291"/>
              </p:ext>
            </p:extLst>
          </p:nvPr>
        </p:nvGraphicFramePr>
        <p:xfrm>
          <a:off x="1004292" y="5127899"/>
          <a:ext cx="3247625" cy="5339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2160531821"/>
                    </a:ext>
                  </a:extLst>
                </a:gridCol>
                <a:gridCol w="1328458">
                  <a:extLst>
                    <a:ext uri="{9D8B030D-6E8A-4147-A177-3AD203B41FA5}">
                      <a16:colId xmlns:a16="http://schemas.microsoft.com/office/drawing/2014/main" val="1931890175"/>
                    </a:ext>
                  </a:extLst>
                </a:gridCol>
                <a:gridCol w="869023">
                  <a:extLst>
                    <a:ext uri="{9D8B030D-6E8A-4147-A177-3AD203B41FA5}">
                      <a16:colId xmlns:a16="http://schemas.microsoft.com/office/drawing/2014/main" val="3948692848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2588036317"/>
                    </a:ext>
                  </a:extLst>
                </a:gridCol>
              </a:tblGrid>
              <a:tr h="136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status_brand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브랜드 현재상태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892171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name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셀러명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string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264567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멤버쉽 등급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367599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beforeMembership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</a:t>
                      </a:r>
                      <a:r>
                        <a:rPr lang="ko-KR" alt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등급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470583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08574009-53E5-F58A-5F9D-269026AF5DC9}"/>
              </a:ext>
            </a:extLst>
          </p:cNvPr>
          <p:cNvSpPr/>
          <p:nvPr/>
        </p:nvSpPr>
        <p:spPr>
          <a:xfrm>
            <a:off x="4947259" y="4411275"/>
            <a:ext cx="3149600" cy="733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status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status_brand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33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과거 모든 멤버십 변동 이력을 가져오는 단계</a:t>
            </a:r>
            <a:endParaRPr lang="en-US" altLang="ko-KR" dirty="0"/>
          </a:p>
          <a:p>
            <a:r>
              <a:rPr lang="en-US" altLang="ko-KR" dirty="0" err="1"/>
              <a:t>tb_history_update</a:t>
            </a:r>
            <a:r>
              <a:rPr lang="en-US" altLang="ko-KR" dirty="0"/>
              <a:t>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3.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tb_history_update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162393"/>
              </p:ext>
            </p:extLst>
          </p:nvPr>
        </p:nvGraphicFramePr>
        <p:xfrm>
          <a:off x="1004293" y="2486900"/>
          <a:ext cx="3247625" cy="652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Taget_id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key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after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Updated_at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1094" y="2287350"/>
            <a:ext cx="3149600" cy="8518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Target_id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Updated_at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변경 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41094" y="3194886"/>
            <a:ext cx="3149600" cy="1570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데이터를 절단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t + 1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데이터의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번째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historyUpdatedAtShift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historyUpdatedAtShift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–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historyUpdatedAtDeriv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생성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FFDACC-3C27-F8BE-FE44-3784E1515796}"/>
              </a:ext>
            </a:extLst>
          </p:cNvPr>
          <p:cNvSpPr/>
          <p:nvPr/>
        </p:nvSpPr>
        <p:spPr>
          <a:xfrm>
            <a:off x="4941094" y="4823707"/>
            <a:ext cx="3149600" cy="116372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3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관련값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historyUpdatedAt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을 </a:t>
            </a:r>
            <a:r>
              <a:rPr lang="en-US" altLang="ko-KR" sz="12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before_membership_date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~Shift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~_due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생성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직전 </a:t>
            </a:r>
            <a:r>
              <a:rPr lang="ko-KR" altLang="en-US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멤버쉽의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Deriv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2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~_term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으로 생성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C2B9266-7284-A39F-1A96-9D7F907E5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926502"/>
              </p:ext>
            </p:extLst>
          </p:nvPr>
        </p:nvGraphicFramePr>
        <p:xfrm>
          <a:off x="1004293" y="5127899"/>
          <a:ext cx="3247625" cy="53022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1505543125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2955473909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4084196942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352148762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변경 이력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911753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before_membership_date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멤버쉽 가입일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1764326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before_membership_due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직전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해지일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TIMESTAMP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201179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membership_term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멤버쉽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가입 기간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56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64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주문량</a:t>
            </a:r>
            <a:r>
              <a:rPr lang="en-US" altLang="ko-KR" dirty="0"/>
              <a:t>, </a:t>
            </a:r>
            <a:r>
              <a:rPr lang="ko-KR" altLang="en-US" dirty="0" err="1"/>
              <a:t>주문액</a:t>
            </a:r>
            <a:r>
              <a:rPr lang="en-US" altLang="ko-KR" dirty="0"/>
              <a:t>, </a:t>
            </a:r>
            <a:r>
              <a:rPr lang="ko-KR" altLang="en-US" dirty="0"/>
              <a:t>거래량</a:t>
            </a:r>
            <a:r>
              <a:rPr lang="en-US" altLang="ko-KR" dirty="0"/>
              <a:t>, </a:t>
            </a:r>
            <a:r>
              <a:rPr lang="ko-KR" altLang="en-US" dirty="0"/>
              <a:t>거래액을 가져오는 단계</a:t>
            </a:r>
            <a:endParaRPr lang="en-US" altLang="ko-KR" dirty="0"/>
          </a:p>
          <a:p>
            <a:r>
              <a:rPr lang="en-US" altLang="ko-KR" dirty="0" err="1"/>
              <a:t>Order_products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order_products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344136"/>
              </p:ext>
            </p:extLst>
          </p:nvPr>
        </p:nvGraphicFramePr>
        <p:xfrm>
          <a:off x="1004293" y="2334500"/>
          <a:ext cx="3247625" cy="10437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3407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624218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buyerId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3105259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7142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3048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finalTotalKRW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4776132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quantity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831136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finalQuantity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235245"/>
                  </a:ext>
                </a:extLst>
              </a:tr>
              <a:tr h="13046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createdAt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0811291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41094" y="2287350"/>
            <a:ext cx="3149600" cy="14309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열 이름 변경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orderProductId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totalKRW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cusumOrderAmount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finalTotalKRW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cusumPurchaseAmount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Quantity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cusumOrderQuantity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finalQuantity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</a:t>
            </a:r>
            <a:r>
              <a:rPr lang="en-US" altLang="ko-KR" sz="11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cusumPurchaseQuantity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 변경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41094" y="4534511"/>
            <a:ext cx="3149600" cy="12662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Sum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cusumOrderAmount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cusumPurchaseAmount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cusumOrderQuantity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cusumPurchaseQuantity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합 연산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6EF4DC-0D06-3D08-49C9-584E6736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374115"/>
              </p:ext>
            </p:extLst>
          </p:nvPr>
        </p:nvGraphicFramePr>
        <p:xfrm>
          <a:off x="1004292" y="5005838"/>
          <a:ext cx="3247625" cy="7953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6950">
                  <a:extLst>
                    <a:ext uri="{9D8B030D-6E8A-4147-A177-3AD203B41FA5}">
                      <a16:colId xmlns:a16="http://schemas.microsoft.com/office/drawing/2014/main" val="2251373816"/>
                    </a:ext>
                  </a:extLst>
                </a:gridCol>
                <a:gridCol w="1460480">
                  <a:extLst>
                    <a:ext uri="{9D8B030D-6E8A-4147-A177-3AD203B41FA5}">
                      <a16:colId xmlns:a16="http://schemas.microsoft.com/office/drawing/2014/main" val="3322691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3601511124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515542409"/>
                    </a:ext>
                  </a:extLst>
                </a:gridCol>
              </a:tblGrid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17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overshippedHistory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 이력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json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72988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18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cusumOvershipped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 </a:t>
                      </a:r>
                      <a:r>
                        <a:rPr lang="ko-KR" altLang="en-US" sz="5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과입고</a:t>
                      </a:r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080522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19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누적주문액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7085601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20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cusumPurchaseAmount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누적거래액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84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cusumOrderQuantity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누적주문건수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8522830"/>
                  </a:ext>
                </a:extLst>
              </a:tr>
              <a:tr h="132557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600" b="0" i="0" u="none" strike="noStrike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22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6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cusumPurchaseQuantity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누적거래건수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5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658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721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E5B7-2272-40CE-BE78-42B1940ED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2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 DM_SELLER</a:t>
            </a:r>
            <a:endParaRPr lang="ko-KR" altLang="en-US" sz="2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310E613-1605-4B17-A4A7-78DA639EA3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업로드 된 </a:t>
            </a:r>
            <a:r>
              <a:rPr lang="en-US" altLang="ko-KR" dirty="0"/>
              <a:t>SKU</a:t>
            </a:r>
            <a:r>
              <a:rPr lang="ko-KR" altLang="en-US" dirty="0"/>
              <a:t>수를 가져오는 단계</a:t>
            </a:r>
            <a:endParaRPr lang="en-US" altLang="ko-KR" dirty="0"/>
          </a:p>
          <a:p>
            <a:r>
              <a:rPr lang="en-US" altLang="ko-KR" dirty="0"/>
              <a:t>Products </a:t>
            </a:r>
            <a:r>
              <a:rPr lang="ko-KR" altLang="en-US" dirty="0"/>
              <a:t>테이블 </a:t>
            </a:r>
            <a:r>
              <a:rPr lang="en-US" altLang="ko-KR" dirty="0"/>
              <a:t>-&gt; </a:t>
            </a:r>
            <a:r>
              <a:rPr lang="en-US" altLang="ko-KR" dirty="0" err="1"/>
              <a:t>dm_seller</a:t>
            </a:r>
            <a:endParaRPr lang="ko-KR" altLang="en-US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EF5C2044-5CC0-D060-2D61-86E44305B9BD}"/>
              </a:ext>
            </a:extLst>
          </p:cNvPr>
          <p:cNvSpPr/>
          <p:nvPr/>
        </p:nvSpPr>
        <p:spPr>
          <a:xfrm>
            <a:off x="863599" y="1987301"/>
            <a:ext cx="3529013" cy="241549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 products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CC019E0-701A-3AFC-939F-7768B2CAA48F}"/>
              </a:ext>
            </a:extLst>
          </p:cNvPr>
          <p:cNvSpPr/>
          <p:nvPr/>
        </p:nvSpPr>
        <p:spPr>
          <a:xfrm>
            <a:off x="863599" y="4523438"/>
            <a:ext cx="3529013" cy="241200"/>
          </a:xfrm>
          <a:prstGeom prst="rect">
            <a:avLst/>
          </a:prstGeom>
          <a:solidFill>
            <a:srgbClr val="00ADC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dm_seller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데이터마트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E28148-421D-399A-E380-38260673A192}"/>
              </a:ext>
            </a:extLst>
          </p:cNvPr>
          <p:cNvSpPr/>
          <p:nvPr/>
        </p:nvSpPr>
        <p:spPr>
          <a:xfrm>
            <a:off x="863599" y="4764638"/>
            <a:ext cx="3529013" cy="1256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6E76CD23-217E-25BA-2953-F9C635BED0F8}"/>
              </a:ext>
            </a:extLst>
          </p:cNvPr>
          <p:cNvSpPr/>
          <p:nvPr/>
        </p:nvSpPr>
        <p:spPr>
          <a:xfrm>
            <a:off x="863599" y="2228850"/>
            <a:ext cx="3529013" cy="12407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BFB0D5D-9044-4BAA-781A-93EBA4EA0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787105"/>
              </p:ext>
            </p:extLst>
          </p:nvPr>
        </p:nvGraphicFramePr>
        <p:xfrm>
          <a:off x="1004292" y="2575726"/>
          <a:ext cx="3247625" cy="2880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2708">
                  <a:extLst>
                    <a:ext uri="{9D8B030D-6E8A-4147-A177-3AD203B41FA5}">
                      <a16:colId xmlns:a16="http://schemas.microsoft.com/office/drawing/2014/main" val="3660684055"/>
                    </a:ext>
                  </a:extLst>
                </a:gridCol>
                <a:gridCol w="2854917">
                  <a:extLst>
                    <a:ext uri="{9D8B030D-6E8A-4147-A177-3AD203B41FA5}">
                      <a16:colId xmlns:a16="http://schemas.microsoft.com/office/drawing/2014/main" val="1664178770"/>
                    </a:ext>
                  </a:extLst>
                </a:gridCol>
              </a:tblGrid>
              <a:tr h="28805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Brand</a:t>
                      </a: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70547"/>
                  </a:ext>
                </a:extLst>
              </a:tr>
            </a:tbl>
          </a:graphicData>
        </a:graphic>
      </p:graphicFrame>
      <p:sp>
        <p:nvSpPr>
          <p:cNvPr id="95" name="직사각형 94">
            <a:extLst>
              <a:ext uri="{FF2B5EF4-FFF2-40B4-BE49-F238E27FC236}">
                <a16:creationId xmlns:a16="http://schemas.microsoft.com/office/drawing/2014/main" id="{46E38F9F-1317-019C-1BDC-3B41CD454CF4}"/>
              </a:ext>
            </a:extLst>
          </p:cNvPr>
          <p:cNvSpPr/>
          <p:nvPr/>
        </p:nvSpPr>
        <p:spPr>
          <a:xfrm>
            <a:off x="4751388" y="1942524"/>
            <a:ext cx="3529013" cy="40788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FCA302-D3B7-B6FA-B02F-E807AD22CB0B}"/>
              </a:ext>
            </a:extLst>
          </p:cNvPr>
          <p:cNvSpPr txBox="1"/>
          <p:nvPr/>
        </p:nvSpPr>
        <p:spPr>
          <a:xfrm>
            <a:off x="4927600" y="1998017"/>
            <a:ext cx="18357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데이터 </a:t>
            </a: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Process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F848AD3-BD23-10DF-8B80-620F468DFFE4}"/>
              </a:ext>
            </a:extLst>
          </p:cNvPr>
          <p:cNvSpPr/>
          <p:nvPr/>
        </p:nvSpPr>
        <p:spPr>
          <a:xfrm>
            <a:off x="4927600" y="2781888"/>
            <a:ext cx="3149600" cy="5574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 </a:t>
            </a:r>
            <a:r>
              <a:rPr lang="ko-KR" altLang="en-US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전처리</a:t>
            </a:r>
            <a:b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Json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형태인 </a:t>
            </a:r>
            <a:r>
              <a:rPr lang="en-US" altLang="ko-KR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에서 </a:t>
            </a:r>
            <a:r>
              <a:rPr lang="en-US" altLang="ko-KR" sz="11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1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만 추출</a:t>
            </a:r>
            <a:endParaRPr lang="en-US" altLang="ko-KR" sz="11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5" name="이등변 삼각형 104">
            <a:extLst>
              <a:ext uri="{FF2B5EF4-FFF2-40B4-BE49-F238E27FC236}">
                <a16:creationId xmlns:a16="http://schemas.microsoft.com/office/drawing/2014/main" id="{BFBE0EC6-CA07-64F8-ECDE-190674CC5896}"/>
              </a:ext>
            </a:extLst>
          </p:cNvPr>
          <p:cNvSpPr/>
          <p:nvPr/>
        </p:nvSpPr>
        <p:spPr>
          <a:xfrm rot="5400000">
            <a:off x="4102744" y="2602140"/>
            <a:ext cx="941947" cy="217986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06" name="이등변 삼각형 105">
            <a:extLst>
              <a:ext uri="{FF2B5EF4-FFF2-40B4-BE49-F238E27FC236}">
                <a16:creationId xmlns:a16="http://schemas.microsoft.com/office/drawing/2014/main" id="{1FEFEAA0-71E2-78C2-040D-38A485C51F8A}"/>
              </a:ext>
            </a:extLst>
          </p:cNvPr>
          <p:cNvSpPr/>
          <p:nvPr/>
        </p:nvSpPr>
        <p:spPr>
          <a:xfrm rot="16200000">
            <a:off x="4135651" y="5182861"/>
            <a:ext cx="856315" cy="198169"/>
          </a:xfrm>
          <a:prstGeom prst="triangle">
            <a:avLst/>
          </a:prstGeom>
          <a:solidFill>
            <a:srgbClr val="00AD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DEEE41D-F769-430B-663E-DA035D86889E}"/>
              </a:ext>
            </a:extLst>
          </p:cNvPr>
          <p:cNvSpPr/>
          <p:nvPr/>
        </p:nvSpPr>
        <p:spPr>
          <a:xfrm>
            <a:off x="4927600" y="3920140"/>
            <a:ext cx="3149600" cy="14100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28600" indent="-228600">
              <a:buFont typeface="+mj-lt"/>
              <a:buAutoNum type="arabicPeriod" startAt="2"/>
            </a:pP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Sum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수행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brandId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별로 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Groupby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하여 행 수를 계산</a:t>
            </a:r>
            <a:b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-. Products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는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en-US" altLang="ko-KR" sz="12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ProductId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가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고유한 데이터 프레임이므로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행 수를 연산하는 것은 각 브랜드가 업로드한 </a:t>
            </a:r>
            <a:r>
              <a:rPr lang="en-US" altLang="ko-KR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SKU</a:t>
            </a:r>
            <a:r>
              <a:rPr lang="ko-KR" altLang="en-US" sz="12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를 계산하는 것과 동일</a:t>
            </a:r>
            <a:endParaRPr lang="en-US" altLang="ko-KR" sz="12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6EF4DC-0D06-3D08-49C9-584E673648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24284"/>
              </p:ext>
            </p:extLst>
          </p:nvPr>
        </p:nvGraphicFramePr>
        <p:xfrm>
          <a:off x="1004292" y="5111514"/>
          <a:ext cx="3247625" cy="3408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458">
                  <a:extLst>
                    <a:ext uri="{9D8B030D-6E8A-4147-A177-3AD203B41FA5}">
                      <a16:colId xmlns:a16="http://schemas.microsoft.com/office/drawing/2014/main" val="2251373816"/>
                    </a:ext>
                  </a:extLst>
                </a:gridCol>
                <a:gridCol w="1382972">
                  <a:extLst>
                    <a:ext uri="{9D8B030D-6E8A-4147-A177-3AD203B41FA5}">
                      <a16:colId xmlns:a16="http://schemas.microsoft.com/office/drawing/2014/main" val="3322691"/>
                    </a:ext>
                  </a:extLst>
                </a:gridCol>
                <a:gridCol w="737001">
                  <a:extLst>
                    <a:ext uri="{9D8B030D-6E8A-4147-A177-3AD203B41FA5}">
                      <a16:colId xmlns:a16="http://schemas.microsoft.com/office/drawing/2014/main" val="3601511124"/>
                    </a:ext>
                  </a:extLst>
                </a:gridCol>
                <a:gridCol w="703194">
                  <a:extLst>
                    <a:ext uri="{9D8B030D-6E8A-4147-A177-3AD203B41FA5}">
                      <a16:colId xmlns:a16="http://schemas.microsoft.com/office/drawing/2014/main" val="515542409"/>
                    </a:ext>
                  </a:extLst>
                </a:gridCol>
              </a:tblGrid>
              <a:tr h="340862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23</a:t>
                      </a:r>
                    </a:p>
                  </a:txBody>
                  <a:tcPr marL="8452" marR="8452" marT="635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 err="1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uploadedSku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SKU </a:t>
                      </a:r>
                      <a:r>
                        <a:rPr lang="ko-KR" alt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업로드 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integer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3961" marR="3961" marT="2976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5972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88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24099</TotalTime>
  <Words>4439</Words>
  <Application>Microsoft Office PowerPoint</Application>
  <PresentationFormat>화면 슬라이드 쇼(4:3)</PresentationFormat>
  <Paragraphs>1582</Paragraphs>
  <Slides>34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4" baseType="lpstr">
      <vt:lpstr>나눔고딕</vt:lpstr>
      <vt:lpstr>나눔고딕 ExtraBold</vt:lpstr>
      <vt:lpstr>나눔고딕OTF ExtraBold</vt:lpstr>
      <vt:lpstr>나눔바른고딕</vt:lpstr>
      <vt:lpstr>맑은 고딕</vt:lpstr>
      <vt:lpstr>Arial</vt:lpstr>
      <vt:lpstr>Calibri</vt:lpstr>
      <vt:lpstr>Calibri Light</vt:lpstr>
      <vt:lpstr>Cambria Math</vt:lpstr>
      <vt:lpstr>Office 테마</vt:lpstr>
      <vt:lpstr>데이터 마트 구축</vt:lpstr>
      <vt:lpstr>개정이력</vt:lpstr>
      <vt:lpstr>1. DM_Seller</vt:lpstr>
      <vt:lpstr>1. DM_SELLER</vt:lpstr>
      <vt:lpstr>1. DM_SELLER</vt:lpstr>
      <vt:lpstr>1. DM_SELLER</vt:lpstr>
      <vt:lpstr>1. DM_SELLER</vt:lpstr>
      <vt:lpstr>1. DM_SELLER</vt:lpstr>
      <vt:lpstr>1. DM_SELLER</vt:lpstr>
      <vt:lpstr>1. DM_SELLER</vt:lpstr>
      <vt:lpstr>2. DM_Buyer</vt:lpstr>
      <vt:lpstr>2. DM_BUYER</vt:lpstr>
      <vt:lpstr>2. DM_BUYER</vt:lpstr>
      <vt:lpstr>2. DM_BUYER</vt:lpstr>
      <vt:lpstr>2. DM_BUYER</vt:lpstr>
      <vt:lpstr>2. DM_BUYER</vt:lpstr>
      <vt:lpstr>3. DM_merchandise</vt:lpstr>
      <vt:lpstr>3. DM_MERCHANDISE</vt:lpstr>
      <vt:lpstr>3. DM_MERCHANDISE</vt:lpstr>
      <vt:lpstr>4. DM_Series</vt:lpstr>
      <vt:lpstr>4. DM_SERIES</vt:lpstr>
      <vt:lpstr>4. DM_Series</vt:lpstr>
      <vt:lpstr>4. DM_Series</vt:lpstr>
      <vt:lpstr>4. DM_Series</vt:lpstr>
      <vt:lpstr>4. DM_Series</vt:lpstr>
      <vt:lpstr>5. DM_OrderSeries</vt:lpstr>
      <vt:lpstr>5. DM_OrderSeries</vt:lpstr>
      <vt:lpstr>5. DM_OrderSeries</vt:lpstr>
      <vt:lpstr>5. DM_OrderSeries</vt:lpstr>
      <vt:lpstr>5. DM_OrderSeries</vt:lpstr>
      <vt:lpstr>5. DM_OrderSeries</vt:lpstr>
      <vt:lpstr>5. DM_OrderSeries</vt:lpstr>
      <vt:lpstr>5. DM_OrderSeries</vt:lpstr>
      <vt:lpstr>5. DM_OrderSeries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370</dc:creator>
  <cp:lastModifiedBy>370</cp:lastModifiedBy>
  <cp:revision>62</cp:revision>
  <dcterms:created xsi:type="dcterms:W3CDTF">2022-03-15T02:36:34Z</dcterms:created>
  <dcterms:modified xsi:type="dcterms:W3CDTF">2022-06-30T09:04:58Z</dcterms:modified>
</cp:coreProperties>
</file>