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45"/>
  </p:notesMasterIdLst>
  <p:sldIdLst>
    <p:sldId id="649" r:id="rId2"/>
    <p:sldId id="652" r:id="rId3"/>
    <p:sldId id="586" r:id="rId4"/>
    <p:sldId id="609" r:id="rId5"/>
    <p:sldId id="680" r:id="rId6"/>
    <p:sldId id="681" r:id="rId7"/>
    <p:sldId id="706" r:id="rId8"/>
    <p:sldId id="737" r:id="rId9"/>
    <p:sldId id="738" r:id="rId10"/>
    <p:sldId id="708" r:id="rId11"/>
    <p:sldId id="707" r:id="rId12"/>
    <p:sldId id="710" r:id="rId13"/>
    <p:sldId id="709" r:id="rId14"/>
    <p:sldId id="715" r:id="rId15"/>
    <p:sldId id="711" r:id="rId16"/>
    <p:sldId id="712" r:id="rId17"/>
    <p:sldId id="714" r:id="rId18"/>
    <p:sldId id="683" r:id="rId19"/>
    <p:sldId id="684" r:id="rId20"/>
    <p:sldId id="685" r:id="rId21"/>
    <p:sldId id="702" r:id="rId22"/>
    <p:sldId id="703" r:id="rId23"/>
    <p:sldId id="716" r:id="rId24"/>
    <p:sldId id="717" r:id="rId25"/>
    <p:sldId id="718" r:id="rId26"/>
    <p:sldId id="719" r:id="rId27"/>
    <p:sldId id="736" r:id="rId28"/>
    <p:sldId id="720" r:id="rId29"/>
    <p:sldId id="721" r:id="rId30"/>
    <p:sldId id="722" r:id="rId31"/>
    <p:sldId id="723" r:id="rId32"/>
    <p:sldId id="724" r:id="rId33"/>
    <p:sldId id="725" r:id="rId34"/>
    <p:sldId id="726" r:id="rId35"/>
    <p:sldId id="727" r:id="rId36"/>
    <p:sldId id="728" r:id="rId37"/>
    <p:sldId id="729" r:id="rId38"/>
    <p:sldId id="730" r:id="rId39"/>
    <p:sldId id="731" r:id="rId40"/>
    <p:sldId id="732" r:id="rId41"/>
    <p:sldId id="733" r:id="rId42"/>
    <p:sldId id="734" r:id="rId43"/>
    <p:sldId id="735" r:id="rId44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1B1311CF-E90B-427D-B1BD-51540C0EC19A}">
          <p14:sldIdLst>
            <p14:sldId id="649"/>
            <p14:sldId id="652"/>
          </p14:sldIdLst>
        </p14:section>
        <p14:section name="기본 구역" id="{DC2795C7-EC06-415C-AFE0-15F4C7DF8B97}">
          <p14:sldIdLst>
            <p14:sldId id="586"/>
          </p14:sldIdLst>
        </p14:section>
        <p14:section name="기본 구역" id="{108D2D42-AA8A-41AA-BC0B-2E2E769379F7}">
          <p14:sldIdLst>
            <p14:sldId id="609"/>
            <p14:sldId id="680"/>
            <p14:sldId id="681"/>
            <p14:sldId id="706"/>
            <p14:sldId id="737"/>
            <p14:sldId id="738"/>
            <p14:sldId id="708"/>
            <p14:sldId id="707"/>
            <p14:sldId id="710"/>
            <p14:sldId id="709"/>
            <p14:sldId id="715"/>
            <p14:sldId id="711"/>
            <p14:sldId id="712"/>
            <p14:sldId id="714"/>
            <p14:sldId id="683"/>
            <p14:sldId id="684"/>
            <p14:sldId id="685"/>
            <p14:sldId id="702"/>
            <p14:sldId id="703"/>
            <p14:sldId id="716"/>
            <p14:sldId id="717"/>
            <p14:sldId id="718"/>
            <p14:sldId id="719"/>
            <p14:sldId id="736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2" pos="438" userDrawn="1">
          <p15:clr>
            <a:srgbClr val="000000"/>
          </p15:clr>
        </p15:guide>
        <p15:guide id="3" pos="7242" userDrawn="1">
          <p15:clr>
            <a:srgbClr val="000000"/>
          </p15:clr>
        </p15:guide>
        <p15:guide id="4" pos="3840" userDrawn="1">
          <p15:clr>
            <a:srgbClr val="000000"/>
          </p15:clr>
        </p15:guide>
        <p15:guide id="5" pos="3727" userDrawn="1">
          <p15:clr>
            <a:srgbClr val="000000"/>
          </p15:clr>
        </p15:guide>
        <p15:guide id="6" pos="3953" userDrawn="1">
          <p15:clr>
            <a:srgbClr val="000000"/>
          </p15:clr>
        </p15:guide>
        <p15:guide id="7" orient="horz" pos="709" userDrawn="1">
          <p15:clr>
            <a:srgbClr val="A4A3A4"/>
          </p15:clr>
        </p15:guide>
        <p15:guide id="8" orient="horz" pos="3884" userDrawn="1">
          <p15:clr>
            <a:srgbClr val="A4A3A4"/>
          </p15:clr>
        </p15:guide>
        <p15:guide id="9" orient="horz" pos="9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C3"/>
    <a:srgbClr val="FFAA5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7D721D-6364-480E-8800-464AE2764135}">
  <a:tblStyle styleId="{7E7D721D-6364-480E-8800-464AE27641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8" autoAdjust="0"/>
    <p:restoredTop sz="94647"/>
  </p:normalViewPr>
  <p:slideViewPr>
    <p:cSldViewPr snapToGrid="0">
      <p:cViewPr>
        <p:scale>
          <a:sx n="75" d="100"/>
          <a:sy n="75" d="100"/>
        </p:scale>
        <p:origin x="272" y="-644"/>
      </p:cViewPr>
      <p:guideLst>
        <p:guide pos="438"/>
        <p:guide pos="7242"/>
        <p:guide pos="3840"/>
        <p:guide pos="3727"/>
        <p:guide pos="3953"/>
        <p:guide orient="horz" pos="709"/>
        <p:guide orient="horz" pos="3884"/>
        <p:guide orient="horz" pos="9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73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2499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994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430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0791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795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558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2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542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652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173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8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129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1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65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030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161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49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 hasCustomPrompt="1"/>
          </p:nvPr>
        </p:nvSpPr>
        <p:spPr>
          <a:xfrm>
            <a:off x="136360" y="137160"/>
            <a:ext cx="65548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목차</a:t>
            </a:r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37119" y="2072246"/>
            <a:ext cx="7076440" cy="301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2818599" y="2993136"/>
            <a:ext cx="6554800" cy="164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96B0-DBC4-4E1D-B047-D334319DC66F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WWW.LINKSHOPS.COM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76A-0369-4AC4-895D-C626FC4AB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81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92696"/>
            <a:ext cx="8128000" cy="100330"/>
          </a:xfrm>
          <a:custGeom>
            <a:avLst/>
            <a:gdLst/>
            <a:ahLst/>
            <a:cxnLst/>
            <a:rect l="l" t="t" r="r" b="b"/>
            <a:pathLst>
              <a:path w="8128000" h="100329" extrusionOk="0">
                <a:moveTo>
                  <a:pt x="8077936" y="0"/>
                </a:moveTo>
                <a:lnTo>
                  <a:pt x="0" y="0"/>
                </a:lnTo>
                <a:lnTo>
                  <a:pt x="0" y="100126"/>
                </a:lnTo>
                <a:lnTo>
                  <a:pt x="8077936" y="100126"/>
                </a:lnTo>
                <a:lnTo>
                  <a:pt x="8128000" y="50063"/>
                </a:lnTo>
                <a:lnTo>
                  <a:pt x="80779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8317992" y="0"/>
            <a:ext cx="3870959" cy="17800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167425" y="916889"/>
            <a:ext cx="11857355" cy="5447665"/>
          </a:xfrm>
          <a:custGeom>
            <a:avLst/>
            <a:gdLst/>
            <a:ahLst/>
            <a:cxnLst/>
            <a:rect l="l" t="t" r="r" b="b"/>
            <a:pathLst>
              <a:path w="11857355" h="5447665" extrusionOk="0">
                <a:moveTo>
                  <a:pt x="0" y="121152"/>
                </a:moveTo>
                <a:lnTo>
                  <a:pt x="9520" y="73994"/>
                </a:lnTo>
                <a:lnTo>
                  <a:pt x="35484" y="35484"/>
                </a:lnTo>
                <a:lnTo>
                  <a:pt x="73994" y="9520"/>
                </a:lnTo>
                <a:lnTo>
                  <a:pt x="121152" y="0"/>
                </a:lnTo>
                <a:lnTo>
                  <a:pt x="11736006" y="0"/>
                </a:lnTo>
                <a:lnTo>
                  <a:pt x="11783152" y="9520"/>
                </a:lnTo>
                <a:lnTo>
                  <a:pt x="11821644" y="35484"/>
                </a:lnTo>
                <a:lnTo>
                  <a:pt x="11847592" y="73994"/>
                </a:lnTo>
                <a:lnTo>
                  <a:pt x="11857106" y="121152"/>
                </a:lnTo>
                <a:lnTo>
                  <a:pt x="11857106" y="5326483"/>
                </a:lnTo>
                <a:lnTo>
                  <a:pt x="11847592" y="5373640"/>
                </a:lnTo>
                <a:lnTo>
                  <a:pt x="11821644" y="5412149"/>
                </a:lnTo>
                <a:lnTo>
                  <a:pt x="11783152" y="5438112"/>
                </a:lnTo>
                <a:lnTo>
                  <a:pt x="11736006" y="5447633"/>
                </a:lnTo>
                <a:lnTo>
                  <a:pt x="121152" y="5447633"/>
                </a:lnTo>
                <a:lnTo>
                  <a:pt x="73994" y="5438112"/>
                </a:lnTo>
                <a:lnTo>
                  <a:pt x="35484" y="5412149"/>
                </a:lnTo>
                <a:lnTo>
                  <a:pt x="9520" y="5373640"/>
                </a:lnTo>
                <a:lnTo>
                  <a:pt x="0" y="5326483"/>
                </a:lnTo>
                <a:lnTo>
                  <a:pt x="0" y="121152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2818599" y="2993136"/>
            <a:ext cx="6554800" cy="164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1337119" y="2072246"/>
            <a:ext cx="7076440" cy="301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nkshop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shop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/>
        </p:nvSpPr>
        <p:spPr>
          <a:xfrm>
            <a:off x="2575719" y="2366896"/>
            <a:ext cx="7152481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algn="ctr"/>
            <a:r>
              <a:rPr lang="ko-KR" altLang="en-US" sz="4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분석 보고서</a:t>
            </a:r>
            <a:r>
              <a:rPr lang="en-US" altLang="ko-KR" sz="4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4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r>
              <a:rPr lang="en-US" altLang="ko-KR" sz="4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55" name="Google Shape;55;p8"/>
          <p:cNvSpPr/>
          <p:nvPr/>
        </p:nvSpPr>
        <p:spPr>
          <a:xfrm>
            <a:off x="0" y="692696"/>
            <a:ext cx="8128000" cy="100330"/>
          </a:xfrm>
          <a:custGeom>
            <a:avLst/>
            <a:gdLst/>
            <a:ahLst/>
            <a:cxnLst/>
            <a:rect l="l" t="t" r="r" b="b"/>
            <a:pathLst>
              <a:path w="8128000" h="100329" extrusionOk="0">
                <a:moveTo>
                  <a:pt x="8077936" y="0"/>
                </a:moveTo>
                <a:lnTo>
                  <a:pt x="0" y="0"/>
                </a:lnTo>
                <a:lnTo>
                  <a:pt x="0" y="100126"/>
                </a:lnTo>
                <a:lnTo>
                  <a:pt x="8077936" y="100126"/>
                </a:lnTo>
                <a:lnTo>
                  <a:pt x="8128000" y="50063"/>
                </a:lnTo>
                <a:lnTo>
                  <a:pt x="80779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6" name="Google Shape;56;p8"/>
          <p:cNvSpPr/>
          <p:nvPr/>
        </p:nvSpPr>
        <p:spPr>
          <a:xfrm>
            <a:off x="8317992" y="0"/>
            <a:ext cx="3870959" cy="17800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" name="Google Shape;63;p9">
            <a:extLst>
              <a:ext uri="{FF2B5EF4-FFF2-40B4-BE49-F238E27FC236}">
                <a16:creationId xmlns:a16="http://schemas.microsoft.com/office/drawing/2014/main" id="{6C766A3A-792D-3744-BB63-56AF79EBB607}"/>
              </a:ext>
            </a:extLst>
          </p:cNvPr>
          <p:cNvSpPr txBox="1"/>
          <p:nvPr/>
        </p:nvSpPr>
        <p:spPr>
          <a:xfrm>
            <a:off x="4850646" y="6442837"/>
            <a:ext cx="2490708" cy="276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WWW.LINKSHOPS.COM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4E52B8-4234-4B80-F2C8-0978E1799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276999"/>
          </a:xfrm>
        </p:spPr>
        <p:txBody>
          <a:bodyPr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카테고리별 미래 판매량 예측 모델 적합</a:t>
            </a:r>
          </a:p>
        </p:txBody>
      </p:sp>
    </p:spTree>
    <p:extLst>
      <p:ext uri="{BB962C8B-B14F-4D97-AF65-F5344CB8AC3E}">
        <p14:creationId xmlns:p14="http://schemas.microsoft.com/office/powerpoint/2010/main" val="935229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2.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모델 훈련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86D87C6-752C-DAAB-3061-E35E4DE482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667351" y="2253923"/>
            <a:ext cx="6440936" cy="32204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684A2B-15F0-E78E-A976-4C041549CB1B}"/>
              </a:ext>
            </a:extLst>
          </p:cNvPr>
          <p:cNvSpPr txBox="1"/>
          <p:nvPr/>
        </p:nvSpPr>
        <p:spPr>
          <a:xfrm>
            <a:off x="695325" y="1543098"/>
            <a:ext cx="617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카테고리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‘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패딩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/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점퍼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’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의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8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~ 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14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예측 결과</a:t>
            </a:r>
            <a:r>
              <a:rPr lang="ko-KR" altLang="en-US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0A9FE-6CF2-1976-8218-7CF8EF493DC9}"/>
              </a:ext>
            </a:extLst>
          </p:cNvPr>
          <p:cNvSpPr txBox="1"/>
          <p:nvPr/>
        </p:nvSpPr>
        <p:spPr>
          <a:xfrm>
            <a:off x="6275389" y="1571428"/>
            <a:ext cx="617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카테고리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‘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재킷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’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의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8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~ 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14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예측 결과</a:t>
            </a:r>
            <a:r>
              <a:rPr lang="ko-KR" altLang="en-US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A43233-D0A7-501E-17FE-00EAFB49570A}"/>
              </a:ext>
            </a:extLst>
          </p:cNvPr>
          <p:cNvSpPr/>
          <p:nvPr/>
        </p:nvSpPr>
        <p:spPr>
          <a:xfrm>
            <a:off x="695325" y="1557338"/>
            <a:ext cx="5221288" cy="460851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F5BC8C-6CC8-A01D-96CD-ABC31D9465E9}"/>
              </a:ext>
            </a:extLst>
          </p:cNvPr>
          <p:cNvSpPr/>
          <p:nvPr/>
        </p:nvSpPr>
        <p:spPr>
          <a:xfrm>
            <a:off x="6277175" y="1562148"/>
            <a:ext cx="5221288" cy="460851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7E534A2-75EA-C146-8701-E4EE6E12F16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890" b="5890"/>
          <a:stretch/>
        </p:blipFill>
        <p:spPr>
          <a:xfrm>
            <a:off x="370075" y="2549915"/>
            <a:ext cx="5931619" cy="261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8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2.</a:t>
            </a:r>
            <a:r>
              <a:rPr lang="en-US" altLang="ko-KR" sz="1800" i="0" u="none" strike="noStrike" cap="none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altLang="en-US" sz="1800" i="0" u="none" strike="noStrike" cap="none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모델 훈련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7161EC-938A-AFD8-AF71-EBB0A665243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700" y="2253923"/>
            <a:ext cx="6440936" cy="32204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86D87C6-752C-DAAB-3061-E35E4DE482E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667351" y="2253923"/>
            <a:ext cx="6440936" cy="32204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A48C44-EFD9-53ED-0166-5910ADF86F7B}"/>
              </a:ext>
            </a:extLst>
          </p:cNvPr>
          <p:cNvSpPr txBox="1"/>
          <p:nvPr/>
        </p:nvSpPr>
        <p:spPr>
          <a:xfrm>
            <a:off x="695325" y="1543098"/>
            <a:ext cx="617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카테고리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‘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바지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’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의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8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~ 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14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예측 결과</a:t>
            </a:r>
            <a:r>
              <a:rPr lang="ko-KR" altLang="en-US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903BB8-7523-1038-A331-B8E8E18EB1AA}"/>
              </a:ext>
            </a:extLst>
          </p:cNvPr>
          <p:cNvSpPr txBox="1"/>
          <p:nvPr/>
        </p:nvSpPr>
        <p:spPr>
          <a:xfrm>
            <a:off x="6275389" y="1571428"/>
            <a:ext cx="617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카테고리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‘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청바지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’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의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8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~ 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14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예측 결과</a:t>
            </a:r>
            <a:r>
              <a:rPr lang="ko-KR" altLang="en-US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AF0B7-4F8F-2A82-E052-396014F9271C}"/>
              </a:ext>
            </a:extLst>
          </p:cNvPr>
          <p:cNvSpPr/>
          <p:nvPr/>
        </p:nvSpPr>
        <p:spPr>
          <a:xfrm>
            <a:off x="695325" y="1557338"/>
            <a:ext cx="5221288" cy="460851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14D34B-D0DF-064F-5704-AD4A0B5A18B3}"/>
              </a:ext>
            </a:extLst>
          </p:cNvPr>
          <p:cNvSpPr/>
          <p:nvPr/>
        </p:nvSpPr>
        <p:spPr>
          <a:xfrm>
            <a:off x="6277175" y="1562148"/>
            <a:ext cx="5221288" cy="460851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0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2.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모델 훈련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7161EC-938A-AFD8-AF71-EBB0A665243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2253923"/>
            <a:ext cx="6440936" cy="32204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86D87C6-752C-DAAB-3061-E35E4DE482E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667351" y="2253923"/>
            <a:ext cx="6440936" cy="32204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9EE7BD-A586-77D4-6FCF-13E871621BF7}"/>
              </a:ext>
            </a:extLst>
          </p:cNvPr>
          <p:cNvSpPr txBox="1"/>
          <p:nvPr/>
        </p:nvSpPr>
        <p:spPr>
          <a:xfrm>
            <a:off x="695325" y="1543098"/>
            <a:ext cx="617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카테고리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‘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세트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’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의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8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~ 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14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예측 결과</a:t>
            </a:r>
            <a:r>
              <a:rPr lang="ko-KR" altLang="en-US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5CD63B-DCE1-C331-60BD-C64CDB3374EF}"/>
              </a:ext>
            </a:extLst>
          </p:cNvPr>
          <p:cNvSpPr txBox="1"/>
          <p:nvPr/>
        </p:nvSpPr>
        <p:spPr>
          <a:xfrm>
            <a:off x="6275389" y="1571428"/>
            <a:ext cx="617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카테고리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‘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잡화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’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의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8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~ 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14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예측 결과</a:t>
            </a:r>
            <a:r>
              <a:rPr lang="ko-KR" altLang="en-US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453135-7E8E-BF4E-E4EE-70C977893BB2}"/>
              </a:ext>
            </a:extLst>
          </p:cNvPr>
          <p:cNvSpPr/>
          <p:nvPr/>
        </p:nvSpPr>
        <p:spPr>
          <a:xfrm>
            <a:off x="695325" y="1557338"/>
            <a:ext cx="5221288" cy="460851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5052BB-FBB4-5AE8-D1B4-5E9595C57A6D}"/>
              </a:ext>
            </a:extLst>
          </p:cNvPr>
          <p:cNvSpPr/>
          <p:nvPr/>
        </p:nvSpPr>
        <p:spPr>
          <a:xfrm>
            <a:off x="6277175" y="1562148"/>
            <a:ext cx="5221288" cy="460851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231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2.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모델 훈련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7161EC-938A-AFD8-AF71-EBB0A665243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814" b="5814"/>
          <a:stretch/>
        </p:blipFill>
        <p:spPr>
          <a:xfrm>
            <a:off x="1062550" y="1888979"/>
            <a:ext cx="4561369" cy="20154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86D87C6-752C-DAAB-3061-E35E4DE482E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729" b="6729"/>
          <a:stretch/>
        </p:blipFill>
        <p:spPr>
          <a:xfrm>
            <a:off x="6576366" y="4241225"/>
            <a:ext cx="4600375" cy="19906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D0A223-3403-E52E-EB79-6380FFA84B2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6114" b="6114"/>
          <a:stretch/>
        </p:blipFill>
        <p:spPr>
          <a:xfrm>
            <a:off x="1062549" y="4236298"/>
            <a:ext cx="4570569" cy="20058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A54A1B0-CF6A-F358-38B2-50943C4E44C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6539" b="6539"/>
          <a:stretch/>
        </p:blipFill>
        <p:spPr>
          <a:xfrm>
            <a:off x="6605591" y="1920726"/>
            <a:ext cx="4564800" cy="19839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D9663B-CE13-6BF7-5E62-A1A330D3E7CE}"/>
              </a:ext>
            </a:extLst>
          </p:cNvPr>
          <p:cNvSpPr txBox="1"/>
          <p:nvPr/>
        </p:nvSpPr>
        <p:spPr>
          <a:xfrm>
            <a:off x="695325" y="1543098"/>
            <a:ext cx="617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-. 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카테고리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‘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샌들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/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슬리퍼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’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의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8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~ 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14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예측 결과</a:t>
            </a:r>
            <a:r>
              <a:rPr lang="ko-KR" altLang="en-US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6B1590-B66D-8727-D72F-659A17A616D4}"/>
              </a:ext>
            </a:extLst>
          </p:cNvPr>
          <p:cNvSpPr txBox="1"/>
          <p:nvPr/>
        </p:nvSpPr>
        <p:spPr>
          <a:xfrm>
            <a:off x="6275389" y="1571428"/>
            <a:ext cx="617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카테고리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‘</a:t>
            </a:r>
            <a:r>
              <a:rPr lang="ko-KR" altLang="en-US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스니커즈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/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운동화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’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의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8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~ 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14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예측 결과</a:t>
            </a:r>
            <a:r>
              <a:rPr lang="ko-KR" altLang="en-US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FF31B7-B57E-3564-2CA3-A0111476D133}"/>
              </a:ext>
            </a:extLst>
          </p:cNvPr>
          <p:cNvSpPr/>
          <p:nvPr/>
        </p:nvSpPr>
        <p:spPr>
          <a:xfrm>
            <a:off x="693537" y="1557339"/>
            <a:ext cx="5221288" cy="2309018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DBA1EB-B5BA-494D-418F-B9789F0630F9}"/>
              </a:ext>
            </a:extLst>
          </p:cNvPr>
          <p:cNvSpPr/>
          <p:nvPr/>
        </p:nvSpPr>
        <p:spPr>
          <a:xfrm>
            <a:off x="6277175" y="1562149"/>
            <a:ext cx="5221288" cy="2291680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279401-CB07-6CC7-404F-98081976232D}"/>
              </a:ext>
            </a:extLst>
          </p:cNvPr>
          <p:cNvSpPr/>
          <p:nvPr/>
        </p:nvSpPr>
        <p:spPr>
          <a:xfrm>
            <a:off x="693537" y="3866355"/>
            <a:ext cx="5221288" cy="2274653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BB647-83F4-1D39-F61E-9277613D0859}"/>
              </a:ext>
            </a:extLst>
          </p:cNvPr>
          <p:cNvSpPr txBox="1"/>
          <p:nvPr/>
        </p:nvSpPr>
        <p:spPr>
          <a:xfrm>
            <a:off x="695325" y="3874295"/>
            <a:ext cx="617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-.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카테고리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‘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힐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/ </a:t>
            </a:r>
            <a:r>
              <a:rPr lang="ko-KR" altLang="en-US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펌프스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’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의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8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~ 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14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예측 결과</a:t>
            </a:r>
            <a:r>
              <a:rPr lang="ko-KR" altLang="en-US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48ED25-E4F1-2C65-2821-8CE245593836}"/>
              </a:ext>
            </a:extLst>
          </p:cNvPr>
          <p:cNvSpPr/>
          <p:nvPr/>
        </p:nvSpPr>
        <p:spPr>
          <a:xfrm>
            <a:off x="6277175" y="3848038"/>
            <a:ext cx="5219495" cy="2312147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FE2F01-15E8-371B-7856-89F8B31EDE51}"/>
              </a:ext>
            </a:extLst>
          </p:cNvPr>
          <p:cNvSpPr txBox="1"/>
          <p:nvPr/>
        </p:nvSpPr>
        <p:spPr>
          <a:xfrm>
            <a:off x="6327830" y="3840578"/>
            <a:ext cx="617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카테고리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‘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플랫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/</a:t>
            </a:r>
            <a:r>
              <a:rPr lang="ko-KR" altLang="en-US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로퍼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’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의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8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~ 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14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예측 결과</a:t>
            </a:r>
            <a:r>
              <a:rPr lang="ko-KR" altLang="en-US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88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2.</a:t>
            </a:r>
            <a:r>
              <a:rPr lang="en-US" altLang="ko-KR" sz="1800" i="0" u="none" strike="noStrike" cap="none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altLang="en-US" sz="1800" i="0" u="none" strike="noStrike" cap="none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모델 훈련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7161EC-938A-AFD8-AF71-EBB0A665243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546" b="5546"/>
          <a:stretch/>
        </p:blipFill>
        <p:spPr>
          <a:xfrm>
            <a:off x="1027664" y="4159891"/>
            <a:ext cx="4441486" cy="19744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86D87C6-752C-DAAB-3061-E35E4DE482E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966" b="5966"/>
          <a:stretch/>
        </p:blipFill>
        <p:spPr>
          <a:xfrm>
            <a:off x="6487035" y="1828747"/>
            <a:ext cx="4646275" cy="204592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5CE7611-5583-73CD-AF22-E7A994F6018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754" b="754"/>
          <a:stretch/>
        </p:blipFill>
        <p:spPr>
          <a:xfrm>
            <a:off x="1447800" y="1860235"/>
            <a:ext cx="4021350" cy="19803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3EEF92-D107-5A28-A057-009E5415572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6250" b="6250"/>
          <a:stretch/>
        </p:blipFill>
        <p:spPr>
          <a:xfrm>
            <a:off x="6534966" y="4182072"/>
            <a:ext cx="4624908" cy="20234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C68F7E-86EA-5D40-6E32-D2A0714DBE0D}"/>
              </a:ext>
            </a:extLst>
          </p:cNvPr>
          <p:cNvSpPr txBox="1"/>
          <p:nvPr/>
        </p:nvSpPr>
        <p:spPr>
          <a:xfrm>
            <a:off x="695325" y="1543098"/>
            <a:ext cx="617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-. 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카테고리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‘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셔츠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/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남방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’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의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8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~ 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14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예측 결과</a:t>
            </a:r>
            <a:r>
              <a:rPr lang="ko-KR" altLang="en-US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2FD513-CFE2-F40A-063F-46245E75C981}"/>
              </a:ext>
            </a:extLst>
          </p:cNvPr>
          <p:cNvSpPr txBox="1"/>
          <p:nvPr/>
        </p:nvSpPr>
        <p:spPr>
          <a:xfrm>
            <a:off x="6275389" y="1571428"/>
            <a:ext cx="617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카테고리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‘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니트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’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의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8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~ 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14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예측 결과</a:t>
            </a:r>
            <a:r>
              <a:rPr lang="ko-KR" altLang="en-US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63398F-F2B2-175A-36B5-3766374E8EBF}"/>
              </a:ext>
            </a:extLst>
          </p:cNvPr>
          <p:cNvSpPr/>
          <p:nvPr/>
        </p:nvSpPr>
        <p:spPr>
          <a:xfrm>
            <a:off x="693537" y="1557339"/>
            <a:ext cx="5221288" cy="2309018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5E2C45-1629-DDEC-2371-3C04E26E9D1D}"/>
              </a:ext>
            </a:extLst>
          </p:cNvPr>
          <p:cNvSpPr/>
          <p:nvPr/>
        </p:nvSpPr>
        <p:spPr>
          <a:xfrm>
            <a:off x="6277175" y="1562149"/>
            <a:ext cx="5221288" cy="2291680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693489-A549-D2AE-BD48-680F07DB3A25}"/>
              </a:ext>
            </a:extLst>
          </p:cNvPr>
          <p:cNvSpPr/>
          <p:nvPr/>
        </p:nvSpPr>
        <p:spPr>
          <a:xfrm>
            <a:off x="693537" y="3866355"/>
            <a:ext cx="5221288" cy="2274653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C2B599-E743-1EA4-58C2-E0AE1F5FD347}"/>
              </a:ext>
            </a:extLst>
          </p:cNvPr>
          <p:cNvSpPr txBox="1"/>
          <p:nvPr/>
        </p:nvSpPr>
        <p:spPr>
          <a:xfrm>
            <a:off x="695325" y="3874295"/>
            <a:ext cx="617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-.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카테고리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‘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원피스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’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의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8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~ 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14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예측 결과</a:t>
            </a:r>
            <a:r>
              <a:rPr lang="ko-KR" altLang="en-US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7F80BB-280A-6267-C058-80567D7F311D}"/>
              </a:ext>
            </a:extLst>
          </p:cNvPr>
          <p:cNvSpPr/>
          <p:nvPr/>
        </p:nvSpPr>
        <p:spPr>
          <a:xfrm>
            <a:off x="6277175" y="3848038"/>
            <a:ext cx="5219495" cy="2312147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844143-A0B8-599A-686F-1E6428B79D0E}"/>
              </a:ext>
            </a:extLst>
          </p:cNvPr>
          <p:cNvSpPr txBox="1"/>
          <p:nvPr/>
        </p:nvSpPr>
        <p:spPr>
          <a:xfrm>
            <a:off x="6327830" y="3840578"/>
            <a:ext cx="617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카테고리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‘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코트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’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의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8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~ 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14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예측 결과</a:t>
            </a:r>
            <a:r>
              <a:rPr lang="ko-KR" altLang="en-US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3920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2.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모델 훈련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7161EC-938A-AFD8-AF71-EBB0A665243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900" b="5900"/>
          <a:stretch/>
        </p:blipFill>
        <p:spPr>
          <a:xfrm>
            <a:off x="920749" y="1850875"/>
            <a:ext cx="4524037" cy="19950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86D87C6-752C-DAAB-3061-E35E4DE482E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052" b="6052"/>
          <a:stretch/>
        </p:blipFill>
        <p:spPr>
          <a:xfrm>
            <a:off x="6534655" y="1856947"/>
            <a:ext cx="4617195" cy="20291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D0A223-3403-E52E-EB79-6380FFA84B2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6047" b="6047"/>
          <a:stretch/>
        </p:blipFill>
        <p:spPr>
          <a:xfrm>
            <a:off x="920749" y="4165220"/>
            <a:ext cx="4513261" cy="19837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EC5151-0798-8AA7-E5DF-B1A318EA898C}"/>
              </a:ext>
            </a:extLst>
          </p:cNvPr>
          <p:cNvSpPr txBox="1"/>
          <p:nvPr/>
        </p:nvSpPr>
        <p:spPr>
          <a:xfrm>
            <a:off x="695325" y="1543098"/>
            <a:ext cx="617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-. 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카테고리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‘</a:t>
            </a:r>
            <a:r>
              <a:rPr lang="ko-KR" altLang="en-US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토트백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’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의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8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~ 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14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예측 결과</a:t>
            </a:r>
            <a:r>
              <a:rPr lang="ko-KR" altLang="en-US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8589F-5BB7-D7B8-C4F5-A9431D00868E}"/>
              </a:ext>
            </a:extLst>
          </p:cNvPr>
          <p:cNvSpPr txBox="1"/>
          <p:nvPr/>
        </p:nvSpPr>
        <p:spPr>
          <a:xfrm>
            <a:off x="6275389" y="1571428"/>
            <a:ext cx="617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카테고리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‘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크로스백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’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의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8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~ 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14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예측 결과</a:t>
            </a:r>
            <a:r>
              <a:rPr lang="ko-KR" altLang="en-US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711675-09D6-6330-B644-F0AC940BCCF9}"/>
              </a:ext>
            </a:extLst>
          </p:cNvPr>
          <p:cNvSpPr/>
          <p:nvPr/>
        </p:nvSpPr>
        <p:spPr>
          <a:xfrm>
            <a:off x="693537" y="1557339"/>
            <a:ext cx="5221288" cy="2309018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D8FDCB-B7D6-EE49-F74C-BFE84F51F53D}"/>
              </a:ext>
            </a:extLst>
          </p:cNvPr>
          <p:cNvSpPr/>
          <p:nvPr/>
        </p:nvSpPr>
        <p:spPr>
          <a:xfrm>
            <a:off x="6277175" y="1562149"/>
            <a:ext cx="5221288" cy="2291680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FD3650-D304-1D9A-F2A2-E8D23E0E6499}"/>
              </a:ext>
            </a:extLst>
          </p:cNvPr>
          <p:cNvSpPr/>
          <p:nvPr/>
        </p:nvSpPr>
        <p:spPr>
          <a:xfrm>
            <a:off x="693537" y="3866355"/>
            <a:ext cx="5221288" cy="2309018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DC59F7-571E-3D76-F94E-8C9CE9A27456}"/>
              </a:ext>
            </a:extLst>
          </p:cNvPr>
          <p:cNvSpPr txBox="1"/>
          <p:nvPr/>
        </p:nvSpPr>
        <p:spPr>
          <a:xfrm>
            <a:off x="695325" y="3874295"/>
            <a:ext cx="617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-.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카테고리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‘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숄더백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’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의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8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~ 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14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예측 결과</a:t>
            </a:r>
            <a:r>
              <a:rPr lang="ko-KR" altLang="en-US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42FB38-632E-2B68-9386-37B9FE6037FC}"/>
              </a:ext>
            </a:extLst>
          </p:cNvPr>
          <p:cNvSpPr/>
          <p:nvPr/>
        </p:nvSpPr>
        <p:spPr>
          <a:xfrm>
            <a:off x="6281738" y="3853829"/>
            <a:ext cx="5221288" cy="2313093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52600D-6D53-9B31-9372-0F9EDD4F2AAE}"/>
              </a:ext>
            </a:extLst>
          </p:cNvPr>
          <p:cNvSpPr txBox="1"/>
          <p:nvPr/>
        </p:nvSpPr>
        <p:spPr>
          <a:xfrm>
            <a:off x="6283526" y="3893859"/>
            <a:ext cx="617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-.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카테고리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‘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티셔츠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’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의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8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~ 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14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예측 결과</a:t>
            </a:r>
            <a:r>
              <a:rPr lang="ko-KR" altLang="en-US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D29E7DC-BB59-7D2B-1D5E-2AD436F17AD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534655" y="4081641"/>
            <a:ext cx="4505074" cy="225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66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2.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모델 훈련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7161EC-938A-AFD8-AF71-EBB0A665243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55592" y="1639440"/>
            <a:ext cx="4593887" cy="22969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86D87C6-752C-DAAB-3061-E35E4DE482E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867" b="5867"/>
          <a:stretch/>
        </p:blipFill>
        <p:spPr>
          <a:xfrm>
            <a:off x="6701589" y="1967855"/>
            <a:ext cx="4386007" cy="19356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D0A223-3403-E52E-EB79-6380FFA84B2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6008" b="6008"/>
          <a:stretch/>
        </p:blipFill>
        <p:spPr>
          <a:xfrm>
            <a:off x="1006051" y="4182071"/>
            <a:ext cx="4531063" cy="19933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D9BA8DB-3B79-4354-2A72-50998B280A6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6294" b="6294"/>
          <a:stretch/>
        </p:blipFill>
        <p:spPr>
          <a:xfrm>
            <a:off x="6753450" y="4262505"/>
            <a:ext cx="4334146" cy="1894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E4E704-1CA9-4820-25BE-CDFAB3A26247}"/>
              </a:ext>
            </a:extLst>
          </p:cNvPr>
          <p:cNvSpPr txBox="1"/>
          <p:nvPr/>
        </p:nvSpPr>
        <p:spPr>
          <a:xfrm>
            <a:off x="695325" y="1543098"/>
            <a:ext cx="617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-. 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카테고리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‘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패션 목걸이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’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의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8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~ 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14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예측 결과</a:t>
            </a:r>
            <a:r>
              <a:rPr lang="ko-KR" altLang="en-US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307667-E1F7-2C93-4C7C-8892FEE4BD86}"/>
              </a:ext>
            </a:extLst>
          </p:cNvPr>
          <p:cNvSpPr txBox="1"/>
          <p:nvPr/>
        </p:nvSpPr>
        <p:spPr>
          <a:xfrm>
            <a:off x="6275389" y="1571428"/>
            <a:ext cx="617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카테고리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‘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패션 귀걸이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’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의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8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~ 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14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예측 결과</a:t>
            </a:r>
            <a:r>
              <a:rPr lang="ko-KR" altLang="en-US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DE98DB-78B5-EB8A-EDB3-25EA701584FB}"/>
              </a:ext>
            </a:extLst>
          </p:cNvPr>
          <p:cNvSpPr/>
          <p:nvPr/>
        </p:nvSpPr>
        <p:spPr>
          <a:xfrm>
            <a:off x="693537" y="1557339"/>
            <a:ext cx="5221288" cy="2309018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0492D3-252C-6B51-3E77-4752030ED85F}"/>
              </a:ext>
            </a:extLst>
          </p:cNvPr>
          <p:cNvSpPr/>
          <p:nvPr/>
        </p:nvSpPr>
        <p:spPr>
          <a:xfrm>
            <a:off x="6277175" y="1562149"/>
            <a:ext cx="5221288" cy="2291680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84CCC1-ECBC-808C-D8E9-C85A5C8A5C20}"/>
              </a:ext>
            </a:extLst>
          </p:cNvPr>
          <p:cNvSpPr/>
          <p:nvPr/>
        </p:nvSpPr>
        <p:spPr>
          <a:xfrm>
            <a:off x="693537" y="3866355"/>
            <a:ext cx="5221288" cy="2274653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FD8930-68F1-C2EE-887C-DDE2A60ADA2F}"/>
              </a:ext>
            </a:extLst>
          </p:cNvPr>
          <p:cNvSpPr txBox="1"/>
          <p:nvPr/>
        </p:nvSpPr>
        <p:spPr>
          <a:xfrm>
            <a:off x="695325" y="3874295"/>
            <a:ext cx="617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-.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카테고리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‘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비니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/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털모자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/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기타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’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의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8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~ 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14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예측 결과</a:t>
            </a:r>
            <a:r>
              <a:rPr lang="ko-KR" altLang="en-US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CAA5D-F7CB-CC33-1D36-20B6FF638AAA}"/>
              </a:ext>
            </a:extLst>
          </p:cNvPr>
          <p:cNvSpPr/>
          <p:nvPr/>
        </p:nvSpPr>
        <p:spPr>
          <a:xfrm>
            <a:off x="6277175" y="3848038"/>
            <a:ext cx="5219495" cy="2312147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E71B5C-FC9A-36A4-7842-66D1B7F606C2}"/>
              </a:ext>
            </a:extLst>
          </p:cNvPr>
          <p:cNvSpPr txBox="1"/>
          <p:nvPr/>
        </p:nvSpPr>
        <p:spPr>
          <a:xfrm>
            <a:off x="6327830" y="3840578"/>
            <a:ext cx="617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카테고리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‘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카디건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’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의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8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~ 10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14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일 예측 결과</a:t>
            </a:r>
            <a:r>
              <a:rPr lang="ko-KR" altLang="en-US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74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2.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모델 훈련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7FD745A-3D7F-04A3-6A3B-9418212E0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250715"/>
              </p:ext>
            </p:extLst>
          </p:nvPr>
        </p:nvGraphicFramePr>
        <p:xfrm>
          <a:off x="2917123" y="3059743"/>
          <a:ext cx="6716529" cy="731520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866422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1649537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  <a:gridCol w="1513958">
                  <a:extLst>
                    <a:ext uri="{9D8B030D-6E8A-4147-A177-3AD203B41FA5}">
                      <a16:colId xmlns:a16="http://schemas.microsoft.com/office/drawing/2014/main" val="1947178001"/>
                    </a:ext>
                  </a:extLst>
                </a:gridCol>
                <a:gridCol w="1343306">
                  <a:extLst>
                    <a:ext uri="{9D8B030D-6E8A-4147-A177-3AD203B41FA5}">
                      <a16:colId xmlns:a16="http://schemas.microsoft.com/office/drawing/2014/main" val="72792297"/>
                    </a:ext>
                  </a:extLst>
                </a:gridCol>
                <a:gridCol w="1343306">
                  <a:extLst>
                    <a:ext uri="{9D8B030D-6E8A-4147-A177-3AD203B41FA5}">
                      <a16:colId xmlns:a16="http://schemas.microsoft.com/office/drawing/2014/main" val="3606170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훈련셋분할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LightGBM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RandomForest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XGBoost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Stacking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solidFill>
                      <a:srgbClr val="00A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 + 1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30.08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44.32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16.62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232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14.14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14.33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C6B1EF0-40C3-FFAE-C105-939B97306FF2}"/>
              </a:ext>
            </a:extLst>
          </p:cNvPr>
          <p:cNvSpPr txBox="1"/>
          <p:nvPr/>
        </p:nvSpPr>
        <p:spPr>
          <a:xfrm>
            <a:off x="5154613" y="3852559"/>
            <a:ext cx="61753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평가지표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Mean Absolute Error(</a:t>
            </a:r>
            <a:r>
              <a:rPr lang="ko-KR" altLang="en-US" sz="10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낮을수록 좋음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13EA3-0648-1088-A2D3-40910DFEF94D}"/>
              </a:ext>
            </a:extLst>
          </p:cNvPr>
          <p:cNvSpPr txBox="1"/>
          <p:nvPr/>
        </p:nvSpPr>
        <p:spPr>
          <a:xfrm>
            <a:off x="695325" y="1532735"/>
            <a:ext cx="617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-. 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각 </a:t>
            </a:r>
            <a:r>
              <a:rPr lang="ko-KR" altLang="en-US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모델별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성능 비교표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806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42507-1C13-4CF4-93B9-D098E47D57C0}"/>
              </a:ext>
            </a:extLst>
          </p:cNvPr>
          <p:cNvSpPr txBox="1"/>
          <p:nvPr/>
        </p:nvSpPr>
        <p:spPr>
          <a:xfrm>
            <a:off x="227348" y="2972496"/>
            <a:ext cx="11737304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333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결론</a:t>
            </a:r>
          </a:p>
        </p:txBody>
      </p:sp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C673B97A-B48C-48E1-881E-9B14A003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67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결론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결론 요약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B3F69F-A339-07AD-10E9-40CC68496126}"/>
              </a:ext>
            </a:extLst>
          </p:cNvPr>
          <p:cNvSpPr/>
          <p:nvPr/>
        </p:nvSpPr>
        <p:spPr>
          <a:xfrm>
            <a:off x="695325" y="1974184"/>
            <a:ext cx="10801350" cy="1428030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 </a:t>
            </a:r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b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en-US" altLang="ko-KR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스태킹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모델이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단일 모델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보다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성능 우위</a:t>
            </a:r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But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장기적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봤을 때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일반화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(Generalized)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성능 향상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가능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장기 데이터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토대로 이 가설이 맞는지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확인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필요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555023-A906-74B2-ADBC-A180797EEDB6}"/>
              </a:ext>
            </a:extLst>
          </p:cNvPr>
          <p:cNvSpPr/>
          <p:nvPr/>
        </p:nvSpPr>
        <p:spPr>
          <a:xfrm>
            <a:off x="695325" y="4146671"/>
            <a:ext cx="10801350" cy="1428768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 </a:t>
            </a:r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b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판매량이 높은 카테고리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비교적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정확히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예측을 수행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그러나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일부 카테고리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패턴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제대로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모사하지 못함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37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2C940-7AA4-B3C7-4129-6867DBF02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7119" y="2072246"/>
            <a:ext cx="7076440" cy="3323987"/>
          </a:xfrm>
        </p:spPr>
        <p:txBody>
          <a:bodyPr/>
          <a:lstStyle/>
          <a:p>
            <a:pPr marL="5715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분석목적 및 분석요소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선행 연구 탐색 및 연구가설 설정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342900"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결과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 훈련 결과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342900">
              <a:buFont typeface="+mj-lt"/>
              <a:buAutoNum type="arabicPeriod" startAt="3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결론 요약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연구의 한계 및 향후 시사점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342900">
              <a:buFont typeface="+mj-lt"/>
              <a:buAutoNum type="arabicPeriod" startAt="3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참고문헌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Google Shape;63;p9">
            <a:extLst>
              <a:ext uri="{FF2B5EF4-FFF2-40B4-BE49-F238E27FC236}">
                <a16:creationId xmlns:a16="http://schemas.microsoft.com/office/drawing/2014/main" id="{07138741-6096-F042-811E-3DE46A27420E}"/>
              </a:ext>
            </a:extLst>
          </p:cNvPr>
          <p:cNvSpPr txBox="1"/>
          <p:nvPr/>
        </p:nvSpPr>
        <p:spPr>
          <a:xfrm>
            <a:off x="4850646" y="6442837"/>
            <a:ext cx="2490708" cy="276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WWW.LINKSHOPS.COM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A9B262C-B7A8-DEA2-B257-CB103C07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380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결론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2.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연구의 한계 향후 시사점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2672C7-D54C-300D-ACF4-D0EFAA73D2AD}"/>
              </a:ext>
            </a:extLst>
          </p:cNvPr>
          <p:cNvSpPr/>
          <p:nvPr/>
        </p:nvSpPr>
        <p:spPr>
          <a:xfrm>
            <a:off x="695325" y="1582934"/>
            <a:ext cx="10801350" cy="2209420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연구의 한계 </a:t>
            </a:r>
            <a:endParaRPr lang="en-US" altLang="ko-KR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800" b="0" i="0" dirty="0">
              <a:solidFill>
                <a:schemeClr val="tx1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b="0" i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현재는 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PoC 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수준에서 진행한 예측 모델링으로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외부 변수로 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‘서울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광주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b="0" i="0" dirty="0" err="1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부산’의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기온 데이터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만을 </a:t>
            </a:r>
            <a:r>
              <a:rPr lang="ko-KR" altLang="en-US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</a:t>
            </a:r>
            <a:b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의류 판매의 영향을 주는 그 외 변수로는 </a:t>
            </a:r>
            <a:r>
              <a:rPr lang="ko-KR" altLang="en-US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이벤트 실행 여부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공휴일 여부 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등을 </a:t>
            </a:r>
            <a:r>
              <a:rPr lang="ko-KR" altLang="en-US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가능</a:t>
            </a:r>
            <a:endParaRPr lang="en-US" altLang="ko-KR" sz="1600" b="0" i="0" dirty="0"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CA2C4B-A676-F13A-DC1F-5CB3254E1457}"/>
              </a:ext>
            </a:extLst>
          </p:cNvPr>
          <p:cNvSpPr/>
          <p:nvPr/>
        </p:nvSpPr>
        <p:spPr>
          <a:xfrm>
            <a:off x="695325" y="3970346"/>
            <a:ext cx="10801350" cy="2209420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시사점 </a:t>
            </a:r>
            <a:endParaRPr lang="en-US" altLang="ko-KR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향후 외부변수로 ‘</a:t>
            </a:r>
            <a:r>
              <a:rPr lang="ko-KR" altLang="en-US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자체적으로 진행된 이벤트’</a:t>
            </a:r>
            <a:r>
              <a: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‘</a:t>
            </a:r>
            <a:r>
              <a:rPr lang="ko-KR" altLang="en-US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공휴일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등을 추가하면 추가적인 </a:t>
            </a:r>
            <a:r>
              <a:rPr lang="ko-KR" altLang="en-US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성능 향상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기대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5004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42507-1C13-4CF4-93B9-D098E47D57C0}"/>
              </a:ext>
            </a:extLst>
          </p:cNvPr>
          <p:cNvSpPr txBox="1"/>
          <p:nvPr/>
        </p:nvSpPr>
        <p:spPr>
          <a:xfrm>
            <a:off x="227348" y="2972496"/>
            <a:ext cx="11737304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333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참고문헌</a:t>
            </a:r>
          </a:p>
        </p:txBody>
      </p:sp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C673B97A-B48C-48E1-881E-9B14A003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30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400" b="1" dirty="0"/>
              <a:t>참고문헌</a:t>
            </a:r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2507153"/>
            <a:ext cx="10801350" cy="2900794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오재호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et.al</a:t>
            </a:r>
            <a:r>
              <a:rPr lang="en-US" altLang="ko-KR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, “</a:t>
            </a:r>
            <a:r>
              <a:rPr lang="ko-KR" altLang="en-US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기상정보를 활용한 의류제품 판매예측 시스템 연구 </a:t>
            </a:r>
            <a:r>
              <a:rPr lang="en-US" altLang="ko-KR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: S/S </a:t>
            </a:r>
            <a:r>
              <a:rPr lang="ko-KR" altLang="en-US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시즌 제품을 중심으로</a:t>
            </a:r>
            <a:r>
              <a:rPr lang="en-US" altLang="ko-KR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”, 『</a:t>
            </a:r>
            <a:r>
              <a:rPr lang="ko-KR" altLang="en-US" i="0" u="none" strike="noStrike" cap="none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한국의류산업학회지</a:t>
            </a:r>
            <a:r>
              <a:rPr lang="en-US" altLang="ko-KR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』 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제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19</a:t>
            </a:r>
            <a:r>
              <a:rPr lang="ko-KR" altLang="en-US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권 제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3</a:t>
            </a:r>
            <a:r>
              <a:rPr lang="ko-KR" altLang="en-US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호</a:t>
            </a:r>
            <a:r>
              <a:rPr lang="en-US" altLang="ko-KR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(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2017</a:t>
            </a:r>
            <a:r>
              <a:rPr lang="en-US" altLang="ko-KR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), pp.289-295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Bohdan </a:t>
            </a:r>
            <a:r>
              <a:rPr lang="en-US" altLang="ko-KR" i="0" u="none" strike="noStrike" cap="none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Pavlyshenko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, “Using Stacking Approaches for Machine Learning Models”, IEEE Second International Conference on Data Stream Mining &amp; Processing(2018), pp. 255-258</a:t>
            </a:r>
            <a:endParaRPr lang="en-US" altLang="ko-KR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David H. Wolpert, “Stacked Generalization”, Neural Networks Vol. 5(1992), pp.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241-259</a:t>
            </a:r>
            <a:endParaRPr lang="en-US" altLang="ko-KR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Peter I. </a:t>
            </a:r>
            <a:r>
              <a:rPr lang="en-US" altLang="ko-KR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Fraizer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, “A Tutorial on Bayesian Optimization”, </a:t>
            </a:r>
            <a:r>
              <a:rPr lang="en-US" altLang="ko-KR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arXiv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(2018)</a:t>
            </a:r>
            <a:endParaRPr lang="en-US" altLang="ko-KR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3464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42507-1C13-4CF4-93B9-D098E47D57C0}"/>
              </a:ext>
            </a:extLst>
          </p:cNvPr>
          <p:cNvSpPr txBox="1"/>
          <p:nvPr/>
        </p:nvSpPr>
        <p:spPr>
          <a:xfrm>
            <a:off x="227348" y="2972496"/>
            <a:ext cx="11737304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333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부록</a:t>
            </a:r>
          </a:p>
        </p:txBody>
      </p:sp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C673B97A-B48C-48E1-881E-9B14A003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82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부록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변수중요도 도출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CA2C4B-A676-F13A-DC1F-5CB3254E1457}"/>
              </a:ext>
            </a:extLst>
          </p:cNvPr>
          <p:cNvSpPr/>
          <p:nvPr/>
        </p:nvSpPr>
        <p:spPr>
          <a:xfrm>
            <a:off x="695325" y="1571428"/>
            <a:ext cx="10801350" cy="4608338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3BE5744-0DAB-8F78-C24D-9FFC02B64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163955" y="1594792"/>
            <a:ext cx="9722217" cy="45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431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부록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변수중요도 도출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CA2C4B-A676-F13A-DC1F-5CB3254E1457}"/>
              </a:ext>
            </a:extLst>
          </p:cNvPr>
          <p:cNvSpPr/>
          <p:nvPr/>
        </p:nvSpPr>
        <p:spPr>
          <a:xfrm>
            <a:off x="695325" y="1571428"/>
            <a:ext cx="10801350" cy="4608338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3BE5744-0DAB-8F78-C24D-9FFC02B64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163955" y="1594792"/>
            <a:ext cx="9722217" cy="45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02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부록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변수중요도 도출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CA2C4B-A676-F13A-DC1F-5CB3254E1457}"/>
              </a:ext>
            </a:extLst>
          </p:cNvPr>
          <p:cNvSpPr/>
          <p:nvPr/>
        </p:nvSpPr>
        <p:spPr>
          <a:xfrm>
            <a:off x="695325" y="1571428"/>
            <a:ext cx="10801350" cy="4608338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3BE5744-0DAB-8F78-C24D-9FFC02B64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163955" y="1594792"/>
            <a:ext cx="9722217" cy="456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559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부록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변수중요도 도출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CA2C4B-A676-F13A-DC1F-5CB3254E1457}"/>
              </a:ext>
            </a:extLst>
          </p:cNvPr>
          <p:cNvSpPr/>
          <p:nvPr/>
        </p:nvSpPr>
        <p:spPr>
          <a:xfrm>
            <a:off x="695325" y="1571428"/>
            <a:ext cx="10801350" cy="4608338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3BE5744-0DAB-8F78-C24D-9FFC02B64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163956" y="1594792"/>
            <a:ext cx="9722215" cy="456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853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부록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변수중요도 도출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CA2C4B-A676-F13A-DC1F-5CB3254E1457}"/>
              </a:ext>
            </a:extLst>
          </p:cNvPr>
          <p:cNvSpPr/>
          <p:nvPr/>
        </p:nvSpPr>
        <p:spPr>
          <a:xfrm>
            <a:off x="695325" y="1571428"/>
            <a:ext cx="10801350" cy="4608338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3BE5744-0DAB-8F78-C24D-9FFC02B64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163956" y="1594792"/>
            <a:ext cx="9722215" cy="456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32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부록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변수중요도 도출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CA2C4B-A676-F13A-DC1F-5CB3254E1457}"/>
              </a:ext>
            </a:extLst>
          </p:cNvPr>
          <p:cNvSpPr/>
          <p:nvPr/>
        </p:nvSpPr>
        <p:spPr>
          <a:xfrm>
            <a:off x="695325" y="1571428"/>
            <a:ext cx="10801350" cy="4608338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3BE5744-0DAB-8F78-C24D-9FFC02B64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163956" y="1594792"/>
            <a:ext cx="9722215" cy="456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88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42507-1C13-4CF4-93B9-D098E47D57C0}"/>
              </a:ext>
            </a:extLst>
          </p:cNvPr>
          <p:cNvSpPr txBox="1"/>
          <p:nvPr/>
        </p:nvSpPr>
        <p:spPr>
          <a:xfrm>
            <a:off x="227348" y="2972496"/>
            <a:ext cx="11737304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333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</a:p>
        </p:txBody>
      </p:sp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C673B97A-B48C-48E1-881E-9B14A003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51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부록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변수중요도 도출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CA2C4B-A676-F13A-DC1F-5CB3254E1457}"/>
              </a:ext>
            </a:extLst>
          </p:cNvPr>
          <p:cNvSpPr/>
          <p:nvPr/>
        </p:nvSpPr>
        <p:spPr>
          <a:xfrm>
            <a:off x="695325" y="1571428"/>
            <a:ext cx="10801350" cy="4608338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3BE5744-0DAB-8F78-C24D-9FFC02B64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163956" y="1594792"/>
            <a:ext cx="9722215" cy="456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682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부록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변수중요도 도출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CA2C4B-A676-F13A-DC1F-5CB3254E1457}"/>
              </a:ext>
            </a:extLst>
          </p:cNvPr>
          <p:cNvSpPr/>
          <p:nvPr/>
        </p:nvSpPr>
        <p:spPr>
          <a:xfrm>
            <a:off x="695325" y="1571428"/>
            <a:ext cx="10801350" cy="4608338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3BE5744-0DAB-8F78-C24D-9FFC02B64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163956" y="1594792"/>
            <a:ext cx="9722215" cy="456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837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부록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변수중요도 도출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CA2C4B-A676-F13A-DC1F-5CB3254E1457}"/>
              </a:ext>
            </a:extLst>
          </p:cNvPr>
          <p:cNvSpPr/>
          <p:nvPr/>
        </p:nvSpPr>
        <p:spPr>
          <a:xfrm>
            <a:off x="695325" y="1571428"/>
            <a:ext cx="10801350" cy="4608338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3BE5744-0DAB-8F78-C24D-9FFC02B64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163956" y="1594792"/>
            <a:ext cx="9722215" cy="456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158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부록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변수중요도 도출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CA2C4B-A676-F13A-DC1F-5CB3254E1457}"/>
              </a:ext>
            </a:extLst>
          </p:cNvPr>
          <p:cNvSpPr/>
          <p:nvPr/>
        </p:nvSpPr>
        <p:spPr>
          <a:xfrm>
            <a:off x="695325" y="1571428"/>
            <a:ext cx="10801350" cy="4608338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3BE5744-0DAB-8F78-C24D-9FFC02B64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163956" y="1594792"/>
            <a:ext cx="9722215" cy="456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803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부록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변수중요도 도출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CA2C4B-A676-F13A-DC1F-5CB3254E1457}"/>
              </a:ext>
            </a:extLst>
          </p:cNvPr>
          <p:cNvSpPr/>
          <p:nvPr/>
        </p:nvSpPr>
        <p:spPr>
          <a:xfrm>
            <a:off x="695325" y="1571428"/>
            <a:ext cx="10801350" cy="4608338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3BE5744-0DAB-8F78-C24D-9FFC02B64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1163956" y="1594792"/>
            <a:ext cx="9722215" cy="456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609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부록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변수중요도 도출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CA2C4B-A676-F13A-DC1F-5CB3254E1457}"/>
              </a:ext>
            </a:extLst>
          </p:cNvPr>
          <p:cNvSpPr/>
          <p:nvPr/>
        </p:nvSpPr>
        <p:spPr>
          <a:xfrm>
            <a:off x="695325" y="1571428"/>
            <a:ext cx="10801350" cy="4608338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3BE5744-0DAB-8F78-C24D-9FFC02B64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163955" y="1605550"/>
            <a:ext cx="9722217" cy="454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138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부록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변수중요도 도출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CA2C4B-A676-F13A-DC1F-5CB3254E1457}"/>
              </a:ext>
            </a:extLst>
          </p:cNvPr>
          <p:cNvSpPr/>
          <p:nvPr/>
        </p:nvSpPr>
        <p:spPr>
          <a:xfrm>
            <a:off x="695325" y="1571428"/>
            <a:ext cx="10801350" cy="4608338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3BE5744-0DAB-8F78-C24D-9FFC02B64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163956" y="1594792"/>
            <a:ext cx="9722215" cy="456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25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부록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변수중요도 도출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CA2C4B-A676-F13A-DC1F-5CB3254E1457}"/>
              </a:ext>
            </a:extLst>
          </p:cNvPr>
          <p:cNvSpPr/>
          <p:nvPr/>
        </p:nvSpPr>
        <p:spPr>
          <a:xfrm>
            <a:off x="695325" y="1571428"/>
            <a:ext cx="10801350" cy="4608338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3BE5744-0DAB-8F78-C24D-9FFC02B64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163956" y="1594792"/>
            <a:ext cx="9722215" cy="456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923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부록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변수중요도 도출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CA2C4B-A676-F13A-DC1F-5CB3254E1457}"/>
              </a:ext>
            </a:extLst>
          </p:cNvPr>
          <p:cNvSpPr/>
          <p:nvPr/>
        </p:nvSpPr>
        <p:spPr>
          <a:xfrm>
            <a:off x="695325" y="1571428"/>
            <a:ext cx="10801350" cy="4608338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3BE5744-0DAB-8F78-C24D-9FFC02B64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163956" y="1594792"/>
            <a:ext cx="9722215" cy="456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640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부록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변수중요도 도출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CA2C4B-A676-F13A-DC1F-5CB3254E1457}"/>
              </a:ext>
            </a:extLst>
          </p:cNvPr>
          <p:cNvSpPr/>
          <p:nvPr/>
        </p:nvSpPr>
        <p:spPr>
          <a:xfrm>
            <a:off x="695325" y="1571428"/>
            <a:ext cx="10801350" cy="4608338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3BE5744-0DAB-8F78-C24D-9FFC02B64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163956" y="1594792"/>
            <a:ext cx="9722215" cy="456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22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07921"/>
            <a:ext cx="802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</a:p>
          <a:p>
            <a:pPr lvl="1"/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24D45-9F60-6FC4-5E50-19F193953A53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분석 목적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D93DE-44A8-2B22-EE72-D2DEF4FE476B}"/>
              </a:ext>
            </a:extLst>
          </p:cNvPr>
          <p:cNvSpPr/>
          <p:nvPr/>
        </p:nvSpPr>
        <p:spPr>
          <a:xfrm>
            <a:off x="708025" y="1563222"/>
            <a:ext cx="10788650" cy="775157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ko-KR" altLang="en-US" b="0" i="0" dirty="0">
                <a:solidFill>
                  <a:schemeClr val="bg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카테고리별 판매량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예측을 통해 전사적으로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미래 수요에 선제적 대응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b="0" i="0" dirty="0" err="1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꾀할수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있도록 지원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BB8C8A-1B60-342E-356A-4BB1E471A28B}"/>
              </a:ext>
            </a:extLst>
          </p:cNvPr>
          <p:cNvSpPr txBox="1"/>
          <p:nvPr/>
        </p:nvSpPr>
        <p:spPr>
          <a:xfrm>
            <a:off x="695325" y="2500334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2.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분석 요소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ABD02B-024D-9BE7-2433-37BE2597DA45}"/>
              </a:ext>
            </a:extLst>
          </p:cNvPr>
          <p:cNvSpPr/>
          <p:nvPr/>
        </p:nvSpPr>
        <p:spPr>
          <a:xfrm>
            <a:off x="708025" y="2978741"/>
            <a:ext cx="10788650" cy="775157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360000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 대상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판매량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 22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일별 카테고리별 주문량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취소됨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생성됨 주문 제외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6745B5-3C63-0D0F-D9EB-807BA0C7DEEF}"/>
              </a:ext>
            </a:extLst>
          </p:cNvPr>
          <p:cNvSpPr/>
          <p:nvPr/>
        </p:nvSpPr>
        <p:spPr>
          <a:xfrm>
            <a:off x="708025" y="3868442"/>
            <a:ext cx="10788650" cy="775157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360000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 주기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일간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(Daily)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주기로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미래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일간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카테고리별 미래 판매량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예측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EF906D-C1D3-420E-BBE7-05DA5974B6AE}"/>
              </a:ext>
            </a:extLst>
          </p:cNvPr>
          <p:cNvSpPr/>
          <p:nvPr/>
        </p:nvSpPr>
        <p:spPr>
          <a:xfrm>
            <a:off x="708025" y="4758143"/>
            <a:ext cx="10788650" cy="775157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360000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 방법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LightGBM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XGBOOST, </a:t>
            </a:r>
            <a:r>
              <a:rPr lang="en-US" altLang="ko-KR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RandomForest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Stacking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116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부록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변수중요도 도출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CA2C4B-A676-F13A-DC1F-5CB3254E1457}"/>
              </a:ext>
            </a:extLst>
          </p:cNvPr>
          <p:cNvSpPr/>
          <p:nvPr/>
        </p:nvSpPr>
        <p:spPr>
          <a:xfrm>
            <a:off x="695325" y="1571428"/>
            <a:ext cx="10801350" cy="4608338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3BE5744-0DAB-8F78-C24D-9FFC02B64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163956" y="1594792"/>
            <a:ext cx="9722215" cy="456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948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부록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변수중요도 도출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CA2C4B-A676-F13A-DC1F-5CB3254E1457}"/>
              </a:ext>
            </a:extLst>
          </p:cNvPr>
          <p:cNvSpPr/>
          <p:nvPr/>
        </p:nvSpPr>
        <p:spPr>
          <a:xfrm>
            <a:off x="695325" y="1571428"/>
            <a:ext cx="10801350" cy="4608338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3BE5744-0DAB-8F78-C24D-9FFC02B64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163956" y="1594792"/>
            <a:ext cx="9722215" cy="456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790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부록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변수중요도 도출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CA2C4B-A676-F13A-DC1F-5CB3254E1457}"/>
              </a:ext>
            </a:extLst>
          </p:cNvPr>
          <p:cNvSpPr/>
          <p:nvPr/>
        </p:nvSpPr>
        <p:spPr>
          <a:xfrm>
            <a:off x="695325" y="1571428"/>
            <a:ext cx="10801350" cy="4608338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3BE5744-0DAB-8F78-C24D-9FFC02B64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163956" y="1594792"/>
            <a:ext cx="9722215" cy="456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550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부록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변수중요도 도출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CA2C4B-A676-F13A-DC1F-5CB3254E1457}"/>
              </a:ext>
            </a:extLst>
          </p:cNvPr>
          <p:cNvSpPr/>
          <p:nvPr/>
        </p:nvSpPr>
        <p:spPr>
          <a:xfrm>
            <a:off x="695325" y="1571428"/>
            <a:ext cx="10801350" cy="4608338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3BE5744-0DAB-8F78-C24D-9FFC02B64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1163956" y="1594792"/>
            <a:ext cx="9722215" cy="456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97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42507-1C13-4CF4-93B9-D098E47D57C0}"/>
              </a:ext>
            </a:extLst>
          </p:cNvPr>
          <p:cNvSpPr txBox="1"/>
          <p:nvPr/>
        </p:nvSpPr>
        <p:spPr>
          <a:xfrm>
            <a:off x="227348" y="2972496"/>
            <a:ext cx="11737304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333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본문</a:t>
            </a:r>
          </a:p>
        </p:txBody>
      </p:sp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C673B97A-B48C-48E1-881E-9B14A003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7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선행 연구 검토 및 연구 가설 설정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B3F69F-A339-07AD-10E9-40CC68496126}"/>
              </a:ext>
            </a:extLst>
          </p:cNvPr>
          <p:cNvSpPr/>
          <p:nvPr/>
        </p:nvSpPr>
        <p:spPr>
          <a:xfrm>
            <a:off x="695324" y="1570882"/>
            <a:ext cx="10786110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39DDDA-21FB-90BB-C29F-1F5CE0CB4B6F}"/>
              </a:ext>
            </a:extLst>
          </p:cNvPr>
          <p:cNvSpPr/>
          <p:nvPr/>
        </p:nvSpPr>
        <p:spPr>
          <a:xfrm>
            <a:off x="695324" y="1570882"/>
            <a:ext cx="1078611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선행 연구 탐색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B8A05D-7BED-D82D-6742-B71421C6AE18}"/>
              </a:ext>
            </a:extLst>
          </p:cNvPr>
          <p:cNvSpPr/>
          <p:nvPr/>
        </p:nvSpPr>
        <p:spPr>
          <a:xfrm>
            <a:off x="1117810" y="5132988"/>
            <a:ext cx="4798803" cy="775157"/>
          </a:xfrm>
          <a:prstGeom prst="rect">
            <a:avLst/>
          </a:prstGeom>
          <a:solidFill>
            <a:srgbClr val="00ADC3"/>
          </a:solidFill>
          <a:ln>
            <a:solidFill>
              <a:srgbClr val="FFA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360000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Random Forest :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랜덤하게 추출한 데이터 표본으로 여러 개의 의사결정나무를 만들어 그 결과를 결합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9F9B1E-C616-EDCA-5DB3-C20112466490}"/>
              </a:ext>
            </a:extLst>
          </p:cNvPr>
          <p:cNvSpPr/>
          <p:nvPr/>
        </p:nvSpPr>
        <p:spPr>
          <a:xfrm>
            <a:off x="3688977" y="2370101"/>
            <a:ext cx="4798803" cy="775157"/>
          </a:xfrm>
          <a:prstGeom prst="rect">
            <a:avLst/>
          </a:prstGeom>
          <a:solidFill>
            <a:srgbClr val="00ADC3"/>
          </a:solidFill>
          <a:ln>
            <a:solidFill>
              <a:srgbClr val="FFA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360000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 </a:t>
            </a:r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LightGBM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XGBOOST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히스토그램의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계급값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개념을 결합하여 경량화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70EDF9-D095-15EA-A38E-280637409CAE}"/>
              </a:ext>
            </a:extLst>
          </p:cNvPr>
          <p:cNvSpPr/>
          <p:nvPr/>
        </p:nvSpPr>
        <p:spPr>
          <a:xfrm>
            <a:off x="6299622" y="5132988"/>
            <a:ext cx="4798803" cy="775157"/>
          </a:xfrm>
          <a:prstGeom prst="rect">
            <a:avLst/>
          </a:prstGeom>
          <a:solidFill>
            <a:srgbClr val="00ADC3"/>
          </a:solidFill>
          <a:ln>
            <a:solidFill>
              <a:srgbClr val="FFA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360000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XGBOOST :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랜덤하게 추출한 데이터 표본으로 직전 의사결정나무의 오답을 최소화하는 현재 의사결정나무를 만들어 그 결과를 결합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140796-37A9-C3E8-DF42-293B8D93B034}"/>
              </a:ext>
            </a:extLst>
          </p:cNvPr>
          <p:cNvSpPr/>
          <p:nvPr/>
        </p:nvSpPr>
        <p:spPr>
          <a:xfrm>
            <a:off x="3688978" y="3604069"/>
            <a:ext cx="4798802" cy="775157"/>
          </a:xfrm>
          <a:prstGeom prst="rect">
            <a:avLst/>
          </a:prstGeom>
          <a:solidFill>
            <a:srgbClr val="FFAA5F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sz="18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스태킹</a:t>
            </a:r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예측 모델의 결과들을 하나로 결합하여 최종 결론을 도출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CC2006A-B3B3-1AE3-767A-13CAFF301142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6088379" y="3145258"/>
            <a:ext cx="0" cy="4588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83B39A3-A518-56DF-8B04-FFC954C64625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3517212" y="4379226"/>
            <a:ext cx="2571167" cy="7537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F56562D-61AB-B88A-5591-7D4F23199AFB}"/>
              </a:ext>
            </a:extLst>
          </p:cNvPr>
          <p:cNvCxnSpPr>
            <a:cxnSpLocks/>
            <a:stCxn id="21" idx="2"/>
            <a:endCxn id="9" idx="0"/>
          </p:cNvCxnSpPr>
          <p:nvPr/>
        </p:nvCxnSpPr>
        <p:spPr>
          <a:xfrm>
            <a:off x="6088379" y="4379226"/>
            <a:ext cx="2610645" cy="7537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32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선행 연구 검토 및 연구 가설 설정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B3F69F-A339-07AD-10E9-40CC68496126}"/>
              </a:ext>
            </a:extLst>
          </p:cNvPr>
          <p:cNvSpPr/>
          <p:nvPr/>
        </p:nvSpPr>
        <p:spPr>
          <a:xfrm>
            <a:off x="695324" y="1570882"/>
            <a:ext cx="10786110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39DDDA-21FB-90BB-C29F-1F5CE0CB4B6F}"/>
              </a:ext>
            </a:extLst>
          </p:cNvPr>
          <p:cNvSpPr/>
          <p:nvPr/>
        </p:nvSpPr>
        <p:spPr>
          <a:xfrm>
            <a:off x="695324" y="1570882"/>
            <a:ext cx="1078611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가설 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AB55FF-B7C1-48AB-7BE0-EC67711991F8}"/>
              </a:ext>
            </a:extLst>
          </p:cNvPr>
          <p:cNvSpPr/>
          <p:nvPr/>
        </p:nvSpPr>
        <p:spPr>
          <a:xfrm>
            <a:off x="1019174" y="4377408"/>
            <a:ext cx="10153651" cy="7751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360000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가설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 :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스태킹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모델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LightGBM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RandomForest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XGBoost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개별 모델보다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성능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더 좋을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것이다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720C09-FA88-1559-F7B4-7333D539E370}"/>
              </a:ext>
            </a:extLst>
          </p:cNvPr>
          <p:cNvSpPr/>
          <p:nvPr/>
        </p:nvSpPr>
        <p:spPr>
          <a:xfrm>
            <a:off x="1019174" y="3143440"/>
            <a:ext cx="10153651" cy="7751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360000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가설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: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카테고리의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과거 주문량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미래의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일간 주문량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하는 것은 가능할 것이다</a:t>
            </a:r>
          </a:p>
        </p:txBody>
      </p:sp>
    </p:spTree>
    <p:extLst>
      <p:ext uri="{BB962C8B-B14F-4D97-AF65-F5344CB8AC3E}">
        <p14:creationId xmlns:p14="http://schemas.microsoft.com/office/powerpoint/2010/main" val="67808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</a:t>
            </a: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</a:t>
            </a:r>
            <a:r>
              <a:rPr lang="ko-KR" altLang="en-US" sz="18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전처리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방법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B3F69F-A339-07AD-10E9-40CC68496126}"/>
              </a:ext>
            </a:extLst>
          </p:cNvPr>
          <p:cNvSpPr/>
          <p:nvPr/>
        </p:nvSpPr>
        <p:spPr>
          <a:xfrm>
            <a:off x="695324" y="1570882"/>
            <a:ext cx="10786110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39DDDA-21FB-90BB-C29F-1F5CE0CB4B6F}"/>
              </a:ext>
            </a:extLst>
          </p:cNvPr>
          <p:cNvSpPr/>
          <p:nvPr/>
        </p:nvSpPr>
        <p:spPr>
          <a:xfrm>
            <a:off x="695324" y="1570882"/>
            <a:ext cx="1078611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훈련 데이터셋 정의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BEC0A3D-C732-3542-83B6-9E86B1766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92339"/>
              </p:ext>
            </p:extLst>
          </p:nvPr>
        </p:nvGraphicFramePr>
        <p:xfrm>
          <a:off x="1030471" y="2188526"/>
          <a:ext cx="4633730" cy="3657600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597744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1138015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  <a:gridCol w="1044479">
                  <a:extLst>
                    <a:ext uri="{9D8B030D-6E8A-4147-A177-3AD203B41FA5}">
                      <a16:colId xmlns:a16="http://schemas.microsoft.com/office/drawing/2014/main" val="1947178001"/>
                    </a:ext>
                  </a:extLst>
                </a:gridCol>
                <a:gridCol w="1853492">
                  <a:extLst>
                    <a:ext uri="{9D8B030D-6E8A-4147-A177-3AD203B41FA5}">
                      <a16:colId xmlns:a16="http://schemas.microsoft.com/office/drawing/2014/main" val="72792297"/>
                    </a:ext>
                  </a:extLst>
                </a:gridCol>
              </a:tblGrid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번호</a:t>
                      </a: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컬럼명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타입</a:t>
                      </a: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</a:t>
                      </a:r>
                    </a:p>
                  </a:txBody>
                  <a:tcPr>
                    <a:solidFill>
                      <a:srgbClr val="00A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니트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니트의 판매량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바지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바지의 판매량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비니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털모자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비니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털모자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기타의 판매량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43962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샌들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슬리퍼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쪼리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샌들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슬리퍼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쪼리의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판매량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42985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세트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세트의 판매량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432014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셔츠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남방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셔츠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남방의 판매량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44821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숄더백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숄더백의 판매량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441178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스니커즈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운동화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스니커즈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운동화 판매량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894012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원피스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원피스의 판매량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45689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잡화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잡화의 판매량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819703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재킷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재킷의 판매량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43551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청바지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청바지의 판매량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720451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카디건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카디건의 판매량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505995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코트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코트의 판매량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73022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30378E1-3FE5-0632-814D-DA1B2A9AB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984161"/>
              </p:ext>
            </p:extLst>
          </p:nvPr>
        </p:nvGraphicFramePr>
        <p:xfrm>
          <a:off x="6381405" y="2215749"/>
          <a:ext cx="4633730" cy="3657600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597744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1138015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  <a:gridCol w="1044479">
                  <a:extLst>
                    <a:ext uri="{9D8B030D-6E8A-4147-A177-3AD203B41FA5}">
                      <a16:colId xmlns:a16="http://schemas.microsoft.com/office/drawing/2014/main" val="1947178001"/>
                    </a:ext>
                  </a:extLst>
                </a:gridCol>
                <a:gridCol w="1853492">
                  <a:extLst>
                    <a:ext uri="{9D8B030D-6E8A-4147-A177-3AD203B41FA5}">
                      <a16:colId xmlns:a16="http://schemas.microsoft.com/office/drawing/2014/main" val="72792297"/>
                    </a:ext>
                  </a:extLst>
                </a:gridCol>
              </a:tblGrid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번호</a:t>
                      </a: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컬럼명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타입</a:t>
                      </a: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</a:t>
                      </a:r>
                    </a:p>
                  </a:txBody>
                  <a:tcPr>
                    <a:solidFill>
                      <a:srgbClr val="00A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크로스백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크로스백의 판매량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토트백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토트백의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판매량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티셔츠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티셔츠의 판매량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43962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패딩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점퍼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패딩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점퍼의 판매량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42985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패션 귀걸이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패션 귀걸이의 판매량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432014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패션 목걸이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패션 목걸이의 판매량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44821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플랫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로퍼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플랫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로퍼의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판매량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441178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힐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펌프스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힐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펌프스의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판매량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894012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Doy_sin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연중일의 사인 변환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(-1 ~ 1)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45689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Doy_cos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연중일의 코사인 변환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(-1 ~ 1)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819703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(2020 ~ 2022)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43551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주중일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(0~6)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720451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Lower_temp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서울</a:t>
                      </a:r>
                      <a:endParaRPr lang="en-US" altLang="ko-KR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서울 일 최저기온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505995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Upper_temp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_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서울</a:t>
                      </a:r>
                      <a:endParaRPr lang="en-US" altLang="ko-KR" sz="9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서울 일 최고기온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730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31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</a:t>
            </a: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</a:t>
            </a:r>
            <a:r>
              <a:rPr lang="ko-KR" altLang="en-US" sz="18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전처리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방법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B3F69F-A339-07AD-10E9-40CC68496126}"/>
              </a:ext>
            </a:extLst>
          </p:cNvPr>
          <p:cNvSpPr/>
          <p:nvPr/>
        </p:nvSpPr>
        <p:spPr>
          <a:xfrm>
            <a:off x="695324" y="1570882"/>
            <a:ext cx="10786110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39DDDA-21FB-90BB-C29F-1F5CE0CB4B6F}"/>
              </a:ext>
            </a:extLst>
          </p:cNvPr>
          <p:cNvSpPr/>
          <p:nvPr/>
        </p:nvSpPr>
        <p:spPr>
          <a:xfrm>
            <a:off x="695324" y="1570882"/>
            <a:ext cx="1078611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훈련 데이터셋 정의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BEC0A3D-C732-3542-83B6-9E86B1766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597501"/>
              </p:ext>
            </p:extLst>
          </p:nvPr>
        </p:nvGraphicFramePr>
        <p:xfrm>
          <a:off x="989104" y="2489050"/>
          <a:ext cx="4633730" cy="1219200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597744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1138015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  <a:gridCol w="1044479">
                  <a:extLst>
                    <a:ext uri="{9D8B030D-6E8A-4147-A177-3AD203B41FA5}">
                      <a16:colId xmlns:a16="http://schemas.microsoft.com/office/drawing/2014/main" val="1947178001"/>
                    </a:ext>
                  </a:extLst>
                </a:gridCol>
                <a:gridCol w="1853492">
                  <a:extLst>
                    <a:ext uri="{9D8B030D-6E8A-4147-A177-3AD203B41FA5}">
                      <a16:colId xmlns:a16="http://schemas.microsoft.com/office/drawing/2014/main" val="72792297"/>
                    </a:ext>
                  </a:extLst>
                </a:gridCol>
              </a:tblGrid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번호</a:t>
                      </a: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컬럼명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타입</a:t>
                      </a: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</a:t>
                      </a:r>
                    </a:p>
                  </a:txBody>
                  <a:tcPr>
                    <a:solidFill>
                      <a:srgbClr val="00A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29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Lower_temp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광주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Float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광주 일최저기온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Upper_temp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광주</a:t>
                      </a:r>
                      <a:endParaRPr lang="en-US" altLang="ko-KR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광주 일최고기온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Lower_temp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부산</a:t>
                      </a:r>
                      <a:endParaRPr lang="en-US" altLang="ko-KR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부산 일최저기온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43962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Upper_temp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부산</a:t>
                      </a:r>
                      <a:endParaRPr lang="en-US" altLang="ko-KR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부산 일최고기온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4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25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98989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5588</TotalTime>
  <Words>1537</Words>
  <Application>Microsoft Office PowerPoint</Application>
  <PresentationFormat>와이드스크린</PresentationFormat>
  <Paragraphs>341</Paragraphs>
  <Slides>43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HY헤드라인M</vt:lpstr>
      <vt:lpstr>나눔고딕</vt:lpstr>
      <vt:lpstr>나눔고딕 ExtraBold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부서별 3분기 결과 및  4분기 계획</dc:title>
  <dc:creator>LINKSHOPS</dc:creator>
  <cp:lastModifiedBy>370</cp:lastModifiedBy>
  <cp:revision>103</cp:revision>
  <dcterms:modified xsi:type="dcterms:W3CDTF">2022-12-29T10:07:14Z</dcterms:modified>
</cp:coreProperties>
</file>