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8"/>
  </p:notesMasterIdLst>
  <p:sldIdLst>
    <p:sldId id="649" r:id="rId2"/>
    <p:sldId id="652" r:id="rId3"/>
    <p:sldId id="586" r:id="rId4"/>
    <p:sldId id="609" r:id="rId5"/>
    <p:sldId id="736" r:id="rId6"/>
    <p:sldId id="737" r:id="rId7"/>
    <p:sldId id="738" r:id="rId8"/>
    <p:sldId id="739" r:id="rId9"/>
    <p:sldId id="680" r:id="rId10"/>
    <p:sldId id="716" r:id="rId11"/>
    <p:sldId id="742" r:id="rId12"/>
    <p:sldId id="686" r:id="rId13"/>
    <p:sldId id="706" r:id="rId14"/>
    <p:sldId id="707" r:id="rId15"/>
    <p:sldId id="718" r:id="rId16"/>
    <p:sldId id="719" r:id="rId17"/>
    <p:sldId id="720" r:id="rId18"/>
    <p:sldId id="708" r:id="rId19"/>
    <p:sldId id="710" r:id="rId20"/>
    <p:sldId id="711" r:id="rId21"/>
    <p:sldId id="740" r:id="rId22"/>
    <p:sldId id="709" r:id="rId23"/>
    <p:sldId id="683" r:id="rId24"/>
    <p:sldId id="684" r:id="rId25"/>
    <p:sldId id="685" r:id="rId26"/>
    <p:sldId id="703" r:id="rId27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1B1311CF-E90B-427D-B1BD-51540C0EC19A}">
          <p14:sldIdLst>
            <p14:sldId id="649"/>
            <p14:sldId id="652"/>
          </p14:sldIdLst>
        </p14:section>
        <p14:section name="기본 구역" id="{DC2795C7-EC06-415C-AFE0-15F4C7DF8B97}">
          <p14:sldIdLst>
            <p14:sldId id="586"/>
          </p14:sldIdLst>
        </p14:section>
        <p14:section name="기본 구역" id="{108D2D42-AA8A-41AA-BC0B-2E2E769379F7}">
          <p14:sldIdLst>
            <p14:sldId id="609"/>
            <p14:sldId id="736"/>
            <p14:sldId id="737"/>
            <p14:sldId id="738"/>
            <p14:sldId id="739"/>
            <p14:sldId id="680"/>
            <p14:sldId id="716"/>
            <p14:sldId id="742"/>
            <p14:sldId id="686"/>
            <p14:sldId id="706"/>
            <p14:sldId id="707"/>
            <p14:sldId id="718"/>
            <p14:sldId id="719"/>
            <p14:sldId id="720"/>
            <p14:sldId id="708"/>
            <p14:sldId id="710"/>
            <p14:sldId id="711"/>
            <p14:sldId id="740"/>
            <p14:sldId id="709"/>
            <p14:sldId id="683"/>
            <p14:sldId id="684"/>
            <p14:sldId id="685"/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2" pos="438" userDrawn="1">
          <p15:clr>
            <a:srgbClr val="000000"/>
          </p15:clr>
        </p15:guide>
        <p15:guide id="3" pos="7242" userDrawn="1">
          <p15:clr>
            <a:srgbClr val="000000"/>
          </p15:clr>
        </p15:guide>
        <p15:guide id="4" pos="3840" userDrawn="1">
          <p15:clr>
            <a:srgbClr val="000000"/>
          </p15:clr>
        </p15:guide>
        <p15:guide id="5" pos="3727" userDrawn="1">
          <p15:clr>
            <a:srgbClr val="000000"/>
          </p15:clr>
        </p15:guide>
        <p15:guide id="6" pos="3953" userDrawn="1">
          <p15:clr>
            <a:srgbClr val="000000"/>
          </p15:clr>
        </p15:guide>
        <p15:guide id="7" orient="horz" pos="709" userDrawn="1">
          <p15:clr>
            <a:srgbClr val="A4A3A4"/>
          </p15:clr>
        </p15:guide>
        <p15:guide id="9" orient="horz" pos="981" userDrawn="1">
          <p15:clr>
            <a:srgbClr val="A4A3A4"/>
          </p15:clr>
        </p15:guide>
        <p15:guide id="11" orient="horz" pos="2546" userDrawn="1">
          <p15:clr>
            <a:srgbClr val="A4A3A4"/>
          </p15:clr>
        </p15:guide>
        <p15:guide id="12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C3"/>
    <a:srgbClr val="FFAA5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12F9F-1B72-4948-A2B1-3021B937DDFB}" v="31" dt="2022-10-04T03:14:49.589"/>
  </p1510:revLst>
</p1510:revInfo>
</file>

<file path=ppt/tableStyles.xml><?xml version="1.0" encoding="utf-8"?>
<a:tblStyleLst xmlns:a="http://schemas.openxmlformats.org/drawingml/2006/main" def="{7E7D721D-6364-480E-8800-464AE2764135}">
  <a:tblStyle styleId="{7E7D721D-6364-480E-8800-464AE27641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8" autoAdjust="0"/>
    <p:restoredTop sz="93286" autoAdjust="0"/>
  </p:normalViewPr>
  <p:slideViewPr>
    <p:cSldViewPr snapToGrid="0">
      <p:cViewPr varScale="1">
        <p:scale>
          <a:sx n="55" d="100"/>
          <a:sy n="55" d="100"/>
        </p:scale>
        <p:origin x="1048" y="72"/>
      </p:cViewPr>
      <p:guideLst>
        <p:guide pos="438"/>
        <p:guide pos="7242"/>
        <p:guide pos="3840"/>
        <p:guide pos="3727"/>
        <p:guide pos="3953"/>
        <p:guide orient="horz" pos="709"/>
        <p:guide orient="horz" pos="981"/>
        <p:guide orient="horz" pos="2546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73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499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6415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86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01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173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8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12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062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050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10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34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0" y="514350"/>
            <a:ext cx="4573588" cy="25717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6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 hasCustomPrompt="1"/>
          </p:nvPr>
        </p:nvSpPr>
        <p:spPr>
          <a:xfrm>
            <a:off x="136360" y="137160"/>
            <a:ext cx="65548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목차</a:t>
            </a:r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1337119" y="2072246"/>
            <a:ext cx="7076440" cy="301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818599" y="2993136"/>
            <a:ext cx="6554800" cy="164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96B0-DBC4-4E1D-B047-D334319DC66F}" type="datetime1">
              <a:rPr lang="ko-KR" altLang="en-US" smtClean="0"/>
              <a:t>2023-03-09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WWW.LINKSHOPS.COM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3876A-0369-4AC4-895D-C626FC4ABA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81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92696"/>
            <a:ext cx="8128000" cy="100330"/>
          </a:xfrm>
          <a:custGeom>
            <a:avLst/>
            <a:gdLst/>
            <a:ahLst/>
            <a:cxnLst/>
            <a:rect l="l" t="t" r="r" b="b"/>
            <a:pathLst>
              <a:path w="8128000" h="100329" extrusionOk="0">
                <a:moveTo>
                  <a:pt x="8077936" y="0"/>
                </a:moveTo>
                <a:lnTo>
                  <a:pt x="0" y="0"/>
                </a:lnTo>
                <a:lnTo>
                  <a:pt x="0" y="100126"/>
                </a:lnTo>
                <a:lnTo>
                  <a:pt x="8077936" y="100126"/>
                </a:lnTo>
                <a:lnTo>
                  <a:pt x="8128000" y="50063"/>
                </a:lnTo>
                <a:lnTo>
                  <a:pt x="80779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8317992" y="0"/>
            <a:ext cx="3870959" cy="17800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167425" y="916889"/>
            <a:ext cx="11857355" cy="5447665"/>
          </a:xfrm>
          <a:custGeom>
            <a:avLst/>
            <a:gdLst/>
            <a:ahLst/>
            <a:cxnLst/>
            <a:rect l="l" t="t" r="r" b="b"/>
            <a:pathLst>
              <a:path w="11857355" h="5447665" extrusionOk="0">
                <a:moveTo>
                  <a:pt x="0" y="121152"/>
                </a:moveTo>
                <a:lnTo>
                  <a:pt x="9520" y="73994"/>
                </a:lnTo>
                <a:lnTo>
                  <a:pt x="35484" y="35484"/>
                </a:lnTo>
                <a:lnTo>
                  <a:pt x="73994" y="9520"/>
                </a:lnTo>
                <a:lnTo>
                  <a:pt x="121152" y="0"/>
                </a:lnTo>
                <a:lnTo>
                  <a:pt x="11736006" y="0"/>
                </a:lnTo>
                <a:lnTo>
                  <a:pt x="11783152" y="9520"/>
                </a:lnTo>
                <a:lnTo>
                  <a:pt x="11821644" y="35484"/>
                </a:lnTo>
                <a:lnTo>
                  <a:pt x="11847592" y="73994"/>
                </a:lnTo>
                <a:lnTo>
                  <a:pt x="11857106" y="121152"/>
                </a:lnTo>
                <a:lnTo>
                  <a:pt x="11857106" y="5326483"/>
                </a:lnTo>
                <a:lnTo>
                  <a:pt x="11847592" y="5373640"/>
                </a:lnTo>
                <a:lnTo>
                  <a:pt x="11821644" y="5412149"/>
                </a:lnTo>
                <a:lnTo>
                  <a:pt x="11783152" y="5438112"/>
                </a:lnTo>
                <a:lnTo>
                  <a:pt x="11736006" y="5447633"/>
                </a:lnTo>
                <a:lnTo>
                  <a:pt x="121152" y="5447633"/>
                </a:lnTo>
                <a:lnTo>
                  <a:pt x="73994" y="5438112"/>
                </a:lnTo>
                <a:lnTo>
                  <a:pt x="35484" y="5412149"/>
                </a:lnTo>
                <a:lnTo>
                  <a:pt x="9520" y="5373640"/>
                </a:lnTo>
                <a:lnTo>
                  <a:pt x="0" y="5326483"/>
                </a:lnTo>
                <a:lnTo>
                  <a:pt x="0" y="121152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2818599" y="2993136"/>
            <a:ext cx="6554800" cy="1647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body" idx="1"/>
          </p:nvPr>
        </p:nvSpPr>
        <p:spPr>
          <a:xfrm>
            <a:off x="1337119" y="2072246"/>
            <a:ext cx="7076440" cy="301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linkshop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shop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l.acm.org/doi/proceedings/10.1145/29591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/>
        </p:nvSpPr>
        <p:spPr>
          <a:xfrm>
            <a:off x="3051969" y="2319529"/>
            <a:ext cx="6088063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ctr"/>
            <a:r>
              <a:rPr lang="ko-KR" altLang="en-US" sz="4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보고서</a:t>
            </a:r>
            <a:endParaRPr lang="en-US" altLang="ko-KR" sz="4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0" y="692696"/>
            <a:ext cx="8128000" cy="100330"/>
          </a:xfrm>
          <a:custGeom>
            <a:avLst/>
            <a:gdLst/>
            <a:ahLst/>
            <a:cxnLst/>
            <a:rect l="l" t="t" r="r" b="b"/>
            <a:pathLst>
              <a:path w="8128000" h="100329" extrusionOk="0">
                <a:moveTo>
                  <a:pt x="8077936" y="0"/>
                </a:moveTo>
                <a:lnTo>
                  <a:pt x="0" y="0"/>
                </a:lnTo>
                <a:lnTo>
                  <a:pt x="0" y="100126"/>
                </a:lnTo>
                <a:lnTo>
                  <a:pt x="8077936" y="100126"/>
                </a:lnTo>
                <a:lnTo>
                  <a:pt x="8128000" y="50063"/>
                </a:lnTo>
                <a:lnTo>
                  <a:pt x="80779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8317992" y="0"/>
            <a:ext cx="3870959" cy="17800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" name="Google Shape;63;p9">
            <a:extLst>
              <a:ext uri="{FF2B5EF4-FFF2-40B4-BE49-F238E27FC236}">
                <a16:creationId xmlns:a16="http://schemas.microsoft.com/office/drawing/2014/main" id="{6C766A3A-792D-3744-BB63-56AF79EBB607}"/>
              </a:ext>
            </a:extLst>
          </p:cNvPr>
          <p:cNvSpPr txBox="1"/>
          <p:nvPr/>
        </p:nvSpPr>
        <p:spPr>
          <a:xfrm>
            <a:off x="4850646" y="6442837"/>
            <a:ext cx="2490708" cy="27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WWW.LINKSHOPS.COM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4E52B8-4234-4B80-F2C8-0978E1799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276999"/>
          </a:xfrm>
        </p:spPr>
        <p:txBody>
          <a:bodyPr/>
          <a:lstStyle/>
          <a:p>
            <a:pPr algn="ctr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단골 브랜드 데이터 활용 유사도 기반 추천 시스템</a:t>
            </a:r>
          </a:p>
        </p:txBody>
      </p:sp>
    </p:spTree>
    <p:extLst>
      <p:ext uri="{BB962C8B-B14F-4D97-AF65-F5344CB8AC3E}">
        <p14:creationId xmlns:p14="http://schemas.microsoft.com/office/powerpoint/2010/main" val="93522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추천 알고리즘 요약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703247" y="1570882"/>
            <a:ext cx="10785501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703247" y="1570882"/>
            <a:ext cx="5212239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>
            <a:cxnSpLocks/>
          </p:cNvCxnSpPr>
          <p:nvPr/>
        </p:nvCxnSpPr>
        <p:spPr>
          <a:xfrm flipH="1">
            <a:off x="703247" y="4091622"/>
            <a:ext cx="10814371" cy="9832"/>
          </a:xfrm>
          <a:prstGeom prst="line">
            <a:avLst/>
          </a:prstGeom>
          <a:ln w="19050">
            <a:solidFill>
              <a:srgbClr val="00AD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724189" y="2030240"/>
            <a:ext cx="10793424" cy="2088806"/>
          </a:xfrm>
          <a:prstGeom prst="rect">
            <a:avLst/>
          </a:prstGeom>
          <a:solidFill>
            <a:srgbClr val="00B0F0">
              <a:alpha val="9000"/>
            </a:srgbClr>
          </a:solidFill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공통점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헙업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 프로파일링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단계 존재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 기반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유저간 유사도가 가장 높은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– K 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threshold)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후보 바이어로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추출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공통 카테고리 추출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단계 존재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 Buyer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카테고리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후보 바이어들의 상품들을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후보 상품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컨텐츠 기반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존재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상품의 특성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위시리스트를 추가한 바이어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기반으로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Target Buyer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상품별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가장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높은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후보 상품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– K 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혹은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Threshold)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상품들을 최종 도출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5DA4F2-49EC-3D56-FA0C-2E33C8BA91F2}"/>
              </a:ext>
            </a:extLst>
          </p:cNvPr>
          <p:cNvCxnSpPr>
            <a:cxnSpLocks/>
          </p:cNvCxnSpPr>
          <p:nvPr/>
        </p:nvCxnSpPr>
        <p:spPr>
          <a:xfrm>
            <a:off x="6283343" y="4097772"/>
            <a:ext cx="9049" cy="2081204"/>
          </a:xfrm>
          <a:prstGeom prst="line">
            <a:avLst/>
          </a:prstGeom>
          <a:ln w="19050">
            <a:solidFill>
              <a:srgbClr val="00AD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412A47-4F95-BF7B-2D47-6C5239ABB164}"/>
              </a:ext>
            </a:extLst>
          </p:cNvPr>
          <p:cNvSpPr/>
          <p:nvPr/>
        </p:nvSpPr>
        <p:spPr>
          <a:xfrm>
            <a:off x="6266313" y="1574692"/>
            <a:ext cx="523205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365BD13-3D44-954C-2560-72D6C7F4BF93}"/>
              </a:ext>
            </a:extLst>
          </p:cNvPr>
          <p:cNvCxnSpPr>
            <a:cxnSpLocks/>
          </p:cNvCxnSpPr>
          <p:nvPr/>
        </p:nvCxnSpPr>
        <p:spPr>
          <a:xfrm>
            <a:off x="5922965" y="4088695"/>
            <a:ext cx="9049" cy="2081204"/>
          </a:xfrm>
          <a:prstGeom prst="line">
            <a:avLst/>
          </a:prstGeom>
          <a:ln w="19050">
            <a:solidFill>
              <a:srgbClr val="00ADC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DFB92D4-FB8F-7250-1DFA-F5D94F7F9385}"/>
              </a:ext>
            </a:extLst>
          </p:cNvPr>
          <p:cNvCxnSpPr>
            <a:cxnSpLocks/>
          </p:cNvCxnSpPr>
          <p:nvPr/>
        </p:nvCxnSpPr>
        <p:spPr>
          <a:xfrm>
            <a:off x="5919732" y="2030239"/>
            <a:ext cx="4690" cy="2063535"/>
          </a:xfrm>
          <a:prstGeom prst="line">
            <a:avLst/>
          </a:prstGeom>
          <a:ln w="19050">
            <a:solidFill>
              <a:schemeClr val="bg1">
                <a:lumMod val="6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E7626B6-E697-F3B4-A671-FACA5D048A54}"/>
              </a:ext>
            </a:extLst>
          </p:cNvPr>
          <p:cNvCxnSpPr>
            <a:cxnSpLocks/>
          </p:cNvCxnSpPr>
          <p:nvPr/>
        </p:nvCxnSpPr>
        <p:spPr>
          <a:xfrm>
            <a:off x="6275388" y="2026429"/>
            <a:ext cx="7808" cy="2063535"/>
          </a:xfrm>
          <a:prstGeom prst="line">
            <a:avLst/>
          </a:prstGeom>
          <a:ln w="19050">
            <a:solidFill>
              <a:schemeClr val="bg1">
                <a:lumMod val="65000"/>
                <a:alpha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E481C5C-C74B-65EC-6887-BA692F5CAE7B}"/>
              </a:ext>
            </a:extLst>
          </p:cNvPr>
          <p:cNvSpPr txBox="1"/>
          <p:nvPr/>
        </p:nvSpPr>
        <p:spPr>
          <a:xfrm>
            <a:off x="5862049" y="4989066"/>
            <a:ext cx="6046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VS</a:t>
            </a:r>
            <a:endParaRPr lang="ko-KR" alt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B7CA22-FA83-B001-18A7-EAC8E81F95FE}"/>
              </a:ext>
            </a:extLst>
          </p:cNvPr>
          <p:cNvSpPr txBox="1"/>
          <p:nvPr/>
        </p:nvSpPr>
        <p:spPr>
          <a:xfrm>
            <a:off x="724188" y="4113418"/>
            <a:ext cx="5206697" cy="2063201"/>
          </a:xfrm>
          <a:prstGeom prst="rect">
            <a:avLst/>
          </a:prstGeom>
          <a:solidFill>
            <a:schemeClr val="bg1">
              <a:lumMod val="65000"/>
              <a:alpha val="24000"/>
            </a:schemeClr>
          </a:solidFill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차이점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(A-1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구매 내역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Target Buyer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상품과 후보 상품을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공통 카테고리 추출 단계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‘, 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컨텐츠 기반 필터링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단계에서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계산할 때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구매 내역 기반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동작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F8E458-26A6-EE8C-05EB-252F5697CF05}"/>
              </a:ext>
            </a:extLst>
          </p:cNvPr>
          <p:cNvSpPr txBox="1"/>
          <p:nvPr/>
        </p:nvSpPr>
        <p:spPr>
          <a:xfrm>
            <a:off x="6293546" y="4111079"/>
            <a:ext cx="5206697" cy="2038323"/>
          </a:xfrm>
          <a:prstGeom prst="rect">
            <a:avLst/>
          </a:prstGeom>
          <a:solidFill>
            <a:schemeClr val="bg1">
              <a:lumMod val="65000"/>
              <a:alpha val="24000"/>
            </a:schemeClr>
          </a:solidFill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차이점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(A-3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 :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Target Buyer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상품과 후보 상품을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공통 카테고리 추출 단계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‘, 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컨텐츠 기반 필터링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단계에서 추출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계산할 때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각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추가 내역 기반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동작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F91AFFB2-D54E-8500-93F3-451ABAF29DBC}"/>
              </a:ext>
            </a:extLst>
          </p:cNvPr>
          <p:cNvCxnSpPr>
            <a:cxnSpLocks/>
          </p:cNvCxnSpPr>
          <p:nvPr/>
        </p:nvCxnSpPr>
        <p:spPr>
          <a:xfrm>
            <a:off x="5919790" y="2025965"/>
            <a:ext cx="352423" cy="0"/>
          </a:xfrm>
          <a:prstGeom prst="line">
            <a:avLst/>
          </a:prstGeom>
          <a:ln w="28575">
            <a:solidFill>
              <a:srgbClr val="00AD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6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현황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데이터셋 정의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BEC0A3D-C732-3542-83B6-9E86B1766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39368"/>
              </p:ext>
            </p:extLst>
          </p:nvPr>
        </p:nvGraphicFramePr>
        <p:xfrm>
          <a:off x="1039904" y="2368149"/>
          <a:ext cx="4633730" cy="121920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Yearmon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 처리용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30378E1-3FE5-0632-814D-DA1B2A9AB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07157"/>
              </p:ext>
            </p:extLst>
          </p:nvPr>
        </p:nvGraphicFramePr>
        <p:xfrm>
          <a:off x="6495705" y="2368149"/>
          <a:ext cx="4633730" cy="121920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E26742B-97B7-8937-AF64-D97FE20FF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82937"/>
              </p:ext>
            </p:extLst>
          </p:nvPr>
        </p:nvGraphicFramePr>
        <p:xfrm>
          <a:off x="1039904" y="4131974"/>
          <a:ext cx="4633730" cy="170688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바이어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initQuantity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 처리용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(1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고정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05087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 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5911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B81B526-E912-B807-76DD-DFCB1531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708434"/>
              </p:ext>
            </p:extLst>
          </p:nvPr>
        </p:nvGraphicFramePr>
        <p:xfrm>
          <a:off x="6495705" y="4288530"/>
          <a:ext cx="4633730" cy="121920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597744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138015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1044479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185349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</a:tblGrid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번호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컬럼명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타입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productId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카테고리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2092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altLang="ko-KR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 이미지 목록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4AECD8E-D74C-6F56-5AB8-D8C049D9EDED}"/>
              </a:ext>
            </a:extLst>
          </p:cNvPr>
          <p:cNvSpPr txBox="1"/>
          <p:nvPr/>
        </p:nvSpPr>
        <p:spPr>
          <a:xfrm>
            <a:off x="2255891" y="3640707"/>
            <a:ext cx="210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단골브랜드 추가 내역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3F86DB-7496-2323-D826-1B8F5140888B}"/>
              </a:ext>
            </a:extLst>
          </p:cNvPr>
          <p:cNvSpPr txBox="1"/>
          <p:nvPr/>
        </p:nvSpPr>
        <p:spPr>
          <a:xfrm>
            <a:off x="7762492" y="3625914"/>
            <a:ext cx="210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위시리스트 추가 내역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5AAE8-7A9E-701D-FA21-D735A9DAD13C}"/>
              </a:ext>
            </a:extLst>
          </p:cNvPr>
          <p:cNvSpPr txBox="1"/>
          <p:nvPr/>
        </p:nvSpPr>
        <p:spPr>
          <a:xfrm>
            <a:off x="2692145" y="5809034"/>
            <a:ext cx="210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내역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B45DD-77D1-6DCE-354D-33797A3F5F3F}"/>
              </a:ext>
            </a:extLst>
          </p:cNvPr>
          <p:cNvSpPr txBox="1"/>
          <p:nvPr/>
        </p:nvSpPr>
        <p:spPr>
          <a:xfrm>
            <a:off x="8128000" y="5787220"/>
            <a:ext cx="210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31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 프로파일링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 브랜드 추가 내역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기반으로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유사한 바이어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도출하는 단계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바이어별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돌면서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Top-K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(Threshold)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이상의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 브랜드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코사인 유사도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기반으로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바이어들은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디자인 특성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선호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가정하에 다음 절차를 진행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A677F87-C194-EBD1-47EB-318F9AFF7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625032"/>
              </p:ext>
            </p:extLst>
          </p:nvPr>
        </p:nvGraphicFramePr>
        <p:xfrm>
          <a:off x="6640249" y="1753769"/>
          <a:ext cx="4270869" cy="143163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23791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790466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924971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826187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1105454">
                  <a:extLst>
                    <a:ext uri="{9D8B030D-6E8A-4147-A177-3AD203B41FA5}">
                      <a16:colId xmlns:a16="http://schemas.microsoft.com/office/drawing/2014/main" val="2488351654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브랜드</a:t>
                      </a:r>
                      <a:r>
                        <a:rPr lang="en-US" altLang="ko-KR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2123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5211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33321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18620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바이어</a:t>
                      </a:r>
                      <a:r>
                        <a:rPr lang="en-US" altLang="ko-KR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1215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1224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1351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1455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3848A3AA-8E64-82E8-5AB1-04A42A3D30A3}"/>
              </a:ext>
            </a:extLst>
          </p:cNvPr>
          <p:cNvGrpSpPr/>
          <p:nvPr/>
        </p:nvGrpSpPr>
        <p:grpSpPr>
          <a:xfrm>
            <a:off x="6699115" y="3333494"/>
            <a:ext cx="4212002" cy="307777"/>
            <a:chOff x="6699115" y="3553630"/>
            <a:chExt cx="4212002" cy="307777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FB7BFB1D-DDFC-CE55-09C2-A3F27030411B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F3C8B3-5E9B-3913-5933-711A0BDB58EC}"/>
                </a:ext>
              </a:extLst>
            </p:cNvPr>
            <p:cNvSpPr txBox="1"/>
            <p:nvPr/>
          </p:nvSpPr>
          <p:spPr>
            <a:xfrm>
              <a:off x="8267148" y="3553630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유사도 계산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BA41B0-4E85-735E-B66C-628312BA1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658895"/>
              </p:ext>
            </p:extLst>
          </p:nvPr>
        </p:nvGraphicFramePr>
        <p:xfrm>
          <a:off x="6640249" y="3660782"/>
          <a:ext cx="4270871" cy="1330038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23791">
                  <a:extLst>
                    <a:ext uri="{9D8B030D-6E8A-4147-A177-3AD203B41FA5}">
                      <a16:colId xmlns:a16="http://schemas.microsoft.com/office/drawing/2014/main" val="1831108811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846489413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565446057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725636052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350262769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938056380"/>
                    </a:ext>
                  </a:extLst>
                </a:gridCol>
              </a:tblGrid>
              <a:tr h="22167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1215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1224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1455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10306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1215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0.82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0.71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61967296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1224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0.82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0.86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0.58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37355489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1351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950402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1455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0.86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0.5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66434290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0.5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0.58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625287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1C0D96-915B-F981-6789-3ED6D829D678}"/>
              </a:ext>
            </a:extLst>
          </p:cNvPr>
          <p:cNvCxnSpPr/>
          <p:nvPr/>
        </p:nvCxnSpPr>
        <p:spPr>
          <a:xfrm>
            <a:off x="7247467" y="1970912"/>
            <a:ext cx="3627612" cy="20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8EB633-8B86-C32D-C717-76251A420265}"/>
              </a:ext>
            </a:extLst>
          </p:cNvPr>
          <p:cNvSpPr/>
          <p:nvPr/>
        </p:nvSpPr>
        <p:spPr>
          <a:xfrm>
            <a:off x="8026400" y="3867001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34FA7-FCAB-FDA9-AB03-99FFED5A3DC4}"/>
              </a:ext>
            </a:extLst>
          </p:cNvPr>
          <p:cNvSpPr/>
          <p:nvPr/>
        </p:nvSpPr>
        <p:spPr>
          <a:xfrm>
            <a:off x="7305040" y="4115921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944575-9CDF-6E86-369D-3E43AAD24D5E}"/>
              </a:ext>
            </a:extLst>
          </p:cNvPr>
          <p:cNvSpPr/>
          <p:nvPr/>
        </p:nvSpPr>
        <p:spPr>
          <a:xfrm>
            <a:off x="8016240" y="4564653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DE8A3C-AC5F-EF1A-1635-98C5B7E1231B}"/>
              </a:ext>
            </a:extLst>
          </p:cNvPr>
          <p:cNvSpPr/>
          <p:nvPr/>
        </p:nvSpPr>
        <p:spPr>
          <a:xfrm>
            <a:off x="9479280" y="4783092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301F44-197F-162C-051F-EAF1BCABAB17}"/>
              </a:ext>
            </a:extLst>
          </p:cNvPr>
          <p:cNvSpPr txBox="1"/>
          <p:nvPr/>
        </p:nvSpPr>
        <p:spPr>
          <a:xfrm>
            <a:off x="8116145" y="3144854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브랜드 협업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6A852-9151-FE1B-6356-1968C55F26A1}"/>
              </a:ext>
            </a:extLst>
          </p:cNvPr>
          <p:cNvSpPr txBox="1"/>
          <p:nvPr/>
        </p:nvSpPr>
        <p:spPr>
          <a:xfrm>
            <a:off x="7955276" y="4972546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유저간 코사인 유사도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F823EB-930B-ACAE-96E8-9FABA86C16FB}"/>
              </a:ext>
            </a:extLst>
          </p:cNvPr>
          <p:cNvGrpSpPr/>
          <p:nvPr/>
        </p:nvGrpSpPr>
        <p:grpSpPr>
          <a:xfrm>
            <a:off x="7150289" y="5108534"/>
            <a:ext cx="3164540" cy="307777"/>
            <a:chOff x="6699115" y="3442191"/>
            <a:chExt cx="4212002" cy="307777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9ABA41EA-088B-4D18-929C-24811CC3A8EB}"/>
                </a:ext>
              </a:extLst>
            </p:cNvPr>
            <p:cNvSpPr/>
            <p:nvPr/>
          </p:nvSpPr>
          <p:spPr>
            <a:xfrm rot="10800000">
              <a:off x="6699115" y="352361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CF6D5B-3A4F-4B95-F4EC-48B44D77BF34}"/>
                </a:ext>
              </a:extLst>
            </p:cNvPr>
            <p:cNvSpPr txBox="1"/>
            <p:nvPr/>
          </p:nvSpPr>
          <p:spPr>
            <a:xfrm>
              <a:off x="7791857" y="3442191"/>
              <a:ext cx="2026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Top-K </a:t>
              </a:r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(K = 1 </a:t>
              </a:r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E369226-4AB3-8074-0367-CD9C25497AFE}"/>
              </a:ext>
            </a:extLst>
          </p:cNvPr>
          <p:cNvSpPr txBox="1"/>
          <p:nvPr/>
        </p:nvSpPr>
        <p:spPr>
          <a:xfrm>
            <a:off x="7760968" y="5461148"/>
            <a:ext cx="905509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1215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77F52C-D545-416C-6A2E-436C8A4BF4AF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8666477" y="5614813"/>
            <a:ext cx="259819" cy="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6A36AE-BABE-6609-AD85-485067724C6E}"/>
              </a:ext>
            </a:extLst>
          </p:cNvPr>
          <p:cNvSpPr txBox="1"/>
          <p:nvPr/>
        </p:nvSpPr>
        <p:spPr>
          <a:xfrm>
            <a:off x="8926296" y="5460924"/>
            <a:ext cx="905509" cy="307777"/>
          </a:xfrm>
          <a:prstGeom prst="rect">
            <a:avLst/>
          </a:prstGeom>
          <a:solidFill>
            <a:srgbClr val="7030A0"/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1224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A534B-EA64-4C78-39F0-D65FA11B181A}"/>
              </a:ext>
            </a:extLst>
          </p:cNvPr>
          <p:cNvSpPr txBox="1"/>
          <p:nvPr/>
        </p:nvSpPr>
        <p:spPr>
          <a:xfrm>
            <a:off x="7760967" y="5791120"/>
            <a:ext cx="905509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3851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DA53609-5853-4132-D804-DF70A3D5805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8666476" y="5940554"/>
            <a:ext cx="259819" cy="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13D6F8-B546-53EF-5844-FED6FB819CA8}"/>
              </a:ext>
            </a:extLst>
          </p:cNvPr>
          <p:cNvSpPr txBox="1"/>
          <p:nvPr/>
        </p:nvSpPr>
        <p:spPr>
          <a:xfrm>
            <a:off x="8926295" y="5786665"/>
            <a:ext cx="905509" cy="307777"/>
          </a:xfrm>
          <a:prstGeom prst="rect">
            <a:avLst/>
          </a:prstGeom>
          <a:solidFill>
            <a:srgbClr val="7030A0"/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1455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50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카테고리 추출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바이어별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돌면서 바이어가 구매한 각 상품별로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3-Depth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까지 동일한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유사 바이어의 상품들을 도출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1" name="표 4">
            <a:extLst>
              <a:ext uri="{FF2B5EF4-FFF2-40B4-BE49-F238E27FC236}">
                <a16:creationId xmlns:a16="http://schemas.microsoft.com/office/drawing/2014/main" id="{C3F695E1-30EC-9278-6AFA-444E47E424D5}"/>
              </a:ext>
            </a:extLst>
          </p:cNvPr>
          <p:cNvGraphicFramePr>
            <a:graphicFrameLocks noGrp="1"/>
          </p:cNvGraphicFramePr>
          <p:nvPr/>
        </p:nvGraphicFramePr>
        <p:xfrm>
          <a:off x="6404787" y="2251108"/>
          <a:ext cx="2459813" cy="162080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703656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756157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카테고리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여성복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1522182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외투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카디건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5221852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3521852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가방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클러치</a:t>
                      </a: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D83CC772-5C13-102D-7E9B-1B07C25B93C6}"/>
              </a:ext>
            </a:extLst>
          </p:cNvPr>
          <p:cNvSpPr txBox="1"/>
          <p:nvPr/>
        </p:nvSpPr>
        <p:spPr>
          <a:xfrm>
            <a:off x="6401489" y="1975023"/>
            <a:ext cx="1950852" cy="253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&lt;1215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바이어의 주문내역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AB2C74-55B2-1D39-F1E4-826B23903347}"/>
              </a:ext>
            </a:extLst>
          </p:cNvPr>
          <p:cNvSpPr txBox="1"/>
          <p:nvPr/>
        </p:nvSpPr>
        <p:spPr>
          <a:xfrm>
            <a:off x="9172477" y="1969171"/>
            <a:ext cx="1788410" cy="253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&lt;1224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바이어의 주문내역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24" name="표 4">
            <a:extLst>
              <a:ext uri="{FF2B5EF4-FFF2-40B4-BE49-F238E27FC236}">
                <a16:creationId xmlns:a16="http://schemas.microsoft.com/office/drawing/2014/main" id="{52D593AF-624A-9BCB-847D-86C5DFC15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05417"/>
              </p:ext>
            </p:extLst>
          </p:nvPr>
        </p:nvGraphicFramePr>
        <p:xfrm>
          <a:off x="9167189" y="2232978"/>
          <a:ext cx="2178257" cy="1637845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42366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535891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</a:tblGrid>
              <a:tr h="21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카테고리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1255258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2352218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1152851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외투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카디건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5221852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티셔츠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3215582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패션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귀걸이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1212153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가죽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벨트</a:t>
                      </a: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90E289B5-9B11-81AE-9021-58841A1B4D5F}"/>
              </a:ext>
            </a:extLst>
          </p:cNvPr>
          <p:cNvSpPr/>
          <p:nvPr/>
        </p:nvSpPr>
        <p:spPr>
          <a:xfrm>
            <a:off x="7328016" y="2756502"/>
            <a:ext cx="1330439" cy="175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2463477C-489A-DBF2-4B82-7B0849C8113F}"/>
              </a:ext>
            </a:extLst>
          </p:cNvPr>
          <p:cNvSpPr/>
          <p:nvPr/>
        </p:nvSpPr>
        <p:spPr>
          <a:xfrm>
            <a:off x="9916378" y="2496508"/>
            <a:ext cx="1330439" cy="175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48BC9188-9067-982D-DA06-A8871E380AB3}"/>
              </a:ext>
            </a:extLst>
          </p:cNvPr>
          <p:cNvSpPr/>
          <p:nvPr/>
        </p:nvSpPr>
        <p:spPr>
          <a:xfrm>
            <a:off x="7328016" y="3213944"/>
            <a:ext cx="1330439" cy="175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72C84597-63EA-4565-5548-C43753D9ABCF}"/>
              </a:ext>
            </a:extLst>
          </p:cNvPr>
          <p:cNvSpPr/>
          <p:nvPr/>
        </p:nvSpPr>
        <p:spPr>
          <a:xfrm>
            <a:off x="9931507" y="2974185"/>
            <a:ext cx="1330439" cy="175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B1941347-3D87-8785-9714-B5EE3A0DFDF1}"/>
              </a:ext>
            </a:extLst>
          </p:cNvPr>
          <p:cNvSpPr/>
          <p:nvPr/>
        </p:nvSpPr>
        <p:spPr>
          <a:xfrm>
            <a:off x="9222700" y="2487808"/>
            <a:ext cx="510412" cy="1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1A41139A-7774-7020-220B-C354120A503C}"/>
              </a:ext>
            </a:extLst>
          </p:cNvPr>
          <p:cNvSpPr/>
          <p:nvPr/>
        </p:nvSpPr>
        <p:spPr>
          <a:xfrm>
            <a:off x="9219310" y="2972103"/>
            <a:ext cx="510412" cy="1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1" name="연결선: 꺾임 1030">
            <a:extLst>
              <a:ext uri="{FF2B5EF4-FFF2-40B4-BE49-F238E27FC236}">
                <a16:creationId xmlns:a16="http://schemas.microsoft.com/office/drawing/2014/main" id="{0CAF09B3-7EB9-38D9-2E1F-16297A360069}"/>
              </a:ext>
            </a:extLst>
          </p:cNvPr>
          <p:cNvCxnSpPr>
            <a:cxnSpLocks/>
            <a:stCxn id="1029" idx="1"/>
            <a:endCxn id="1033" idx="3"/>
          </p:cNvCxnSpPr>
          <p:nvPr/>
        </p:nvCxnSpPr>
        <p:spPr>
          <a:xfrm rot="10800000" flipV="1">
            <a:off x="8382002" y="2575816"/>
            <a:ext cx="840698" cy="1600066"/>
          </a:xfrm>
          <a:prstGeom prst="bentConnector3">
            <a:avLst>
              <a:gd name="adj1" fmla="val 21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연결선: 꺾임 1031">
            <a:extLst>
              <a:ext uri="{FF2B5EF4-FFF2-40B4-BE49-F238E27FC236}">
                <a16:creationId xmlns:a16="http://schemas.microsoft.com/office/drawing/2014/main" id="{009959D5-C4D2-DE18-882B-9E297ED19EBB}"/>
              </a:ext>
            </a:extLst>
          </p:cNvPr>
          <p:cNvCxnSpPr>
            <a:cxnSpLocks/>
            <a:stCxn id="1030" idx="1"/>
            <a:endCxn id="1033" idx="3"/>
          </p:cNvCxnSpPr>
          <p:nvPr/>
        </p:nvCxnSpPr>
        <p:spPr>
          <a:xfrm rot="10800000" flipV="1">
            <a:off x="8382002" y="3060110"/>
            <a:ext cx="837308" cy="1115771"/>
          </a:xfrm>
          <a:prstGeom prst="bentConnector3">
            <a:avLst>
              <a:gd name="adj1" fmla="val 226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DC1D5D53-4EBD-E0F9-D764-42517A5E5E90}"/>
              </a:ext>
            </a:extLst>
          </p:cNvPr>
          <p:cNvSpPr/>
          <p:nvPr/>
        </p:nvSpPr>
        <p:spPr>
          <a:xfrm>
            <a:off x="6682551" y="4021040"/>
            <a:ext cx="1699451" cy="30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도출</a:t>
            </a:r>
          </a:p>
        </p:txBody>
      </p: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ACFA612E-0DF7-BEEF-7804-634DBF5DAFC1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 flipV="1">
            <a:off x="8352341" y="2096129"/>
            <a:ext cx="820136" cy="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209A5E63-FB9C-6615-4FC6-8916DCA9BAC4}"/>
              </a:ext>
            </a:extLst>
          </p:cNvPr>
          <p:cNvSpPr/>
          <p:nvPr/>
        </p:nvSpPr>
        <p:spPr>
          <a:xfrm>
            <a:off x="6682551" y="4342621"/>
            <a:ext cx="1699444" cy="15984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55E55202-322E-D7A6-F163-A52C1AB803E6}"/>
              </a:ext>
            </a:extLst>
          </p:cNvPr>
          <p:cNvSpPr txBox="1"/>
          <p:nvPr/>
        </p:nvSpPr>
        <p:spPr>
          <a:xfrm>
            <a:off x="6924304" y="4412186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1255258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A4841D2-EFC0-6323-E83C-5C142CC57FE6}"/>
              </a:ext>
            </a:extLst>
          </p:cNvPr>
          <p:cNvSpPr txBox="1"/>
          <p:nvPr/>
        </p:nvSpPr>
        <p:spPr>
          <a:xfrm>
            <a:off x="6924304" y="4710830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1152851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6BB446D-F7FD-0CCB-5D51-9D1DC65CE7C2}"/>
              </a:ext>
            </a:extLst>
          </p:cNvPr>
          <p:cNvSpPr txBox="1"/>
          <p:nvPr/>
        </p:nvSpPr>
        <p:spPr>
          <a:xfrm>
            <a:off x="6940299" y="5067161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613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프로파일링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도출된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카테고리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 상품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 대상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이용하여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- 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상품들을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 추출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현재는 상품을 추가한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상품 특성으로 활용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더 뚜렷하게 드러나는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특성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등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추출한 상품들을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유사도기준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Sorting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최종 표출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033" name="표 4">
            <a:extLst>
              <a:ext uri="{FF2B5EF4-FFF2-40B4-BE49-F238E27FC236}">
                <a16:creationId xmlns:a16="http://schemas.microsoft.com/office/drawing/2014/main" id="{CD649F08-0601-51CA-573F-CC2C9BC7D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27931"/>
              </p:ext>
            </p:extLst>
          </p:nvPr>
        </p:nvGraphicFramePr>
        <p:xfrm>
          <a:off x="6640249" y="1707202"/>
          <a:ext cx="4270869" cy="160493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35818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618066">
                  <a:extLst>
                    <a:ext uri="{9D8B030D-6E8A-4147-A177-3AD203B41FA5}">
                      <a16:colId xmlns:a16="http://schemas.microsoft.com/office/drawing/2014/main" val="2537520730"/>
                    </a:ext>
                  </a:extLst>
                </a:gridCol>
                <a:gridCol w="715434">
                  <a:extLst>
                    <a:ext uri="{9D8B030D-6E8A-4147-A177-3AD203B41FA5}">
                      <a16:colId xmlns:a16="http://schemas.microsoft.com/office/drawing/2014/main" val="32937319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835885323"/>
                    </a:ext>
                  </a:extLst>
                </a:gridCol>
                <a:gridCol w="387051">
                  <a:extLst>
                    <a:ext uri="{9D8B030D-6E8A-4147-A177-3AD203B41FA5}">
                      <a16:colId xmlns:a16="http://schemas.microsoft.com/office/drawing/2014/main" val="1246834488"/>
                    </a:ext>
                  </a:extLst>
                </a:gridCol>
              </a:tblGrid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바이어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2123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5211</a:t>
                      </a:r>
                      <a:endParaRPr lang="ko-KR" altLang="en-US" dirty="0"/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33321</a:t>
                      </a:r>
                      <a:endParaRPr lang="ko-KR" altLang="en-US" dirty="0"/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18620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13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T="50292" marB="50292" anchor="ctr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1255258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1152851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  <a:tr h="12335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tc h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18377"/>
                  </a:ext>
                </a:extLst>
              </a:tr>
            </a:tbl>
          </a:graphicData>
        </a:graphic>
      </p:graphicFrame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B8791138-1A32-C07B-35DA-594C3F18C2D0}"/>
              </a:ext>
            </a:extLst>
          </p:cNvPr>
          <p:cNvGrpSpPr/>
          <p:nvPr/>
        </p:nvGrpSpPr>
        <p:grpSpPr>
          <a:xfrm>
            <a:off x="6699116" y="3551415"/>
            <a:ext cx="4212002" cy="367924"/>
            <a:chOff x="6699115" y="3607937"/>
            <a:chExt cx="4212002" cy="307777"/>
          </a:xfrm>
        </p:grpSpPr>
        <p:sp>
          <p:nvSpPr>
            <p:cNvPr id="1035" name="이등변 삼각형 1034">
              <a:extLst>
                <a:ext uri="{FF2B5EF4-FFF2-40B4-BE49-F238E27FC236}">
                  <a16:creationId xmlns:a16="http://schemas.microsoft.com/office/drawing/2014/main" id="{034F4C2D-013F-98B3-33DF-11F33D45A425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4D27339B-B238-4DDB-6A20-83786F16F17D}"/>
                </a:ext>
              </a:extLst>
            </p:cNvPr>
            <p:cNvSpPr txBox="1"/>
            <p:nvPr/>
          </p:nvSpPr>
          <p:spPr>
            <a:xfrm>
              <a:off x="8279642" y="3607937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유사도 계산</a:t>
              </a:r>
            </a:p>
          </p:txBody>
        </p:sp>
      </p:grpSp>
      <p:graphicFrame>
        <p:nvGraphicFramePr>
          <p:cNvPr id="1037" name="표 1036">
            <a:extLst>
              <a:ext uri="{FF2B5EF4-FFF2-40B4-BE49-F238E27FC236}">
                <a16:creationId xmlns:a16="http://schemas.microsoft.com/office/drawing/2014/main" id="{A25ED33A-E145-E126-62C4-236DD973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49133"/>
              </p:ext>
            </p:extLst>
          </p:nvPr>
        </p:nvGraphicFramePr>
        <p:xfrm>
          <a:off x="6640249" y="3838576"/>
          <a:ext cx="4270867" cy="926872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947401">
                  <a:extLst>
                    <a:ext uri="{9D8B030D-6E8A-4147-A177-3AD203B41FA5}">
                      <a16:colId xmlns:a16="http://schemas.microsoft.com/office/drawing/2014/main" val="1831108811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846489413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565446057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022722746"/>
                    </a:ext>
                  </a:extLst>
                </a:gridCol>
              </a:tblGrid>
              <a:tr h="16978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1255258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1152851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…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10306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0.23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0.33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261967296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0.10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0.12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37355489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0.08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0.02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950402"/>
                  </a:ext>
                </a:extLst>
              </a:tr>
            </a:tbl>
          </a:graphicData>
        </a:graphic>
      </p:graphicFrame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7815F2D9-705B-923F-3E13-D2CD2A4BA6D0}"/>
              </a:ext>
            </a:extLst>
          </p:cNvPr>
          <p:cNvCxnSpPr>
            <a:cxnSpLocks/>
          </p:cNvCxnSpPr>
          <p:nvPr/>
        </p:nvCxnSpPr>
        <p:spPr>
          <a:xfrm>
            <a:off x="7484533" y="1970912"/>
            <a:ext cx="3390546" cy="20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B630BFB-EFC0-F3CF-C0D5-FEA33EA8F3ED}"/>
              </a:ext>
            </a:extLst>
          </p:cNvPr>
          <p:cNvSpPr txBox="1"/>
          <p:nvPr/>
        </p:nvSpPr>
        <p:spPr>
          <a:xfrm>
            <a:off x="7898553" y="3337065"/>
            <a:ext cx="18381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특성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위시리스트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60" name="그룹 1059">
            <a:extLst>
              <a:ext uri="{FF2B5EF4-FFF2-40B4-BE49-F238E27FC236}">
                <a16:creationId xmlns:a16="http://schemas.microsoft.com/office/drawing/2014/main" id="{9768B9C3-C8E4-DCDC-AF4F-0F55CAAB665C}"/>
              </a:ext>
            </a:extLst>
          </p:cNvPr>
          <p:cNvGrpSpPr/>
          <p:nvPr/>
        </p:nvGrpSpPr>
        <p:grpSpPr>
          <a:xfrm>
            <a:off x="6710600" y="4808923"/>
            <a:ext cx="4212002" cy="237674"/>
            <a:chOff x="6699115" y="3607937"/>
            <a:chExt cx="4212002" cy="198820"/>
          </a:xfrm>
        </p:grpSpPr>
        <p:sp>
          <p:nvSpPr>
            <p:cNvPr id="1061" name="이등변 삼각형 1060">
              <a:extLst>
                <a:ext uri="{FF2B5EF4-FFF2-40B4-BE49-F238E27FC236}">
                  <a16:creationId xmlns:a16="http://schemas.microsoft.com/office/drawing/2014/main" id="{B9B8BB77-E243-F285-34E7-B96CAC713CFB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6054F613-BA19-720D-38A9-926273BF9C2C}"/>
                </a:ext>
              </a:extLst>
            </p:cNvPr>
            <p:cNvSpPr txBox="1"/>
            <p:nvPr/>
          </p:nvSpPr>
          <p:spPr>
            <a:xfrm>
              <a:off x="8279642" y="3607937"/>
              <a:ext cx="1075936" cy="193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도출</a:t>
              </a:r>
            </a:p>
          </p:txBody>
        </p:sp>
      </p:grp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8CF724ED-E2E5-3F43-1115-26D3DEFAF0D0}"/>
              </a:ext>
            </a:extLst>
          </p:cNvPr>
          <p:cNvSpPr/>
          <p:nvPr/>
        </p:nvSpPr>
        <p:spPr>
          <a:xfrm>
            <a:off x="6648776" y="5163684"/>
            <a:ext cx="738624" cy="90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바이어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1226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4CD899C7-303A-67D4-CAA1-938D02275AAF}"/>
              </a:ext>
            </a:extLst>
          </p:cNvPr>
          <p:cNvSpPr/>
          <p:nvPr/>
        </p:nvSpPr>
        <p:spPr>
          <a:xfrm>
            <a:off x="7387400" y="5164230"/>
            <a:ext cx="3597026" cy="9026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B7DD2D79-5FF0-8A08-460A-1687A4E68D33}"/>
              </a:ext>
            </a:extLst>
          </p:cNvPr>
          <p:cNvSpPr txBox="1"/>
          <p:nvPr/>
        </p:nvSpPr>
        <p:spPr>
          <a:xfrm>
            <a:off x="7459025" y="5412818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1255258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6C27301-CF99-0527-0F52-FEC72AA7056B}"/>
              </a:ext>
            </a:extLst>
          </p:cNvPr>
          <p:cNvSpPr txBox="1"/>
          <p:nvPr/>
        </p:nvSpPr>
        <p:spPr>
          <a:xfrm>
            <a:off x="7459021" y="5649887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1152851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6923011-88EC-62DF-AD9A-E65E37545A5C}"/>
              </a:ext>
            </a:extLst>
          </p:cNvPr>
          <p:cNvSpPr txBox="1"/>
          <p:nvPr/>
        </p:nvSpPr>
        <p:spPr>
          <a:xfrm>
            <a:off x="7736911" y="5185396"/>
            <a:ext cx="595619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A6BA44C-9922-BD77-68D8-6CA62997202A}"/>
              </a:ext>
            </a:extLst>
          </p:cNvPr>
          <p:cNvSpPr txBox="1"/>
          <p:nvPr/>
        </p:nvSpPr>
        <p:spPr>
          <a:xfrm>
            <a:off x="8702110" y="5185393"/>
            <a:ext cx="595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상품명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E0B7E15-418A-4C6F-5DB9-C0B7C0446560}"/>
              </a:ext>
            </a:extLst>
          </p:cNvPr>
          <p:cNvSpPr txBox="1"/>
          <p:nvPr/>
        </p:nvSpPr>
        <p:spPr>
          <a:xfrm>
            <a:off x="8415751" y="5421292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니트 스커트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C859DF6F-112A-2C3D-70AD-3D342387C055}"/>
              </a:ext>
            </a:extLst>
          </p:cNvPr>
          <p:cNvSpPr txBox="1"/>
          <p:nvPr/>
        </p:nvSpPr>
        <p:spPr>
          <a:xfrm>
            <a:off x="8322526" y="5666395"/>
            <a:ext cx="14564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신상 남성 카디건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420F7FD-F365-D9FA-4D8D-2C26B1BD4265}"/>
              </a:ext>
            </a:extLst>
          </p:cNvPr>
          <p:cNvSpPr txBox="1"/>
          <p:nvPr/>
        </p:nvSpPr>
        <p:spPr>
          <a:xfrm>
            <a:off x="9719961" y="5211946"/>
            <a:ext cx="595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D70274B8-C034-DC8C-A642-ADD76FDF1C24}"/>
              </a:ext>
            </a:extLst>
          </p:cNvPr>
          <p:cNvSpPr txBox="1"/>
          <p:nvPr/>
        </p:nvSpPr>
        <p:spPr>
          <a:xfrm>
            <a:off x="9458532" y="5429766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0.33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E3A554CD-8B78-F9E1-5C51-CB08B94CDCD3}"/>
              </a:ext>
            </a:extLst>
          </p:cNvPr>
          <p:cNvSpPr txBox="1"/>
          <p:nvPr/>
        </p:nvSpPr>
        <p:spPr>
          <a:xfrm>
            <a:off x="9465695" y="5666395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0.12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0322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 프로파일링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 브랜드 추가 내역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기반으로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유사한 바이어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도출하는 단계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바이어별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돌면서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Top-K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역치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(Threshold)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이상의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 브랜드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코사인 유사도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기반으로 추출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해당 바이어들은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디자인 특성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u="sng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선호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가정하에 다음 절차를 진행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A677F87-C194-EBD1-47EB-318F9AFF793D}"/>
              </a:ext>
            </a:extLst>
          </p:cNvPr>
          <p:cNvGraphicFramePr>
            <a:graphicFrameLocks noGrp="1"/>
          </p:cNvGraphicFramePr>
          <p:nvPr/>
        </p:nvGraphicFramePr>
        <p:xfrm>
          <a:off x="6640249" y="1753769"/>
          <a:ext cx="4270869" cy="143163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23791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790466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924971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826187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1105454">
                  <a:extLst>
                    <a:ext uri="{9D8B030D-6E8A-4147-A177-3AD203B41FA5}">
                      <a16:colId xmlns:a16="http://schemas.microsoft.com/office/drawing/2014/main" val="2488351654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브랜드</a:t>
                      </a:r>
                      <a:r>
                        <a:rPr lang="en-US" altLang="ko-KR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2123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5211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33321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18620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바이어</a:t>
                      </a:r>
                      <a:r>
                        <a:rPr lang="en-US" altLang="ko-KR" sz="6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6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1215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1224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1351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1455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3848A3AA-8E64-82E8-5AB1-04A42A3D30A3}"/>
              </a:ext>
            </a:extLst>
          </p:cNvPr>
          <p:cNvGrpSpPr/>
          <p:nvPr/>
        </p:nvGrpSpPr>
        <p:grpSpPr>
          <a:xfrm>
            <a:off x="6699115" y="3333494"/>
            <a:ext cx="4212002" cy="307777"/>
            <a:chOff x="6699115" y="3553630"/>
            <a:chExt cx="4212002" cy="307777"/>
          </a:xfrm>
        </p:grpSpPr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FB7BFB1D-DDFC-CE55-09C2-A3F27030411B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F3C8B3-5E9B-3913-5933-711A0BDB58EC}"/>
                </a:ext>
              </a:extLst>
            </p:cNvPr>
            <p:cNvSpPr txBox="1"/>
            <p:nvPr/>
          </p:nvSpPr>
          <p:spPr>
            <a:xfrm>
              <a:off x="8267148" y="3553630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유사도 계산</a:t>
              </a:r>
            </a:p>
          </p:txBody>
        </p:sp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2BA41B0-4E85-735E-B66C-628312BA1652}"/>
              </a:ext>
            </a:extLst>
          </p:cNvPr>
          <p:cNvGraphicFramePr>
            <a:graphicFrameLocks noGrp="1"/>
          </p:cNvGraphicFramePr>
          <p:nvPr/>
        </p:nvGraphicFramePr>
        <p:xfrm>
          <a:off x="6640249" y="3660782"/>
          <a:ext cx="4270871" cy="1330038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23791">
                  <a:extLst>
                    <a:ext uri="{9D8B030D-6E8A-4147-A177-3AD203B41FA5}">
                      <a16:colId xmlns:a16="http://schemas.microsoft.com/office/drawing/2014/main" val="1831108811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846489413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565446057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725636052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350262769"/>
                    </a:ext>
                  </a:extLst>
                </a:gridCol>
                <a:gridCol w="729416">
                  <a:extLst>
                    <a:ext uri="{9D8B030D-6E8A-4147-A177-3AD203B41FA5}">
                      <a16:colId xmlns:a16="http://schemas.microsoft.com/office/drawing/2014/main" val="1938056380"/>
                    </a:ext>
                  </a:extLst>
                </a:gridCol>
              </a:tblGrid>
              <a:tr h="22167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1215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1224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1455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10306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1215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0.82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0.71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2261967296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1224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0.82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0.86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0.58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37355489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1351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950402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1455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0.70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0.86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1</a:t>
                      </a:r>
                      <a:endParaRPr lang="ko-KR" altLang="en-US" sz="7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0.5</a:t>
                      </a:r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566434290"/>
                  </a:ext>
                </a:extLst>
              </a:tr>
              <a:tr h="2216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3851</a:t>
                      </a:r>
                      <a:endParaRPr lang="ko-KR" altLang="en-US" sz="9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0.5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0.58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625287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81C0D96-915B-F981-6789-3ED6D829D678}"/>
              </a:ext>
            </a:extLst>
          </p:cNvPr>
          <p:cNvCxnSpPr/>
          <p:nvPr/>
        </p:nvCxnSpPr>
        <p:spPr>
          <a:xfrm>
            <a:off x="7247467" y="1970912"/>
            <a:ext cx="3627612" cy="20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8EB633-8B86-C32D-C717-76251A420265}"/>
              </a:ext>
            </a:extLst>
          </p:cNvPr>
          <p:cNvSpPr/>
          <p:nvPr/>
        </p:nvSpPr>
        <p:spPr>
          <a:xfrm>
            <a:off x="8026400" y="3867001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434FA7-FCAB-FDA9-AB03-99FFED5A3DC4}"/>
              </a:ext>
            </a:extLst>
          </p:cNvPr>
          <p:cNvSpPr/>
          <p:nvPr/>
        </p:nvSpPr>
        <p:spPr>
          <a:xfrm>
            <a:off x="7305040" y="4115921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944575-9CDF-6E86-369D-3E43AAD24D5E}"/>
              </a:ext>
            </a:extLst>
          </p:cNvPr>
          <p:cNvSpPr/>
          <p:nvPr/>
        </p:nvSpPr>
        <p:spPr>
          <a:xfrm>
            <a:off x="8016240" y="4564653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6DE8A3C-AC5F-EF1A-1635-98C5B7E1231B}"/>
              </a:ext>
            </a:extLst>
          </p:cNvPr>
          <p:cNvSpPr/>
          <p:nvPr/>
        </p:nvSpPr>
        <p:spPr>
          <a:xfrm>
            <a:off x="9479280" y="4783092"/>
            <a:ext cx="670560" cy="158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301F44-197F-162C-051F-EAF1BCABAB17}"/>
              </a:ext>
            </a:extLst>
          </p:cNvPr>
          <p:cNvSpPr txBox="1"/>
          <p:nvPr/>
        </p:nvSpPr>
        <p:spPr>
          <a:xfrm>
            <a:off x="8116145" y="3144854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브랜드 협업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6A852-9151-FE1B-6356-1968C55F26A1}"/>
              </a:ext>
            </a:extLst>
          </p:cNvPr>
          <p:cNvSpPr txBox="1"/>
          <p:nvPr/>
        </p:nvSpPr>
        <p:spPr>
          <a:xfrm>
            <a:off x="7955276" y="4972546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유저간 코사인 유사도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1F823EB-930B-ACAE-96E8-9FABA86C16FB}"/>
              </a:ext>
            </a:extLst>
          </p:cNvPr>
          <p:cNvGrpSpPr/>
          <p:nvPr/>
        </p:nvGrpSpPr>
        <p:grpSpPr>
          <a:xfrm>
            <a:off x="7150289" y="5108534"/>
            <a:ext cx="3164540" cy="307777"/>
            <a:chOff x="6699115" y="3442191"/>
            <a:chExt cx="4212002" cy="307777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9ABA41EA-088B-4D18-929C-24811CC3A8EB}"/>
                </a:ext>
              </a:extLst>
            </p:cNvPr>
            <p:cNvSpPr/>
            <p:nvPr/>
          </p:nvSpPr>
          <p:spPr>
            <a:xfrm rot="10800000">
              <a:off x="6699115" y="352361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CF6D5B-3A4F-4B95-F4EC-48B44D77BF34}"/>
                </a:ext>
              </a:extLst>
            </p:cNvPr>
            <p:cNvSpPr txBox="1"/>
            <p:nvPr/>
          </p:nvSpPr>
          <p:spPr>
            <a:xfrm>
              <a:off x="7791857" y="3442191"/>
              <a:ext cx="2026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Top-K </a:t>
              </a:r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추출</a:t>
              </a:r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(K = 1 </a:t>
              </a:r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예시</a:t>
              </a:r>
              <a:r>
                <a:rPr lang="en-US" altLang="ko-KR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E369226-4AB3-8074-0367-CD9C25497AFE}"/>
              </a:ext>
            </a:extLst>
          </p:cNvPr>
          <p:cNvSpPr txBox="1"/>
          <p:nvPr/>
        </p:nvSpPr>
        <p:spPr>
          <a:xfrm>
            <a:off x="7760968" y="5461148"/>
            <a:ext cx="905509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1215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677F52C-D545-416C-6A2E-436C8A4BF4AF}"/>
              </a:ext>
            </a:extLst>
          </p:cNvPr>
          <p:cNvCxnSpPr>
            <a:cxnSpLocks/>
            <a:stCxn id="40" idx="3"/>
            <a:endCxn id="47" idx="1"/>
          </p:cNvCxnSpPr>
          <p:nvPr/>
        </p:nvCxnSpPr>
        <p:spPr>
          <a:xfrm flipV="1">
            <a:off x="8666477" y="5614813"/>
            <a:ext cx="259819" cy="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86A36AE-BABE-6609-AD85-485067724C6E}"/>
              </a:ext>
            </a:extLst>
          </p:cNvPr>
          <p:cNvSpPr txBox="1"/>
          <p:nvPr/>
        </p:nvSpPr>
        <p:spPr>
          <a:xfrm>
            <a:off x="8926296" y="5460924"/>
            <a:ext cx="905509" cy="307777"/>
          </a:xfrm>
          <a:prstGeom prst="rect">
            <a:avLst/>
          </a:prstGeom>
          <a:solidFill>
            <a:srgbClr val="7030A0"/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1224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A534B-EA64-4C78-39F0-D65FA11B181A}"/>
              </a:ext>
            </a:extLst>
          </p:cNvPr>
          <p:cNvSpPr txBox="1"/>
          <p:nvPr/>
        </p:nvSpPr>
        <p:spPr>
          <a:xfrm>
            <a:off x="7760967" y="5791120"/>
            <a:ext cx="905509" cy="30777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3851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DA53609-5853-4132-D804-DF70A3D5805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8666476" y="5940554"/>
            <a:ext cx="259819" cy="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E13D6F8-B546-53EF-5844-FED6FB819CA8}"/>
              </a:ext>
            </a:extLst>
          </p:cNvPr>
          <p:cNvSpPr txBox="1"/>
          <p:nvPr/>
        </p:nvSpPr>
        <p:spPr>
          <a:xfrm>
            <a:off x="8926295" y="5786665"/>
            <a:ext cx="905509" cy="307777"/>
          </a:xfrm>
          <a:prstGeom prst="rect">
            <a:avLst/>
          </a:prstGeom>
          <a:solidFill>
            <a:srgbClr val="7030A0"/>
          </a:solidFill>
        </p:spPr>
        <p:txBody>
          <a:bodyPr wrap="square" anchor="ctr">
            <a:spAutoFit/>
          </a:bodyPr>
          <a:lstStyle/>
          <a:p>
            <a:pPr algn="ctr" latinLnBrk="1"/>
            <a:r>
              <a:rPr lang="en-US" altLang="ko-KR" sz="1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1455</a:t>
            </a:r>
            <a:endParaRPr lang="ko-KR" altLang="en-US" sz="1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117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카테고리 추출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각 바이어별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순회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돌면서 바이어가 위시리스트로 추가한 각 상품들의 카테고리 도출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 프로파일링 단계에서 도출한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후보 바이어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추가 상품들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카테고리 도출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3-Depth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까지 동일한 유사 바이어의 상품들을 도출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en-US" altLang="ko-KR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105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61" name="표 4">
            <a:extLst>
              <a:ext uri="{FF2B5EF4-FFF2-40B4-BE49-F238E27FC236}">
                <a16:creationId xmlns:a16="http://schemas.microsoft.com/office/drawing/2014/main" id="{C3F695E1-30EC-9278-6AFA-444E47E424D5}"/>
              </a:ext>
            </a:extLst>
          </p:cNvPr>
          <p:cNvGraphicFramePr>
            <a:graphicFrameLocks noGrp="1"/>
          </p:cNvGraphicFramePr>
          <p:nvPr/>
        </p:nvGraphicFramePr>
        <p:xfrm>
          <a:off x="6404787" y="2251108"/>
          <a:ext cx="2459813" cy="162080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703656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756157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카테고리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아동복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바지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여성복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1522182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외투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카디건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5221852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3521852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가방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클러치</a:t>
                      </a: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D83CC772-5C13-102D-7E9B-1B07C25B93C6}"/>
              </a:ext>
            </a:extLst>
          </p:cNvPr>
          <p:cNvSpPr txBox="1"/>
          <p:nvPr/>
        </p:nvSpPr>
        <p:spPr>
          <a:xfrm>
            <a:off x="6401489" y="1975023"/>
            <a:ext cx="1950852" cy="253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&lt;1215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바이어의 위시리스트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5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AB2C74-55B2-1D39-F1E4-826B23903347}"/>
              </a:ext>
            </a:extLst>
          </p:cNvPr>
          <p:cNvSpPr txBox="1"/>
          <p:nvPr/>
        </p:nvSpPr>
        <p:spPr>
          <a:xfrm>
            <a:off x="9172476" y="1969171"/>
            <a:ext cx="1950845" cy="25391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&lt;1224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바이어의 위시리스트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024" name="표 4">
            <a:extLst>
              <a:ext uri="{FF2B5EF4-FFF2-40B4-BE49-F238E27FC236}">
                <a16:creationId xmlns:a16="http://schemas.microsoft.com/office/drawing/2014/main" id="{52D593AF-624A-9BCB-847D-86C5DFC15999}"/>
              </a:ext>
            </a:extLst>
          </p:cNvPr>
          <p:cNvGraphicFramePr>
            <a:graphicFrameLocks noGrp="1"/>
          </p:cNvGraphicFramePr>
          <p:nvPr/>
        </p:nvGraphicFramePr>
        <p:xfrm>
          <a:off x="9167189" y="2232978"/>
          <a:ext cx="2178257" cy="1637845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642366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1535891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</a:tblGrid>
              <a:tr h="210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카테고리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256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1255258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드레스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2352218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여성복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상의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1152851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외투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카디건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5221852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남성복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상의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티셔츠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3215582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패션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 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귀걸이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230759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1212153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악세서리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가죽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Arial"/>
                          <a:sym typeface="Arial"/>
                        </a:rPr>
                        <a:t>벨트</a:t>
                      </a: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</a:tbl>
          </a:graphicData>
        </a:graphic>
      </p:graphicFrame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90E289B5-9B11-81AE-9021-58841A1B4D5F}"/>
              </a:ext>
            </a:extLst>
          </p:cNvPr>
          <p:cNvSpPr/>
          <p:nvPr/>
        </p:nvSpPr>
        <p:spPr>
          <a:xfrm>
            <a:off x="7328016" y="2756502"/>
            <a:ext cx="1330439" cy="175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2463477C-489A-DBF2-4B82-7B0849C8113F}"/>
              </a:ext>
            </a:extLst>
          </p:cNvPr>
          <p:cNvSpPr/>
          <p:nvPr/>
        </p:nvSpPr>
        <p:spPr>
          <a:xfrm>
            <a:off x="9916378" y="2496508"/>
            <a:ext cx="1330439" cy="1755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48BC9188-9067-982D-DA06-A8871E380AB3}"/>
              </a:ext>
            </a:extLst>
          </p:cNvPr>
          <p:cNvSpPr/>
          <p:nvPr/>
        </p:nvSpPr>
        <p:spPr>
          <a:xfrm>
            <a:off x="7328016" y="3213944"/>
            <a:ext cx="1330439" cy="175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72C84597-63EA-4565-5548-C43753D9ABCF}"/>
              </a:ext>
            </a:extLst>
          </p:cNvPr>
          <p:cNvSpPr/>
          <p:nvPr/>
        </p:nvSpPr>
        <p:spPr>
          <a:xfrm>
            <a:off x="9931507" y="2974185"/>
            <a:ext cx="1330439" cy="17554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B1941347-3D87-8785-9714-B5EE3A0DFDF1}"/>
              </a:ext>
            </a:extLst>
          </p:cNvPr>
          <p:cNvSpPr/>
          <p:nvPr/>
        </p:nvSpPr>
        <p:spPr>
          <a:xfrm>
            <a:off x="9222700" y="2487808"/>
            <a:ext cx="510412" cy="1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1A41139A-7774-7020-220B-C354120A503C}"/>
              </a:ext>
            </a:extLst>
          </p:cNvPr>
          <p:cNvSpPr/>
          <p:nvPr/>
        </p:nvSpPr>
        <p:spPr>
          <a:xfrm>
            <a:off x="9219310" y="2972103"/>
            <a:ext cx="510412" cy="1760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1" name="연결선: 꺾임 1030">
            <a:extLst>
              <a:ext uri="{FF2B5EF4-FFF2-40B4-BE49-F238E27FC236}">
                <a16:creationId xmlns:a16="http://schemas.microsoft.com/office/drawing/2014/main" id="{0CAF09B3-7EB9-38D9-2E1F-16297A360069}"/>
              </a:ext>
            </a:extLst>
          </p:cNvPr>
          <p:cNvCxnSpPr>
            <a:cxnSpLocks/>
            <a:stCxn id="1029" idx="1"/>
            <a:endCxn id="1033" idx="3"/>
          </p:cNvCxnSpPr>
          <p:nvPr/>
        </p:nvCxnSpPr>
        <p:spPr>
          <a:xfrm rot="10800000" flipV="1">
            <a:off x="8382002" y="2575816"/>
            <a:ext cx="840698" cy="1600066"/>
          </a:xfrm>
          <a:prstGeom prst="bentConnector3">
            <a:avLst>
              <a:gd name="adj1" fmla="val 218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연결선: 꺾임 1031">
            <a:extLst>
              <a:ext uri="{FF2B5EF4-FFF2-40B4-BE49-F238E27FC236}">
                <a16:creationId xmlns:a16="http://schemas.microsoft.com/office/drawing/2014/main" id="{009959D5-C4D2-DE18-882B-9E297ED19EBB}"/>
              </a:ext>
            </a:extLst>
          </p:cNvPr>
          <p:cNvCxnSpPr>
            <a:cxnSpLocks/>
            <a:stCxn id="1030" idx="1"/>
            <a:endCxn id="1033" idx="3"/>
          </p:cNvCxnSpPr>
          <p:nvPr/>
        </p:nvCxnSpPr>
        <p:spPr>
          <a:xfrm rot="10800000" flipV="1">
            <a:off x="8382002" y="3060110"/>
            <a:ext cx="837308" cy="1115771"/>
          </a:xfrm>
          <a:prstGeom prst="bentConnector3">
            <a:avLst>
              <a:gd name="adj1" fmla="val 226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DC1D5D53-4EBD-E0F9-D764-42517A5E5E90}"/>
              </a:ext>
            </a:extLst>
          </p:cNvPr>
          <p:cNvSpPr/>
          <p:nvPr/>
        </p:nvSpPr>
        <p:spPr>
          <a:xfrm>
            <a:off x="6682551" y="4021040"/>
            <a:ext cx="1699451" cy="3096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상품 도출</a:t>
            </a:r>
          </a:p>
        </p:txBody>
      </p: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ACFA612E-0DF7-BEEF-7804-634DBF5DAFC1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 flipV="1">
            <a:off x="8352341" y="2096129"/>
            <a:ext cx="820135" cy="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209A5E63-FB9C-6615-4FC6-8916DCA9BAC4}"/>
              </a:ext>
            </a:extLst>
          </p:cNvPr>
          <p:cNvSpPr/>
          <p:nvPr/>
        </p:nvSpPr>
        <p:spPr>
          <a:xfrm>
            <a:off x="6682551" y="4342621"/>
            <a:ext cx="1699444" cy="159848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55E55202-322E-D7A6-F163-A52C1AB803E6}"/>
              </a:ext>
            </a:extLst>
          </p:cNvPr>
          <p:cNvSpPr txBox="1"/>
          <p:nvPr/>
        </p:nvSpPr>
        <p:spPr>
          <a:xfrm>
            <a:off x="6924304" y="4412186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1255258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1A4841D2-EFC0-6323-E83C-5C142CC57FE6}"/>
              </a:ext>
            </a:extLst>
          </p:cNvPr>
          <p:cNvSpPr txBox="1"/>
          <p:nvPr/>
        </p:nvSpPr>
        <p:spPr>
          <a:xfrm>
            <a:off x="6924304" y="4710830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1152851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6BB446D-F7FD-0CCB-5D51-9D1DC65CE7C2}"/>
              </a:ext>
            </a:extLst>
          </p:cNvPr>
          <p:cNvSpPr txBox="1"/>
          <p:nvPr/>
        </p:nvSpPr>
        <p:spPr>
          <a:xfrm>
            <a:off x="6940299" y="5067161"/>
            <a:ext cx="1215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…</a:t>
            </a:r>
            <a:endParaRPr lang="ko-KR" altLang="en-US" sz="14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885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3.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 분석 결과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2040558" y="1570882"/>
            <a:ext cx="9456116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2040558" y="1570882"/>
            <a:ext cx="423483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A11340-193F-796E-82C7-D3FF611CD50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E274866-9ABF-E1AB-0695-126731A2E819}"/>
              </a:ext>
            </a:extLst>
          </p:cNvPr>
          <p:cNvSpPr txBox="1"/>
          <p:nvPr/>
        </p:nvSpPr>
        <p:spPr>
          <a:xfrm>
            <a:off x="2040556" y="2030240"/>
            <a:ext cx="3876057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프로파일링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도출된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동일 카테고리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 상품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 대상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들을 이용하여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Top – K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위시리스트 상품들의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 추출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현재는 상품을 추가한 바이어의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상품 특성으로 다시 활용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향후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 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더 뚜렷하게 드러나는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특성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이미지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텍스트 등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추출한 상품들을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유사도기준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Sorting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최종 표출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917DB134-4117-BD35-CC65-0129D7800DFC}"/>
              </a:ext>
            </a:extLst>
          </p:cNvPr>
          <p:cNvGrpSpPr/>
          <p:nvPr/>
        </p:nvGrpSpPr>
        <p:grpSpPr>
          <a:xfrm>
            <a:off x="696886" y="1570882"/>
            <a:ext cx="1343670" cy="4594968"/>
            <a:chOff x="696886" y="1557867"/>
            <a:chExt cx="1343670" cy="4607983"/>
          </a:xfrm>
        </p:grpSpPr>
        <p:sp>
          <p:nvSpPr>
            <p:cNvPr id="1054" name="직사각형 1053">
              <a:extLst>
                <a:ext uri="{FF2B5EF4-FFF2-40B4-BE49-F238E27FC236}">
                  <a16:creationId xmlns:a16="http://schemas.microsoft.com/office/drawing/2014/main" id="{4D37F331-CA80-0443-BD72-5DA325923775}"/>
                </a:ext>
              </a:extLst>
            </p:cNvPr>
            <p:cNvSpPr/>
            <p:nvPr/>
          </p:nvSpPr>
          <p:spPr>
            <a:xfrm>
              <a:off x="932483" y="2458336"/>
              <a:ext cx="964847" cy="712269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유저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5" name="직사각형 1054">
              <a:extLst>
                <a:ext uri="{FF2B5EF4-FFF2-40B4-BE49-F238E27FC236}">
                  <a16:creationId xmlns:a16="http://schemas.microsoft.com/office/drawing/2014/main" id="{583DF86E-3D2F-0CE5-66DA-81A1104B8181}"/>
                </a:ext>
              </a:extLst>
            </p:cNvPr>
            <p:cNvSpPr/>
            <p:nvPr/>
          </p:nvSpPr>
          <p:spPr>
            <a:xfrm>
              <a:off x="932483" y="3439431"/>
              <a:ext cx="964847" cy="847023"/>
            </a:xfrm>
            <a:prstGeom prst="rect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동일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카테고리 도출</a:t>
              </a:r>
            </a:p>
          </p:txBody>
        </p:sp>
        <p:sp>
          <p:nvSpPr>
            <p:cNvPr id="1056" name="직사각형 1055">
              <a:extLst>
                <a:ext uri="{FF2B5EF4-FFF2-40B4-BE49-F238E27FC236}">
                  <a16:creationId xmlns:a16="http://schemas.microsoft.com/office/drawing/2014/main" id="{F47DBD6E-51DD-DE82-6326-E146E36356B7}"/>
                </a:ext>
              </a:extLst>
            </p:cNvPr>
            <p:cNvSpPr/>
            <p:nvPr/>
          </p:nvSpPr>
          <p:spPr>
            <a:xfrm>
              <a:off x="932483" y="4555280"/>
              <a:ext cx="964847" cy="84702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3. </a:t>
              </a: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상품</a:t>
              </a:r>
              <a:br>
                <a:rPr lang="en-US" altLang="ko-KR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</a:br>
              <a:r>
                <a:rPr lang="ko-KR" altLang="en-US" sz="105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프로파일링</a:t>
              </a:r>
            </a:p>
          </p:txBody>
        </p:sp>
        <p:sp>
          <p:nvSpPr>
            <p:cNvPr id="1058" name="이등변 삼각형 1057">
              <a:extLst>
                <a:ext uri="{FF2B5EF4-FFF2-40B4-BE49-F238E27FC236}">
                  <a16:creationId xmlns:a16="http://schemas.microsoft.com/office/drawing/2014/main" id="{239DCABE-52E4-8461-5312-DC3309710B69}"/>
                </a:ext>
              </a:extLst>
            </p:cNvPr>
            <p:cNvSpPr/>
            <p:nvPr/>
          </p:nvSpPr>
          <p:spPr>
            <a:xfrm rot="10800000">
              <a:off x="932479" y="3223060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sz="105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59" name="이등변 삼각형 1058">
              <a:extLst>
                <a:ext uri="{FF2B5EF4-FFF2-40B4-BE49-F238E27FC236}">
                  <a16:creationId xmlns:a16="http://schemas.microsoft.com/office/drawing/2014/main" id="{6693EB27-7E0C-E06E-2794-A2400D508CCC}"/>
                </a:ext>
              </a:extLst>
            </p:cNvPr>
            <p:cNvSpPr/>
            <p:nvPr/>
          </p:nvSpPr>
          <p:spPr>
            <a:xfrm rot="10800000">
              <a:off x="914724" y="4337457"/>
              <a:ext cx="964846" cy="139524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B45B088-7AFA-2C34-A893-32727DEFC3AA}"/>
                </a:ext>
              </a:extLst>
            </p:cNvPr>
            <p:cNvSpPr/>
            <p:nvPr/>
          </p:nvSpPr>
          <p:spPr>
            <a:xfrm>
              <a:off x="696886" y="1557867"/>
              <a:ext cx="1343670" cy="4607983"/>
            </a:xfrm>
            <a:prstGeom prst="rect">
              <a:avLst/>
            </a:prstGeom>
            <a:noFill/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aphicFrame>
        <p:nvGraphicFramePr>
          <p:cNvPr id="1033" name="표 4">
            <a:extLst>
              <a:ext uri="{FF2B5EF4-FFF2-40B4-BE49-F238E27FC236}">
                <a16:creationId xmlns:a16="http://schemas.microsoft.com/office/drawing/2014/main" id="{CD649F08-0601-51CA-573F-CC2C9BC7D3E2}"/>
              </a:ext>
            </a:extLst>
          </p:cNvPr>
          <p:cNvGraphicFramePr>
            <a:graphicFrameLocks noGrp="1"/>
          </p:cNvGraphicFramePr>
          <p:nvPr/>
        </p:nvGraphicFramePr>
        <p:xfrm>
          <a:off x="6640249" y="1707202"/>
          <a:ext cx="4270869" cy="160493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35818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618066">
                  <a:extLst>
                    <a:ext uri="{9D8B030D-6E8A-4147-A177-3AD203B41FA5}">
                      <a16:colId xmlns:a16="http://schemas.microsoft.com/office/drawing/2014/main" val="2537520730"/>
                    </a:ext>
                  </a:extLst>
                </a:gridCol>
                <a:gridCol w="715434">
                  <a:extLst>
                    <a:ext uri="{9D8B030D-6E8A-4147-A177-3AD203B41FA5}">
                      <a16:colId xmlns:a16="http://schemas.microsoft.com/office/drawing/2014/main" val="329373199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835885323"/>
                    </a:ext>
                  </a:extLst>
                </a:gridCol>
                <a:gridCol w="387051">
                  <a:extLst>
                    <a:ext uri="{9D8B030D-6E8A-4147-A177-3AD203B41FA5}">
                      <a16:colId xmlns:a16="http://schemas.microsoft.com/office/drawing/2014/main" val="1246834488"/>
                    </a:ext>
                  </a:extLst>
                </a:gridCol>
              </a:tblGrid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바이어</a:t>
                      </a: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2123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5211</a:t>
                      </a:r>
                      <a:endParaRPr lang="ko-KR" altLang="en-US" dirty="0"/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33321</a:t>
                      </a:r>
                      <a:endParaRPr lang="ko-KR" altLang="en-US" dirty="0"/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18620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13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상품</a:t>
                      </a:r>
                      <a:r>
                        <a:rPr lang="en-US" altLang="ko-KR" sz="9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ID</a:t>
                      </a:r>
                      <a:endParaRPr lang="ko-KR" altLang="en-US" sz="9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50292" marB="50292"/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 marT="50292" marB="50292" anchor="ctr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222751455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0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168985627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1255258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T="37785" marB="37785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56817710"/>
                  </a:ext>
                </a:extLst>
              </a:tr>
              <a:tr h="1233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1152851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0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2174"/>
                  </a:ext>
                </a:extLst>
              </a:tr>
              <a:tr h="12335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…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tc h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018377"/>
                  </a:ext>
                </a:extLst>
              </a:tr>
            </a:tbl>
          </a:graphicData>
        </a:graphic>
      </p:graphicFrame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B8791138-1A32-C07B-35DA-594C3F18C2D0}"/>
              </a:ext>
            </a:extLst>
          </p:cNvPr>
          <p:cNvGrpSpPr/>
          <p:nvPr/>
        </p:nvGrpSpPr>
        <p:grpSpPr>
          <a:xfrm>
            <a:off x="6699116" y="3551415"/>
            <a:ext cx="4212002" cy="367924"/>
            <a:chOff x="6699115" y="3607937"/>
            <a:chExt cx="4212002" cy="307777"/>
          </a:xfrm>
        </p:grpSpPr>
        <p:sp>
          <p:nvSpPr>
            <p:cNvPr id="1035" name="이등변 삼각형 1034">
              <a:extLst>
                <a:ext uri="{FF2B5EF4-FFF2-40B4-BE49-F238E27FC236}">
                  <a16:creationId xmlns:a16="http://schemas.microsoft.com/office/drawing/2014/main" id="{034F4C2D-013F-98B3-33DF-11F33D45A425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4D27339B-B238-4DDB-6A20-83786F16F17D}"/>
                </a:ext>
              </a:extLst>
            </p:cNvPr>
            <p:cNvSpPr txBox="1"/>
            <p:nvPr/>
          </p:nvSpPr>
          <p:spPr>
            <a:xfrm>
              <a:off x="8279642" y="3607937"/>
              <a:ext cx="10759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유사도 계산</a:t>
              </a:r>
            </a:p>
          </p:txBody>
        </p:sp>
      </p:grpSp>
      <p:graphicFrame>
        <p:nvGraphicFramePr>
          <p:cNvPr id="1037" name="표 1036">
            <a:extLst>
              <a:ext uri="{FF2B5EF4-FFF2-40B4-BE49-F238E27FC236}">
                <a16:creationId xmlns:a16="http://schemas.microsoft.com/office/drawing/2014/main" id="{A25ED33A-E145-E126-62C4-236DD9738CC1}"/>
              </a:ext>
            </a:extLst>
          </p:cNvPr>
          <p:cNvGraphicFramePr>
            <a:graphicFrameLocks noGrp="1"/>
          </p:cNvGraphicFramePr>
          <p:nvPr/>
        </p:nvGraphicFramePr>
        <p:xfrm>
          <a:off x="6640249" y="3838576"/>
          <a:ext cx="4270867" cy="926872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947401">
                  <a:extLst>
                    <a:ext uri="{9D8B030D-6E8A-4147-A177-3AD203B41FA5}">
                      <a16:colId xmlns:a16="http://schemas.microsoft.com/office/drawing/2014/main" val="1831108811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846489413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565446057"/>
                    </a:ext>
                  </a:extLst>
                </a:gridCol>
                <a:gridCol w="1107822">
                  <a:extLst>
                    <a:ext uri="{9D8B030D-6E8A-4147-A177-3AD203B41FA5}">
                      <a16:colId xmlns:a16="http://schemas.microsoft.com/office/drawing/2014/main" val="1022722746"/>
                    </a:ext>
                  </a:extLst>
                </a:gridCol>
              </a:tblGrid>
              <a:tr h="16978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41564" marB="41564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1255258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1152851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900" b="0" i="0" u="none" strike="noStrike" cap="none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…</a:t>
                      </a:r>
                      <a:endParaRPr lang="ko-KR" altLang="en-US" sz="900" b="0" i="0" u="none" strike="noStrike" cap="none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41564" marB="41564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210306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1278542</a:t>
                      </a:r>
                      <a:endParaRPr lang="ko-KR" altLang="en-US" sz="8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0.23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0.33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…</a:t>
                      </a:r>
                      <a:endParaRPr lang="ko-KR" altLang="en-US" sz="700" dirty="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261967296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1385521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0.10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0.12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4237355489"/>
                  </a:ext>
                </a:extLst>
              </a:tr>
              <a:tr h="180398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3715215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0.08</a:t>
                      </a:r>
                      <a:endParaRPr lang="ko-KR" altLang="en-US" sz="1000" dirty="0"/>
                    </a:p>
                  </a:txBody>
                  <a:tcPr marT="41564" marB="415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0.02</a:t>
                      </a:r>
                      <a:endParaRPr lang="ko-KR" altLang="en-US" sz="1000" dirty="0"/>
                    </a:p>
                  </a:txBody>
                  <a:tcPr marT="41564" marB="41564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T="41564" marB="41564"/>
                </a:tc>
                <a:extLst>
                  <a:ext uri="{0D108BD9-81ED-4DB2-BD59-A6C34878D82A}">
                    <a16:rowId xmlns:a16="http://schemas.microsoft.com/office/drawing/2014/main" val="33950402"/>
                  </a:ext>
                </a:extLst>
              </a:tr>
            </a:tbl>
          </a:graphicData>
        </a:graphic>
      </p:graphicFrame>
      <p:cxnSp>
        <p:nvCxnSpPr>
          <p:cNvPr id="1038" name="직선 연결선 1037">
            <a:extLst>
              <a:ext uri="{FF2B5EF4-FFF2-40B4-BE49-F238E27FC236}">
                <a16:creationId xmlns:a16="http://schemas.microsoft.com/office/drawing/2014/main" id="{7815F2D9-705B-923F-3E13-D2CD2A4BA6D0}"/>
              </a:ext>
            </a:extLst>
          </p:cNvPr>
          <p:cNvCxnSpPr>
            <a:cxnSpLocks/>
          </p:cNvCxnSpPr>
          <p:nvPr/>
        </p:nvCxnSpPr>
        <p:spPr>
          <a:xfrm>
            <a:off x="7484533" y="1970912"/>
            <a:ext cx="3390546" cy="2043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B630BFB-EFC0-F3CF-C0D5-FEA33EA8F3ED}"/>
              </a:ext>
            </a:extLst>
          </p:cNvPr>
          <p:cNvSpPr txBox="1"/>
          <p:nvPr/>
        </p:nvSpPr>
        <p:spPr>
          <a:xfrm>
            <a:off x="7898553" y="3337065"/>
            <a:ext cx="183811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상품 특성 행렬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위시리스트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060" name="그룹 1059">
            <a:extLst>
              <a:ext uri="{FF2B5EF4-FFF2-40B4-BE49-F238E27FC236}">
                <a16:creationId xmlns:a16="http://schemas.microsoft.com/office/drawing/2014/main" id="{9768B9C3-C8E4-DCDC-AF4F-0F55CAAB665C}"/>
              </a:ext>
            </a:extLst>
          </p:cNvPr>
          <p:cNvGrpSpPr/>
          <p:nvPr/>
        </p:nvGrpSpPr>
        <p:grpSpPr>
          <a:xfrm>
            <a:off x="6710600" y="4808923"/>
            <a:ext cx="4212002" cy="237674"/>
            <a:chOff x="6699115" y="3607937"/>
            <a:chExt cx="4212002" cy="198820"/>
          </a:xfrm>
        </p:grpSpPr>
        <p:sp>
          <p:nvSpPr>
            <p:cNvPr id="1061" name="이등변 삼각형 1060">
              <a:extLst>
                <a:ext uri="{FF2B5EF4-FFF2-40B4-BE49-F238E27FC236}">
                  <a16:creationId xmlns:a16="http://schemas.microsoft.com/office/drawing/2014/main" id="{B9B8BB77-E243-F285-34E7-B96CAC713CFB}"/>
                </a:ext>
              </a:extLst>
            </p:cNvPr>
            <p:cNvSpPr/>
            <p:nvPr/>
          </p:nvSpPr>
          <p:spPr>
            <a:xfrm rot="10800000">
              <a:off x="6699115" y="3608280"/>
              <a:ext cx="4212002" cy="198477"/>
            </a:xfrm>
            <a:prstGeom prst="triangle">
              <a:avLst/>
            </a:prstGeom>
            <a:solidFill>
              <a:srgbClr val="00ADC3"/>
            </a:solidFill>
            <a:ln>
              <a:solidFill>
                <a:srgbClr val="00ADC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6054F613-BA19-720D-38A9-926273BF9C2C}"/>
                </a:ext>
              </a:extLst>
            </p:cNvPr>
            <p:cNvSpPr txBox="1"/>
            <p:nvPr/>
          </p:nvSpPr>
          <p:spPr>
            <a:xfrm>
              <a:off x="8279642" y="3607937"/>
              <a:ext cx="1075936" cy="193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리스트 도출</a:t>
              </a:r>
            </a:p>
          </p:txBody>
        </p:sp>
      </p:grp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8CF724ED-E2E5-3F43-1115-26D3DEFAF0D0}"/>
              </a:ext>
            </a:extLst>
          </p:cNvPr>
          <p:cNvSpPr/>
          <p:nvPr/>
        </p:nvSpPr>
        <p:spPr>
          <a:xfrm>
            <a:off x="6648776" y="5163684"/>
            <a:ext cx="738624" cy="903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바이어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1226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4CD899C7-303A-67D4-CAA1-938D02275AAF}"/>
              </a:ext>
            </a:extLst>
          </p:cNvPr>
          <p:cNvSpPr/>
          <p:nvPr/>
        </p:nvSpPr>
        <p:spPr>
          <a:xfrm>
            <a:off x="7387400" y="5164230"/>
            <a:ext cx="3597026" cy="90261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B7DD2D79-5FF0-8A08-460A-1687A4E68D33}"/>
              </a:ext>
            </a:extLst>
          </p:cNvPr>
          <p:cNvSpPr txBox="1"/>
          <p:nvPr/>
        </p:nvSpPr>
        <p:spPr>
          <a:xfrm>
            <a:off x="7459025" y="5412818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1255258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6C27301-CF99-0527-0F52-FEC72AA7056B}"/>
              </a:ext>
            </a:extLst>
          </p:cNvPr>
          <p:cNvSpPr txBox="1"/>
          <p:nvPr/>
        </p:nvSpPr>
        <p:spPr>
          <a:xfrm>
            <a:off x="7459021" y="5649887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b="0" i="0" u="none" strike="noStrike" cap="none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Arial"/>
              </a:rPr>
              <a:t>1152851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6923011-88EC-62DF-AD9A-E65E37545A5C}"/>
              </a:ext>
            </a:extLst>
          </p:cNvPr>
          <p:cNvSpPr txBox="1"/>
          <p:nvPr/>
        </p:nvSpPr>
        <p:spPr>
          <a:xfrm>
            <a:off x="7736911" y="5185396"/>
            <a:ext cx="595619" cy="269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endParaRPr lang="ko-KR" altLang="en-US" sz="11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CA6BA44C-9922-BD77-68D8-6CA62997202A}"/>
              </a:ext>
            </a:extLst>
          </p:cNvPr>
          <p:cNvSpPr txBox="1"/>
          <p:nvPr/>
        </p:nvSpPr>
        <p:spPr>
          <a:xfrm>
            <a:off x="8702110" y="5185393"/>
            <a:ext cx="595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상품명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E0B7E15-418A-4C6F-5DB9-C0B7C0446560}"/>
              </a:ext>
            </a:extLst>
          </p:cNvPr>
          <p:cNvSpPr txBox="1"/>
          <p:nvPr/>
        </p:nvSpPr>
        <p:spPr>
          <a:xfrm>
            <a:off x="8415751" y="5421292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니트 스커트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C859DF6F-112A-2C3D-70AD-3D342387C055}"/>
              </a:ext>
            </a:extLst>
          </p:cNvPr>
          <p:cNvSpPr txBox="1"/>
          <p:nvPr/>
        </p:nvSpPr>
        <p:spPr>
          <a:xfrm>
            <a:off x="8322526" y="5666395"/>
            <a:ext cx="14564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신상 남성 카디건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B420F7FD-F365-D9FA-4D8D-2C26B1BD4265}"/>
              </a:ext>
            </a:extLst>
          </p:cNvPr>
          <p:cNvSpPr txBox="1"/>
          <p:nvPr/>
        </p:nvSpPr>
        <p:spPr>
          <a:xfrm>
            <a:off x="9719961" y="5211946"/>
            <a:ext cx="595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1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유사도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D70274B8-C034-DC8C-A642-ADD76FDF1C24}"/>
              </a:ext>
            </a:extLst>
          </p:cNvPr>
          <p:cNvSpPr txBox="1"/>
          <p:nvPr/>
        </p:nvSpPr>
        <p:spPr>
          <a:xfrm>
            <a:off x="9458532" y="5429766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0.33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E3A554CD-8B78-F9E1-5C51-CB08B94CDCD3}"/>
              </a:ext>
            </a:extLst>
          </p:cNvPr>
          <p:cNvSpPr txBox="1"/>
          <p:nvPr/>
        </p:nvSpPr>
        <p:spPr>
          <a:xfrm>
            <a:off x="9465695" y="5666395"/>
            <a:ext cx="11683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0.12</a:t>
            </a:r>
            <a:endParaRPr lang="ko-KR" altLang="en-US" sz="1100" b="0" i="0" u="none" strike="noStrike" cap="none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965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4.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성능 평가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725848" y="1570882"/>
            <a:ext cx="554954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성능 평가 지표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A5E6E7-E70F-BCB9-A953-9A9B91CA9C6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D04A74-4B6E-92BB-4A5E-6ACC47D0FD46}"/>
              </a:ext>
            </a:extLst>
          </p:cNvPr>
          <p:cNvSpPr txBox="1"/>
          <p:nvPr/>
        </p:nvSpPr>
        <p:spPr>
          <a:xfrm>
            <a:off x="725848" y="2030240"/>
            <a:ext cx="5190765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측정 결과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내가 실제 구매한 상품 중 추천 알고리즘이 추천한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Recall(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구매했다고 추천한 상품 중 실제 내가 구매한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Precision(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정밀도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0E53A7-277B-FEAD-DD47-4B793A4D7FFA}"/>
              </a:ext>
            </a:extLst>
          </p:cNvPr>
          <p:cNvGrpSpPr/>
          <p:nvPr/>
        </p:nvGrpSpPr>
        <p:grpSpPr>
          <a:xfrm>
            <a:off x="7369359" y="2080356"/>
            <a:ext cx="2958469" cy="1659466"/>
            <a:chOff x="7147977" y="2080356"/>
            <a:chExt cx="2958469" cy="1659466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54F22DB2-9282-220B-DECF-F3E5D4220F9C}"/>
                </a:ext>
              </a:extLst>
            </p:cNvPr>
            <p:cNvSpPr/>
            <p:nvPr/>
          </p:nvSpPr>
          <p:spPr>
            <a:xfrm>
              <a:off x="8370782" y="2321606"/>
              <a:ext cx="512859" cy="1176966"/>
            </a:xfrm>
            <a:custGeom>
              <a:avLst/>
              <a:gdLst>
                <a:gd name="connsiteX0" fmla="*/ 256430 w 512859"/>
                <a:gd name="connsiteY0" fmla="*/ 0 h 1176966"/>
                <a:gd name="connsiteX1" fmla="*/ 258677 w 512859"/>
                <a:gd name="connsiteY1" fmla="*/ 1773 h 1176966"/>
                <a:gd name="connsiteX2" fmla="*/ 512859 w 512859"/>
                <a:gd name="connsiteY2" fmla="*/ 588483 h 1176966"/>
                <a:gd name="connsiteX3" fmla="*/ 258677 w 512859"/>
                <a:gd name="connsiteY3" fmla="*/ 1175193 h 1176966"/>
                <a:gd name="connsiteX4" fmla="*/ 256430 w 512859"/>
                <a:gd name="connsiteY4" fmla="*/ 1176966 h 1176966"/>
                <a:gd name="connsiteX5" fmla="*/ 254182 w 512859"/>
                <a:gd name="connsiteY5" fmla="*/ 1175193 h 1176966"/>
                <a:gd name="connsiteX6" fmla="*/ 0 w 512859"/>
                <a:gd name="connsiteY6" fmla="*/ 588483 h 1176966"/>
                <a:gd name="connsiteX7" fmla="*/ 254182 w 512859"/>
                <a:gd name="connsiteY7" fmla="*/ 1773 h 1176966"/>
                <a:gd name="connsiteX8" fmla="*/ 256430 w 512859"/>
                <a:gd name="connsiteY8" fmla="*/ 0 h 117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2859" h="1176966">
                  <a:moveTo>
                    <a:pt x="256430" y="0"/>
                  </a:moveTo>
                  <a:lnTo>
                    <a:pt x="258677" y="1773"/>
                  </a:lnTo>
                  <a:cubicBezTo>
                    <a:pt x="415724" y="151925"/>
                    <a:pt x="512859" y="359359"/>
                    <a:pt x="512859" y="588483"/>
                  </a:cubicBezTo>
                  <a:cubicBezTo>
                    <a:pt x="512859" y="817608"/>
                    <a:pt x="415724" y="1025041"/>
                    <a:pt x="258677" y="1175193"/>
                  </a:cubicBezTo>
                  <a:lnTo>
                    <a:pt x="256430" y="1176966"/>
                  </a:lnTo>
                  <a:lnTo>
                    <a:pt x="254182" y="1175193"/>
                  </a:lnTo>
                  <a:cubicBezTo>
                    <a:pt x="97136" y="1025041"/>
                    <a:pt x="0" y="817608"/>
                    <a:pt x="0" y="588483"/>
                  </a:cubicBezTo>
                  <a:cubicBezTo>
                    <a:pt x="0" y="359359"/>
                    <a:pt x="97136" y="151925"/>
                    <a:pt x="254182" y="1773"/>
                  </a:cubicBezTo>
                  <a:lnTo>
                    <a:pt x="25643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sz="1100" dirty="0">
                  <a:solidFill>
                    <a:srgbClr val="FFC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Gold</a:t>
              </a: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3C729A17-91B8-60B8-6FC0-534C6A62F4C3}"/>
                </a:ext>
              </a:extLst>
            </p:cNvPr>
            <p:cNvSpPr/>
            <p:nvPr/>
          </p:nvSpPr>
          <p:spPr>
            <a:xfrm>
              <a:off x="7147977" y="2080356"/>
              <a:ext cx="1479235" cy="1659466"/>
            </a:xfrm>
            <a:custGeom>
              <a:avLst/>
              <a:gdLst>
                <a:gd name="connsiteX0" fmla="*/ 867832 w 1479235"/>
                <a:gd name="connsiteY0" fmla="*/ 0 h 1659466"/>
                <a:gd name="connsiteX1" fmla="*/ 1353045 w 1479235"/>
                <a:gd name="connsiteY1" fmla="*/ 141705 h 1659466"/>
                <a:gd name="connsiteX2" fmla="*/ 1479235 w 1479235"/>
                <a:gd name="connsiteY2" fmla="*/ 241250 h 1659466"/>
                <a:gd name="connsiteX3" fmla="*/ 1476987 w 1479235"/>
                <a:gd name="connsiteY3" fmla="*/ 243023 h 1659466"/>
                <a:gd name="connsiteX4" fmla="*/ 1222805 w 1479235"/>
                <a:gd name="connsiteY4" fmla="*/ 829733 h 1659466"/>
                <a:gd name="connsiteX5" fmla="*/ 1476987 w 1479235"/>
                <a:gd name="connsiteY5" fmla="*/ 1416443 h 1659466"/>
                <a:gd name="connsiteX6" fmla="*/ 1479235 w 1479235"/>
                <a:gd name="connsiteY6" fmla="*/ 1418216 h 1659466"/>
                <a:gd name="connsiteX7" fmla="*/ 1353045 w 1479235"/>
                <a:gd name="connsiteY7" fmla="*/ 1517761 h 1659466"/>
                <a:gd name="connsiteX8" fmla="*/ 867832 w 1479235"/>
                <a:gd name="connsiteY8" fmla="*/ 1659466 h 1659466"/>
                <a:gd name="connsiteX9" fmla="*/ 0 w 1479235"/>
                <a:gd name="connsiteY9" fmla="*/ 829733 h 1659466"/>
                <a:gd name="connsiteX10" fmla="*/ 867832 w 1479235"/>
                <a:gd name="connsiteY10" fmla="*/ 0 h 165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9235" h="1659466">
                  <a:moveTo>
                    <a:pt x="867832" y="0"/>
                  </a:moveTo>
                  <a:cubicBezTo>
                    <a:pt x="1047566" y="0"/>
                    <a:pt x="1214538" y="52240"/>
                    <a:pt x="1353045" y="141705"/>
                  </a:cubicBezTo>
                  <a:lnTo>
                    <a:pt x="1479235" y="241250"/>
                  </a:lnTo>
                  <a:lnTo>
                    <a:pt x="1476987" y="243023"/>
                  </a:lnTo>
                  <a:cubicBezTo>
                    <a:pt x="1319941" y="393175"/>
                    <a:pt x="1222805" y="600609"/>
                    <a:pt x="1222805" y="829733"/>
                  </a:cubicBezTo>
                  <a:cubicBezTo>
                    <a:pt x="1222805" y="1058858"/>
                    <a:pt x="1319941" y="1266291"/>
                    <a:pt x="1476987" y="1416443"/>
                  </a:cubicBezTo>
                  <a:lnTo>
                    <a:pt x="1479235" y="1418216"/>
                  </a:lnTo>
                  <a:lnTo>
                    <a:pt x="1353045" y="1517761"/>
                  </a:lnTo>
                  <a:cubicBezTo>
                    <a:pt x="1214538" y="1607226"/>
                    <a:pt x="1047566" y="1659466"/>
                    <a:pt x="867832" y="1659466"/>
                  </a:cubicBezTo>
                  <a:cubicBezTo>
                    <a:pt x="388542" y="1659466"/>
                    <a:pt x="0" y="1287982"/>
                    <a:pt x="0" y="829733"/>
                  </a:cubicBezTo>
                  <a:cubicBezTo>
                    <a:pt x="0" y="371484"/>
                    <a:pt x="388542" y="0"/>
                    <a:pt x="867832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/>
                <a:t>내가</a:t>
              </a:r>
              <a:endParaRPr lang="en-US" altLang="ko-KR" dirty="0"/>
            </a:p>
            <a:p>
              <a:pPr algn="ctr"/>
              <a:r>
                <a:rPr lang="ko-KR" altLang="en-US" dirty="0"/>
                <a:t>구매한</a:t>
              </a:r>
              <a:endParaRPr lang="en-US" altLang="ko-KR" dirty="0"/>
            </a:p>
            <a:p>
              <a:pPr algn="ctr"/>
              <a:r>
                <a:rPr lang="ko-KR" altLang="en-US" dirty="0"/>
                <a:t>상품</a:t>
              </a: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F7C10DFB-5101-D726-773B-5C09740987BE}"/>
                </a:ext>
              </a:extLst>
            </p:cNvPr>
            <p:cNvSpPr/>
            <p:nvPr/>
          </p:nvSpPr>
          <p:spPr>
            <a:xfrm>
              <a:off x="8627212" y="2080356"/>
              <a:ext cx="1479234" cy="1659466"/>
            </a:xfrm>
            <a:custGeom>
              <a:avLst/>
              <a:gdLst>
                <a:gd name="connsiteX0" fmla="*/ 611402 w 1479234"/>
                <a:gd name="connsiteY0" fmla="*/ 0 h 1659466"/>
                <a:gd name="connsiteX1" fmla="*/ 1479234 w 1479234"/>
                <a:gd name="connsiteY1" fmla="*/ 829733 h 1659466"/>
                <a:gd name="connsiteX2" fmla="*/ 611402 w 1479234"/>
                <a:gd name="connsiteY2" fmla="*/ 1659466 h 1659466"/>
                <a:gd name="connsiteX3" fmla="*/ 126189 w 1479234"/>
                <a:gd name="connsiteY3" fmla="*/ 1517761 h 1659466"/>
                <a:gd name="connsiteX4" fmla="*/ 0 w 1479234"/>
                <a:gd name="connsiteY4" fmla="*/ 1418216 h 1659466"/>
                <a:gd name="connsiteX5" fmla="*/ 2247 w 1479234"/>
                <a:gd name="connsiteY5" fmla="*/ 1416443 h 1659466"/>
                <a:gd name="connsiteX6" fmla="*/ 256429 w 1479234"/>
                <a:gd name="connsiteY6" fmla="*/ 829733 h 1659466"/>
                <a:gd name="connsiteX7" fmla="*/ 2247 w 1479234"/>
                <a:gd name="connsiteY7" fmla="*/ 243023 h 1659466"/>
                <a:gd name="connsiteX8" fmla="*/ 0 w 1479234"/>
                <a:gd name="connsiteY8" fmla="*/ 241250 h 1659466"/>
                <a:gd name="connsiteX9" fmla="*/ 126189 w 1479234"/>
                <a:gd name="connsiteY9" fmla="*/ 141705 h 1659466"/>
                <a:gd name="connsiteX10" fmla="*/ 611402 w 1479234"/>
                <a:gd name="connsiteY10" fmla="*/ 0 h 1659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9234" h="1659466">
                  <a:moveTo>
                    <a:pt x="611402" y="0"/>
                  </a:moveTo>
                  <a:cubicBezTo>
                    <a:pt x="1090692" y="0"/>
                    <a:pt x="1479234" y="371484"/>
                    <a:pt x="1479234" y="829733"/>
                  </a:cubicBezTo>
                  <a:cubicBezTo>
                    <a:pt x="1479234" y="1287982"/>
                    <a:pt x="1090692" y="1659466"/>
                    <a:pt x="611402" y="1659466"/>
                  </a:cubicBezTo>
                  <a:cubicBezTo>
                    <a:pt x="431668" y="1659466"/>
                    <a:pt x="264696" y="1607226"/>
                    <a:pt x="126189" y="1517761"/>
                  </a:cubicBezTo>
                  <a:lnTo>
                    <a:pt x="0" y="1418216"/>
                  </a:lnTo>
                  <a:lnTo>
                    <a:pt x="2247" y="1416443"/>
                  </a:lnTo>
                  <a:cubicBezTo>
                    <a:pt x="159294" y="1266291"/>
                    <a:pt x="256429" y="1058858"/>
                    <a:pt x="256429" y="829733"/>
                  </a:cubicBezTo>
                  <a:cubicBezTo>
                    <a:pt x="256429" y="600609"/>
                    <a:pt x="159294" y="393175"/>
                    <a:pt x="2247" y="243023"/>
                  </a:cubicBezTo>
                  <a:lnTo>
                    <a:pt x="0" y="241250"/>
                  </a:lnTo>
                  <a:lnTo>
                    <a:pt x="126189" y="141705"/>
                  </a:lnTo>
                  <a:cubicBezTo>
                    <a:pt x="264696" y="52240"/>
                    <a:pt x="431668" y="0"/>
                    <a:pt x="611402" y="0"/>
                  </a:cubicBez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dirty="0"/>
                <a:t>추천</a:t>
              </a:r>
              <a:endParaRPr lang="en-US" altLang="ko-KR" dirty="0"/>
            </a:p>
            <a:p>
              <a:pPr algn="ctr"/>
              <a:r>
                <a:rPr lang="ko-KR" altLang="en-US" dirty="0"/>
                <a:t>알고리즘</a:t>
              </a:r>
              <a:endParaRPr lang="en-US" altLang="ko-KR" dirty="0"/>
            </a:p>
            <a:p>
              <a:pPr algn="ctr"/>
              <a:r>
                <a:rPr lang="ko-KR" altLang="en-US" dirty="0"/>
                <a:t>추천</a:t>
              </a:r>
              <a:endParaRPr lang="en-US" altLang="ko-KR" dirty="0"/>
            </a:p>
            <a:p>
              <a:pPr algn="ctr"/>
              <a:r>
                <a:rPr lang="ko-KR" altLang="en-US" dirty="0"/>
                <a:t>상품</a:t>
              </a:r>
              <a:endParaRPr lang="en-US" altLang="ko-KR" dirty="0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12243E-FD74-3365-CF36-E7358A082964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8848594" y="3498572"/>
            <a:ext cx="1532699" cy="829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A28F89C-47FF-BE98-8A41-6DCAA006E263}"/>
              </a:ext>
            </a:extLst>
          </p:cNvPr>
          <p:cNvCxnSpPr>
            <a:cxnSpLocks/>
            <a:stCxn id="11" idx="5"/>
            <a:endCxn id="30" idx="0"/>
          </p:cNvCxnSpPr>
          <p:nvPr/>
        </p:nvCxnSpPr>
        <p:spPr>
          <a:xfrm flipH="1">
            <a:off x="7497573" y="3496799"/>
            <a:ext cx="1348773" cy="854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D299EE0A-8476-C180-9AA5-6F31FC231670}"/>
              </a:ext>
            </a:extLst>
          </p:cNvPr>
          <p:cNvSpPr/>
          <p:nvPr/>
        </p:nvSpPr>
        <p:spPr>
          <a:xfrm>
            <a:off x="9513461" y="4569555"/>
            <a:ext cx="512859" cy="1176966"/>
          </a:xfrm>
          <a:custGeom>
            <a:avLst/>
            <a:gdLst>
              <a:gd name="connsiteX0" fmla="*/ 256430 w 512859"/>
              <a:gd name="connsiteY0" fmla="*/ 0 h 1176966"/>
              <a:gd name="connsiteX1" fmla="*/ 258677 w 512859"/>
              <a:gd name="connsiteY1" fmla="*/ 1773 h 1176966"/>
              <a:gd name="connsiteX2" fmla="*/ 512859 w 512859"/>
              <a:gd name="connsiteY2" fmla="*/ 588483 h 1176966"/>
              <a:gd name="connsiteX3" fmla="*/ 258677 w 512859"/>
              <a:gd name="connsiteY3" fmla="*/ 1175193 h 1176966"/>
              <a:gd name="connsiteX4" fmla="*/ 256430 w 512859"/>
              <a:gd name="connsiteY4" fmla="*/ 1176966 h 1176966"/>
              <a:gd name="connsiteX5" fmla="*/ 254182 w 512859"/>
              <a:gd name="connsiteY5" fmla="*/ 1175193 h 1176966"/>
              <a:gd name="connsiteX6" fmla="*/ 0 w 512859"/>
              <a:gd name="connsiteY6" fmla="*/ 588483 h 1176966"/>
              <a:gd name="connsiteX7" fmla="*/ 254182 w 512859"/>
              <a:gd name="connsiteY7" fmla="*/ 1773 h 1176966"/>
              <a:gd name="connsiteX8" fmla="*/ 256430 w 512859"/>
              <a:gd name="connsiteY8" fmla="*/ 0 h 117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59" h="1176966">
                <a:moveTo>
                  <a:pt x="256430" y="0"/>
                </a:moveTo>
                <a:lnTo>
                  <a:pt x="258677" y="1773"/>
                </a:lnTo>
                <a:cubicBezTo>
                  <a:pt x="415724" y="151925"/>
                  <a:pt x="512859" y="359359"/>
                  <a:pt x="512859" y="588483"/>
                </a:cubicBezTo>
                <a:cubicBezTo>
                  <a:pt x="512859" y="817608"/>
                  <a:pt x="415724" y="1025041"/>
                  <a:pt x="258677" y="1175193"/>
                </a:cubicBezTo>
                <a:lnTo>
                  <a:pt x="256430" y="1176966"/>
                </a:lnTo>
                <a:lnTo>
                  <a:pt x="254182" y="1175193"/>
                </a:lnTo>
                <a:cubicBezTo>
                  <a:pt x="97136" y="1025041"/>
                  <a:pt x="0" y="817608"/>
                  <a:pt x="0" y="588483"/>
                </a:cubicBezTo>
                <a:cubicBezTo>
                  <a:pt x="0" y="359359"/>
                  <a:pt x="97136" y="151925"/>
                  <a:pt x="254182" y="1773"/>
                </a:cubicBezTo>
                <a:lnTo>
                  <a:pt x="25643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Gold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E02AA37-90AB-8E5A-311B-49AAC8367F0F}"/>
              </a:ext>
            </a:extLst>
          </p:cNvPr>
          <p:cNvSpPr/>
          <p:nvPr/>
        </p:nvSpPr>
        <p:spPr>
          <a:xfrm>
            <a:off x="9769891" y="4328305"/>
            <a:ext cx="1479234" cy="1659466"/>
          </a:xfrm>
          <a:custGeom>
            <a:avLst/>
            <a:gdLst>
              <a:gd name="connsiteX0" fmla="*/ 611402 w 1479234"/>
              <a:gd name="connsiteY0" fmla="*/ 0 h 1659466"/>
              <a:gd name="connsiteX1" fmla="*/ 1479234 w 1479234"/>
              <a:gd name="connsiteY1" fmla="*/ 829733 h 1659466"/>
              <a:gd name="connsiteX2" fmla="*/ 611402 w 1479234"/>
              <a:gd name="connsiteY2" fmla="*/ 1659466 h 1659466"/>
              <a:gd name="connsiteX3" fmla="*/ 126189 w 1479234"/>
              <a:gd name="connsiteY3" fmla="*/ 1517761 h 1659466"/>
              <a:gd name="connsiteX4" fmla="*/ 0 w 1479234"/>
              <a:gd name="connsiteY4" fmla="*/ 1418216 h 1659466"/>
              <a:gd name="connsiteX5" fmla="*/ 2247 w 1479234"/>
              <a:gd name="connsiteY5" fmla="*/ 1416443 h 1659466"/>
              <a:gd name="connsiteX6" fmla="*/ 256429 w 1479234"/>
              <a:gd name="connsiteY6" fmla="*/ 829733 h 1659466"/>
              <a:gd name="connsiteX7" fmla="*/ 2247 w 1479234"/>
              <a:gd name="connsiteY7" fmla="*/ 243023 h 1659466"/>
              <a:gd name="connsiteX8" fmla="*/ 0 w 1479234"/>
              <a:gd name="connsiteY8" fmla="*/ 241250 h 1659466"/>
              <a:gd name="connsiteX9" fmla="*/ 126189 w 1479234"/>
              <a:gd name="connsiteY9" fmla="*/ 141705 h 1659466"/>
              <a:gd name="connsiteX10" fmla="*/ 611402 w 1479234"/>
              <a:gd name="connsiteY10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9234" h="1659466">
                <a:moveTo>
                  <a:pt x="611402" y="0"/>
                </a:moveTo>
                <a:cubicBezTo>
                  <a:pt x="1090692" y="0"/>
                  <a:pt x="1479234" y="371484"/>
                  <a:pt x="1479234" y="829733"/>
                </a:cubicBezTo>
                <a:cubicBezTo>
                  <a:pt x="1479234" y="1287982"/>
                  <a:pt x="1090692" y="1659466"/>
                  <a:pt x="611402" y="1659466"/>
                </a:cubicBezTo>
                <a:cubicBezTo>
                  <a:pt x="431668" y="1659466"/>
                  <a:pt x="264696" y="1607226"/>
                  <a:pt x="126189" y="1517761"/>
                </a:cubicBezTo>
                <a:lnTo>
                  <a:pt x="0" y="1418216"/>
                </a:lnTo>
                <a:lnTo>
                  <a:pt x="2247" y="1416443"/>
                </a:lnTo>
                <a:cubicBezTo>
                  <a:pt x="159294" y="1266291"/>
                  <a:pt x="256429" y="1058858"/>
                  <a:pt x="256429" y="829733"/>
                </a:cubicBezTo>
                <a:cubicBezTo>
                  <a:pt x="256429" y="600609"/>
                  <a:pt x="159294" y="393175"/>
                  <a:pt x="2247" y="243023"/>
                </a:cubicBezTo>
                <a:lnTo>
                  <a:pt x="0" y="241250"/>
                </a:lnTo>
                <a:lnTo>
                  <a:pt x="126189" y="141705"/>
                </a:lnTo>
                <a:cubicBezTo>
                  <a:pt x="264696" y="52240"/>
                  <a:pt x="431668" y="0"/>
                  <a:pt x="611402" y="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추천</a:t>
            </a:r>
            <a:endParaRPr lang="en-US" altLang="ko-KR" dirty="0"/>
          </a:p>
          <a:p>
            <a:pPr algn="ctr"/>
            <a:r>
              <a:rPr lang="ko-KR" altLang="en-US" dirty="0"/>
              <a:t>알고리즘</a:t>
            </a:r>
            <a:endParaRPr lang="en-US" altLang="ko-KR" dirty="0"/>
          </a:p>
          <a:p>
            <a:pPr algn="ctr"/>
            <a:r>
              <a:rPr lang="ko-KR" altLang="en-US" dirty="0"/>
              <a:t>추천</a:t>
            </a:r>
            <a:endParaRPr lang="en-US" altLang="ko-KR" dirty="0"/>
          </a:p>
          <a:p>
            <a:pPr algn="ctr"/>
            <a:r>
              <a:rPr lang="ko-KR" altLang="en-US" dirty="0"/>
              <a:t>상품</a:t>
            </a:r>
            <a:endParaRPr lang="en-US" altLang="ko-KR" dirty="0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8F6AF2BD-6F49-E374-712B-833E241F0ED4}"/>
              </a:ext>
            </a:extLst>
          </p:cNvPr>
          <p:cNvSpPr/>
          <p:nvPr/>
        </p:nvSpPr>
        <p:spPr>
          <a:xfrm>
            <a:off x="7852546" y="4592760"/>
            <a:ext cx="512859" cy="1176966"/>
          </a:xfrm>
          <a:custGeom>
            <a:avLst/>
            <a:gdLst>
              <a:gd name="connsiteX0" fmla="*/ 256430 w 512859"/>
              <a:gd name="connsiteY0" fmla="*/ 0 h 1176966"/>
              <a:gd name="connsiteX1" fmla="*/ 258677 w 512859"/>
              <a:gd name="connsiteY1" fmla="*/ 1773 h 1176966"/>
              <a:gd name="connsiteX2" fmla="*/ 512859 w 512859"/>
              <a:gd name="connsiteY2" fmla="*/ 588483 h 1176966"/>
              <a:gd name="connsiteX3" fmla="*/ 258677 w 512859"/>
              <a:gd name="connsiteY3" fmla="*/ 1175193 h 1176966"/>
              <a:gd name="connsiteX4" fmla="*/ 256430 w 512859"/>
              <a:gd name="connsiteY4" fmla="*/ 1176966 h 1176966"/>
              <a:gd name="connsiteX5" fmla="*/ 254182 w 512859"/>
              <a:gd name="connsiteY5" fmla="*/ 1175193 h 1176966"/>
              <a:gd name="connsiteX6" fmla="*/ 0 w 512859"/>
              <a:gd name="connsiteY6" fmla="*/ 588483 h 1176966"/>
              <a:gd name="connsiteX7" fmla="*/ 254182 w 512859"/>
              <a:gd name="connsiteY7" fmla="*/ 1773 h 1176966"/>
              <a:gd name="connsiteX8" fmla="*/ 256430 w 512859"/>
              <a:gd name="connsiteY8" fmla="*/ 0 h 117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59" h="1176966">
                <a:moveTo>
                  <a:pt x="256430" y="0"/>
                </a:moveTo>
                <a:lnTo>
                  <a:pt x="258677" y="1773"/>
                </a:lnTo>
                <a:cubicBezTo>
                  <a:pt x="415724" y="151925"/>
                  <a:pt x="512859" y="359359"/>
                  <a:pt x="512859" y="588483"/>
                </a:cubicBezTo>
                <a:cubicBezTo>
                  <a:pt x="512859" y="817608"/>
                  <a:pt x="415724" y="1025041"/>
                  <a:pt x="258677" y="1175193"/>
                </a:cubicBezTo>
                <a:lnTo>
                  <a:pt x="256430" y="1176966"/>
                </a:lnTo>
                <a:lnTo>
                  <a:pt x="254182" y="1175193"/>
                </a:lnTo>
                <a:cubicBezTo>
                  <a:pt x="97136" y="1025041"/>
                  <a:pt x="0" y="817608"/>
                  <a:pt x="0" y="588483"/>
                </a:cubicBezTo>
                <a:cubicBezTo>
                  <a:pt x="0" y="359359"/>
                  <a:pt x="97136" y="151925"/>
                  <a:pt x="254182" y="1773"/>
                </a:cubicBezTo>
                <a:lnTo>
                  <a:pt x="25643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ko-KR" sz="11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Gold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510086C-9983-A641-3BEC-81E6DC835BB1}"/>
              </a:ext>
            </a:extLst>
          </p:cNvPr>
          <p:cNvSpPr/>
          <p:nvPr/>
        </p:nvSpPr>
        <p:spPr>
          <a:xfrm>
            <a:off x="6629741" y="4351510"/>
            <a:ext cx="1479235" cy="1659466"/>
          </a:xfrm>
          <a:custGeom>
            <a:avLst/>
            <a:gdLst>
              <a:gd name="connsiteX0" fmla="*/ 867832 w 1479235"/>
              <a:gd name="connsiteY0" fmla="*/ 0 h 1659466"/>
              <a:gd name="connsiteX1" fmla="*/ 1353045 w 1479235"/>
              <a:gd name="connsiteY1" fmla="*/ 141705 h 1659466"/>
              <a:gd name="connsiteX2" fmla="*/ 1479235 w 1479235"/>
              <a:gd name="connsiteY2" fmla="*/ 241250 h 1659466"/>
              <a:gd name="connsiteX3" fmla="*/ 1476987 w 1479235"/>
              <a:gd name="connsiteY3" fmla="*/ 243023 h 1659466"/>
              <a:gd name="connsiteX4" fmla="*/ 1222805 w 1479235"/>
              <a:gd name="connsiteY4" fmla="*/ 829733 h 1659466"/>
              <a:gd name="connsiteX5" fmla="*/ 1476987 w 1479235"/>
              <a:gd name="connsiteY5" fmla="*/ 1416443 h 1659466"/>
              <a:gd name="connsiteX6" fmla="*/ 1479235 w 1479235"/>
              <a:gd name="connsiteY6" fmla="*/ 1418216 h 1659466"/>
              <a:gd name="connsiteX7" fmla="*/ 1353045 w 1479235"/>
              <a:gd name="connsiteY7" fmla="*/ 1517761 h 1659466"/>
              <a:gd name="connsiteX8" fmla="*/ 867832 w 1479235"/>
              <a:gd name="connsiteY8" fmla="*/ 1659466 h 1659466"/>
              <a:gd name="connsiteX9" fmla="*/ 0 w 1479235"/>
              <a:gd name="connsiteY9" fmla="*/ 829733 h 1659466"/>
              <a:gd name="connsiteX10" fmla="*/ 867832 w 1479235"/>
              <a:gd name="connsiteY10" fmla="*/ 0 h 165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9235" h="1659466">
                <a:moveTo>
                  <a:pt x="867832" y="0"/>
                </a:moveTo>
                <a:cubicBezTo>
                  <a:pt x="1047566" y="0"/>
                  <a:pt x="1214538" y="52240"/>
                  <a:pt x="1353045" y="141705"/>
                </a:cubicBezTo>
                <a:lnTo>
                  <a:pt x="1479235" y="241250"/>
                </a:lnTo>
                <a:lnTo>
                  <a:pt x="1476987" y="243023"/>
                </a:lnTo>
                <a:cubicBezTo>
                  <a:pt x="1319941" y="393175"/>
                  <a:pt x="1222805" y="600609"/>
                  <a:pt x="1222805" y="829733"/>
                </a:cubicBezTo>
                <a:cubicBezTo>
                  <a:pt x="1222805" y="1058858"/>
                  <a:pt x="1319941" y="1266291"/>
                  <a:pt x="1476987" y="1416443"/>
                </a:cubicBezTo>
                <a:lnTo>
                  <a:pt x="1479235" y="1418216"/>
                </a:lnTo>
                <a:lnTo>
                  <a:pt x="1353045" y="1517761"/>
                </a:lnTo>
                <a:cubicBezTo>
                  <a:pt x="1214538" y="1607226"/>
                  <a:pt x="1047566" y="1659466"/>
                  <a:pt x="867832" y="1659466"/>
                </a:cubicBezTo>
                <a:cubicBezTo>
                  <a:pt x="388542" y="1659466"/>
                  <a:pt x="0" y="1287982"/>
                  <a:pt x="0" y="829733"/>
                </a:cubicBezTo>
                <a:cubicBezTo>
                  <a:pt x="0" y="371484"/>
                  <a:pt x="388542" y="0"/>
                  <a:pt x="867832" y="0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dirty="0"/>
              <a:t>내가</a:t>
            </a:r>
            <a:endParaRPr lang="en-US" altLang="ko-KR" dirty="0"/>
          </a:p>
          <a:p>
            <a:pPr algn="ctr"/>
            <a:r>
              <a:rPr lang="ko-KR" altLang="en-US" dirty="0"/>
              <a:t>구매한</a:t>
            </a:r>
            <a:endParaRPr lang="en-US" altLang="ko-KR" dirty="0"/>
          </a:p>
          <a:p>
            <a:pPr algn="ctr"/>
            <a:r>
              <a:rPr lang="ko-KR" altLang="en-US" dirty="0"/>
              <a:t>상품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E1333B-9F3C-9E4B-CCD4-E83D6E7B3EF0}"/>
              </a:ext>
            </a:extLst>
          </p:cNvPr>
          <p:cNvSpPr txBox="1"/>
          <p:nvPr/>
        </p:nvSpPr>
        <p:spPr>
          <a:xfrm>
            <a:off x="7717055" y="4129086"/>
            <a:ext cx="6174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Recall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3F16C8-8400-B0B6-FB1A-8C0FDE5E5BE5}"/>
              </a:ext>
            </a:extLst>
          </p:cNvPr>
          <p:cNvSpPr txBox="1"/>
          <p:nvPr/>
        </p:nvSpPr>
        <p:spPr>
          <a:xfrm>
            <a:off x="9271556" y="4162168"/>
            <a:ext cx="7021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Precision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74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4.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성능 평가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725848" y="1570882"/>
            <a:ext cx="554954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성능 측정 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A5E6E7-E70F-BCB9-A953-9A9B91CA9C6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D04A74-4B6E-92BB-4A5E-6ACC47D0FD46}"/>
              </a:ext>
            </a:extLst>
          </p:cNvPr>
          <p:cNvSpPr txBox="1"/>
          <p:nvPr/>
        </p:nvSpPr>
        <p:spPr>
          <a:xfrm>
            <a:off x="725848" y="2030240"/>
            <a:ext cx="5190765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측정 결과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내가 실제 구매한 상품 중 추천 알고리즘이 추천한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Recall(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구매했다고 추천한 상품 중 실제 내가 구매한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Precision(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정밀도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알고리즘을 가동하면서 데이터 부족으로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타겟 상품 도출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후보 상품 도출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결과 도출 불가로 제외된 빈도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AF3319-DDF9-44F2-6356-4CA2EEAC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181297"/>
              </p:ext>
            </p:extLst>
          </p:nvPr>
        </p:nvGraphicFramePr>
        <p:xfrm>
          <a:off x="6799485" y="2239320"/>
          <a:ext cx="3872656" cy="89180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1107815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2764841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Precision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0.012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0.029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D798E7A-6E79-AAB1-A54D-D1491FFBC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19539"/>
              </p:ext>
            </p:extLst>
          </p:nvPr>
        </p:nvGraphicFramePr>
        <p:xfrm>
          <a:off x="6799485" y="3466647"/>
          <a:ext cx="3872657" cy="2386482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51381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  <a:gridCol w="1701762">
                  <a:extLst>
                    <a:ext uri="{9D8B030D-6E8A-4147-A177-3AD203B41FA5}">
                      <a16:colId xmlns:a16="http://schemas.microsoft.com/office/drawing/2014/main" val="1023626321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 명수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6,446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15711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전처리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후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4,641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952"/>
                  </a:ext>
                </a:extLst>
              </a:tr>
              <a:tr h="20878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도출 제외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결과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821032079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위시리스트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060394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수행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3,931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37785" marB="37785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184264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4065220-78C3-BCA7-941C-6B70908E0BA8}"/>
              </a:ext>
            </a:extLst>
          </p:cNvPr>
          <p:cNvSpPr txBox="1"/>
          <p:nvPr/>
        </p:nvSpPr>
        <p:spPr>
          <a:xfrm>
            <a:off x="8185127" y="3142152"/>
            <a:ext cx="13980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&lt;A-1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성능 평가표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BB180A-5B31-6AD0-DCBC-604066EDB4CD}"/>
              </a:ext>
            </a:extLst>
          </p:cNvPr>
          <p:cNvSpPr txBox="1"/>
          <p:nvPr/>
        </p:nvSpPr>
        <p:spPr>
          <a:xfrm>
            <a:off x="7442186" y="5871805"/>
            <a:ext cx="28838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&lt;A-1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콜드 스타트 사례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빈도표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(23.03.07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8278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42C940-7AA4-B3C7-4129-6867DBF02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7119" y="2072246"/>
            <a:ext cx="7076440" cy="3323987"/>
          </a:xfrm>
        </p:spPr>
        <p:txBody>
          <a:bodyPr/>
          <a:lstStyle/>
          <a:p>
            <a:pPr marL="5715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개요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 상황 진단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 및 연구가설 설정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AutoNum type="arabicPeriod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알고리즘 요약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현황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분석 결과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성능 평가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571500" indent="-342900">
              <a:buFont typeface="+mj-lt"/>
              <a:buAutoNum type="arabicPeriod" startAt="3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결론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Google Shape;63;p9">
            <a:extLst>
              <a:ext uri="{FF2B5EF4-FFF2-40B4-BE49-F238E27FC236}">
                <a16:creationId xmlns:a16="http://schemas.microsoft.com/office/drawing/2014/main" id="{07138741-6096-F042-811E-3DE46A27420E}"/>
              </a:ext>
            </a:extLst>
          </p:cNvPr>
          <p:cNvSpPr txBox="1"/>
          <p:nvPr/>
        </p:nvSpPr>
        <p:spPr>
          <a:xfrm>
            <a:off x="4850646" y="6442837"/>
            <a:ext cx="2490708" cy="276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WWW.LINKSHOPS.COM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A9B262C-B7A8-DEA2-B257-CB103C07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80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4.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성능 평가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725848" y="1570882"/>
            <a:ext cx="554954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A-3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 성능 측정 결과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A5E6E7-E70F-BCB9-A953-9A9B91CA9C6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D04A74-4B6E-92BB-4A5E-6ACC47D0FD46}"/>
              </a:ext>
            </a:extLst>
          </p:cNvPr>
          <p:cNvSpPr txBox="1"/>
          <p:nvPr/>
        </p:nvSpPr>
        <p:spPr>
          <a:xfrm>
            <a:off x="725848" y="2030240"/>
            <a:ext cx="5190765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측정 결과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내가 실제 구매한 상품 중 추천 알고리즘이 추천한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Recall(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재현율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내가 구매했다고 추천한 상품 중 실제 내가 구매한 상품의 비율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Precision(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정밀도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알고리즘을 가동하면서 데이터 부족으로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타겟 상품 도출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후보 상품 도출 불가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 결과 도출 불가로 제외된 빈도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AF3319-DDF9-44F2-6356-4CA2EEAC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05947"/>
              </p:ext>
            </p:extLst>
          </p:nvPr>
        </p:nvGraphicFramePr>
        <p:xfrm>
          <a:off x="6799485" y="2237815"/>
          <a:ext cx="3872656" cy="89180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1107815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2764841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Precision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0.014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0.046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D268C02-CC5F-61DF-6E2E-0C26A58F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50233"/>
              </p:ext>
            </p:extLst>
          </p:nvPr>
        </p:nvGraphicFramePr>
        <p:xfrm>
          <a:off x="6799485" y="3466647"/>
          <a:ext cx="3872657" cy="2386482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51381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  <a:gridCol w="1701762">
                  <a:extLst>
                    <a:ext uri="{9D8B030D-6E8A-4147-A177-3AD203B41FA5}">
                      <a16:colId xmlns:a16="http://schemas.microsoft.com/office/drawing/2014/main" val="1023626321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 명수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6,446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15711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전처리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후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4,641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952"/>
                  </a:ext>
                </a:extLst>
              </a:tr>
              <a:tr h="20878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도출 제외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165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결과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684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821032079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위시리스트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060394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수행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3,740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37785" marB="37785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184264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31546D2-B3A2-F114-9405-72079CD92E7A}"/>
              </a:ext>
            </a:extLst>
          </p:cNvPr>
          <p:cNvSpPr txBox="1"/>
          <p:nvPr/>
        </p:nvSpPr>
        <p:spPr>
          <a:xfrm>
            <a:off x="8185127" y="3130577"/>
            <a:ext cx="139800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&lt;A-3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성능 평가표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29F5D5-D737-159D-2039-9509E53F53A1}"/>
              </a:ext>
            </a:extLst>
          </p:cNvPr>
          <p:cNvSpPr txBox="1"/>
          <p:nvPr/>
        </p:nvSpPr>
        <p:spPr>
          <a:xfrm>
            <a:off x="7442186" y="5871805"/>
            <a:ext cx="28838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&lt;A-3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콜드 스타트 사례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빈도표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(23.03.07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56555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4.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성능 평가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BEE0BD-4D78-50BC-3893-C56E1FF6DF10}"/>
              </a:ext>
            </a:extLst>
          </p:cNvPr>
          <p:cNvSpPr/>
          <p:nvPr/>
        </p:nvSpPr>
        <p:spPr>
          <a:xfrm>
            <a:off x="695325" y="1570882"/>
            <a:ext cx="10801349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37FF3D-017F-1527-F383-387A54C36F9D}"/>
              </a:ext>
            </a:extLst>
          </p:cNvPr>
          <p:cNvSpPr/>
          <p:nvPr/>
        </p:nvSpPr>
        <p:spPr>
          <a:xfrm>
            <a:off x="725848" y="1570882"/>
            <a:ext cx="554954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비교군 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user – user 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협업필터링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A5E6E7-E70F-BCB9-A953-9A9B91CA9C6B}"/>
              </a:ext>
            </a:extLst>
          </p:cNvPr>
          <p:cNvCxnSpPr/>
          <p:nvPr/>
        </p:nvCxnSpPr>
        <p:spPr>
          <a:xfrm flipH="1">
            <a:off x="6271585" y="1570882"/>
            <a:ext cx="1" cy="4594968"/>
          </a:xfrm>
          <a:prstGeom prst="line">
            <a:avLst/>
          </a:prstGeom>
          <a:ln w="19050">
            <a:solidFill>
              <a:srgbClr val="00ADC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4D04A74-4B6E-92BB-4A5E-6ACC47D0FD46}"/>
              </a:ext>
            </a:extLst>
          </p:cNvPr>
          <p:cNvSpPr txBox="1"/>
          <p:nvPr/>
        </p:nvSpPr>
        <p:spPr>
          <a:xfrm>
            <a:off x="725848" y="2030240"/>
            <a:ext cx="5190765" cy="4135064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측정 결과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A-1, A-3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안과 비교했을 때 성능지표와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콜드스타트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양쪽 모두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 – USER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협업 필터링이 우수한 것으로 언뜻 보임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그러나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실제 사용자 측면에서 추천 결과를 확인해봤을 때 다음의 절차 결여로 매력적인 추천 결과를 뽑아내지 못하는 것으로 보임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 기반 필터링 부재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Target-buyer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구매 상품별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고려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X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Target-buyer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u="sng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별로 구매하지 않은 카테고리의 상품을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다수 추천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결과 부재 多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A-1, A-3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모두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추천결과가 없는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경우가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7~800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 수준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A-3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 같은 경우는 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1778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건으로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2.5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 수준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A-1, A-3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안의 경우 </a:t>
            </a:r>
            <a:r>
              <a:rPr lang="en-US" altLang="ko-KR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wishlist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단골브랜드 내역 추가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통해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Cold-start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해결이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가능하나 이 방법의 경우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유저가 구매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많이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하지 않는 한 해결 불가능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1AF3319-DDF9-44F2-6356-4CA2EEAC1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63148"/>
              </p:ext>
            </p:extLst>
          </p:nvPr>
        </p:nvGraphicFramePr>
        <p:xfrm>
          <a:off x="6799485" y="2237815"/>
          <a:ext cx="3872656" cy="89180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1107815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2764841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Precision</a:t>
                      </a:r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0.287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0.11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D268C02-CC5F-61DF-6E2E-0C26A58FA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1668"/>
              </p:ext>
            </p:extLst>
          </p:nvPr>
        </p:nvGraphicFramePr>
        <p:xfrm>
          <a:off x="6799485" y="3466647"/>
          <a:ext cx="3872657" cy="2386482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51381">
                  <a:extLst>
                    <a:ext uri="{9D8B030D-6E8A-4147-A177-3AD203B41FA5}">
                      <a16:colId xmlns:a16="http://schemas.microsoft.com/office/drawing/2014/main" val="4264371856"/>
                    </a:ext>
                  </a:extLst>
                </a:gridCol>
                <a:gridCol w="1319514">
                  <a:extLst>
                    <a:ext uri="{9D8B030D-6E8A-4147-A177-3AD203B41FA5}">
                      <a16:colId xmlns:a16="http://schemas.microsoft.com/office/drawing/2014/main" val="598781563"/>
                    </a:ext>
                  </a:extLst>
                </a:gridCol>
                <a:gridCol w="1701762">
                  <a:extLst>
                    <a:ext uri="{9D8B030D-6E8A-4147-A177-3AD203B41FA5}">
                      <a16:colId xmlns:a16="http://schemas.microsoft.com/office/drawing/2014/main" val="1023626321"/>
                    </a:ext>
                  </a:extLst>
                </a:gridCol>
              </a:tblGrid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지표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값</a:t>
                      </a:r>
                    </a:p>
                  </a:txBody>
                  <a:tcPr marT="37785" marB="3778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28850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총 명수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6,446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15711"/>
                  </a:ext>
                </a:extLst>
              </a:tr>
              <a:tr h="2087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전처리</a:t>
                      </a:r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후</a:t>
                      </a: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77952"/>
                  </a:ext>
                </a:extLst>
              </a:tr>
              <a:tr h="208789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도출 제외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타겟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50292" marB="50292"/>
                </a:tc>
                <a:extLst>
                  <a:ext uri="{0D108BD9-81ED-4DB2-BD59-A6C34878D82A}">
                    <a16:rowId xmlns:a16="http://schemas.microsoft.com/office/drawing/2014/main" val="1436227635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Recall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marT="37785" marB="37785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후보 상품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1514781586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추천 결과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1778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821032079"/>
                  </a:ext>
                </a:extLst>
              </a:tr>
              <a:tr h="2015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위시리스트 </a:t>
                      </a: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630603948"/>
                  </a:ext>
                </a:extLst>
              </a:tr>
              <a:tr h="201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추천 수행</a:t>
                      </a:r>
                    </a:p>
                  </a:txBody>
                  <a:tcPr marT="37785" marB="37785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4,668</a:t>
                      </a:r>
                      <a:r>
                        <a:rPr lang="ko-KR" altLang="en-US" sz="14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명</a:t>
                      </a:r>
                    </a:p>
                  </a:txBody>
                  <a:tcPr marT="37785" marB="37785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6184264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31546D2-B3A2-F114-9405-72079CD92E7A}"/>
              </a:ext>
            </a:extLst>
          </p:cNvPr>
          <p:cNvSpPr txBox="1"/>
          <p:nvPr/>
        </p:nvSpPr>
        <p:spPr>
          <a:xfrm>
            <a:off x="8185127" y="3130576"/>
            <a:ext cx="1664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협업 필터링 성능 평가표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29F5D5-D737-159D-2039-9509E53F53A1}"/>
              </a:ext>
            </a:extLst>
          </p:cNvPr>
          <p:cNvSpPr txBox="1"/>
          <p:nvPr/>
        </p:nvSpPr>
        <p:spPr>
          <a:xfrm>
            <a:off x="7442185" y="5871805"/>
            <a:ext cx="31370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협업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필터링콜드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스타트 사례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빈도표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(23.03.07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8505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4 from A hybrid online-product recommendation system: Combining  implicit rating-based collaborative filtering and sequential pattern  analysis | Semantic Scholar">
            <a:extLst>
              <a:ext uri="{FF2B5EF4-FFF2-40B4-BE49-F238E27FC236}">
                <a16:creationId xmlns:a16="http://schemas.microsoft.com/office/drawing/2014/main" id="{769F3699-9997-084A-8651-F8BE45423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4" t="-3860" r="41272" b="211"/>
          <a:stretch/>
        </p:blipFill>
        <p:spPr bwMode="auto">
          <a:xfrm>
            <a:off x="799716" y="1095685"/>
            <a:ext cx="3550903" cy="454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C375B0-44F5-5D97-412A-93F78536556B}"/>
              </a:ext>
            </a:extLst>
          </p:cNvPr>
          <p:cNvSpPr txBox="1"/>
          <p:nvPr/>
        </p:nvSpPr>
        <p:spPr>
          <a:xfrm>
            <a:off x="584735" y="5748746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E2E2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 hybrid online-product recommendation system: Combining implicit rating-based collaborative filtering and sequential pattern analysis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BD08E3-F45D-7C2C-1262-8C57547FF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181" y="1994284"/>
            <a:ext cx="5256398" cy="21758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75D97-F439-8205-E4F3-0D592C667674}"/>
              </a:ext>
            </a:extLst>
          </p:cNvPr>
          <p:cNvSpPr txBox="1"/>
          <p:nvPr/>
        </p:nvSpPr>
        <p:spPr>
          <a:xfrm>
            <a:off x="6446520" y="5748746"/>
            <a:ext cx="60976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E2E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Hierarchical Bayesian Personalized Recommendation: </a:t>
            </a:r>
            <a:br>
              <a:rPr lang="en-US" altLang="ko-KR" dirty="0">
                <a:solidFill>
                  <a:srgbClr val="2E2E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solidFill>
                  <a:srgbClr val="2E2E2E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Case Study and Beyond </a:t>
            </a:r>
            <a:endParaRPr lang="ko-KR" altLang="en-US" dirty="0">
              <a:solidFill>
                <a:srgbClr val="2E2E2E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460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67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결론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결론 요약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5" y="1974184"/>
            <a:ext cx="10801350" cy="142803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</a:t>
            </a:r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정량적 지표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로만 확인했을 땐 단순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user-user </a:t>
            </a:r>
            <a:r>
              <a:rPr lang="ko-KR" altLang="en-US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협업필터링</a:t>
            </a:r>
            <a:r>
              <a:rPr lang="ko-KR" altLang="en-US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A-1, A-3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우수</a:t>
            </a:r>
            <a:endParaRPr lang="en-US" altLang="ko-KR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But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정성적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확인했을 때 다음 사유로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A-1, A-3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더 우수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것으로 판단</a:t>
            </a:r>
            <a:b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적정성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사용자 경험 차원에서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A-1, A-3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user-user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필터링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보다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더 적절한 결과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 추천 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②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성능 개선 가능성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실패 사례수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2.5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이르고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추가적인 개선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불가능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A-1, A-3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안이 더 우수한 것으로 보임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555023-A906-74B2-ADBC-A180797EEDB6}"/>
              </a:ext>
            </a:extLst>
          </p:cNvPr>
          <p:cNvSpPr/>
          <p:nvPr/>
        </p:nvSpPr>
        <p:spPr>
          <a:xfrm>
            <a:off x="695325" y="4146671"/>
            <a:ext cx="10801350" cy="1428768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</a:t>
            </a:r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정량적 지표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확인했을 때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Precision / Recall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0.02 / 0.04</a:t>
            </a:r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수준으로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 연구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들과 비교해봤을 때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평균적인 성능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판단</a:t>
            </a:r>
            <a:endParaRPr lang="en-US" altLang="ko-KR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정성적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확인했을 때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유사한 스타일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카테고리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기반으로 추천을 수행하기 때문에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 경험 차원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ko-KR" altLang="en-US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적절한 추천 결과</a:t>
            </a:r>
            <a:r>
              <a:rPr lang="ko-KR" altLang="en-US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보여주는 것으로 판단</a:t>
            </a:r>
          </a:p>
        </p:txBody>
      </p:sp>
    </p:spTree>
    <p:extLst>
      <p:ext uri="{BB962C8B-B14F-4D97-AF65-F5344CB8AC3E}">
        <p14:creationId xmlns:p14="http://schemas.microsoft.com/office/powerpoint/2010/main" val="419537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결론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연구의 한계 향후 시사점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2672C7-D54C-300D-ACF4-D0EFAA73D2AD}"/>
              </a:ext>
            </a:extLst>
          </p:cNvPr>
          <p:cNvSpPr/>
          <p:nvPr/>
        </p:nvSpPr>
        <p:spPr>
          <a:xfrm>
            <a:off x="695325" y="1582934"/>
            <a:ext cx="10801350" cy="220942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연구의 한계</a:t>
            </a:r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algn="ctr"/>
            <a:r>
              <a:rPr lang="en-US" altLang="ko-KR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연구 환경의 한계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GPU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활용이 불가능하고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메모리가 작은 현 연구 환경에서 좀 더 장기간 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좀 더 많은 변수를 활용 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Matrix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Factorization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좀 더 상호간의 연결성을 강조하는 방법론 활용에 한계</a:t>
            </a:r>
            <a:r>
              <a:rPr lang="en-US" altLang="ko-KR" sz="1800" b="0" i="0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CA2C4B-A676-F13A-DC1F-5CB3254E1457}"/>
              </a:ext>
            </a:extLst>
          </p:cNvPr>
          <p:cNvSpPr/>
          <p:nvPr/>
        </p:nvSpPr>
        <p:spPr>
          <a:xfrm>
            <a:off x="695325" y="3970346"/>
            <a:ext cx="10801350" cy="2209420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시사점</a:t>
            </a:r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향후 연구 환경이 개선되고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유저들이 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Wishlist /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단골 브랜드 추가를 더 적극적으로 수행할 경우 추천 성능과 </a:t>
            </a:r>
            <a:r>
              <a:rPr lang="en-US" altLang="ko-KR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Cold-start </a:t>
            </a:r>
            <a:r>
              <a:rPr lang="ko-KR" altLang="en-US" sz="18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 해결에 진전이 있을 것으로 기대 </a:t>
            </a:r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endParaRPr lang="ko-KR" altLang="en-US" sz="18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5004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b="1" dirty="0"/>
              <a:t>참고문헌</a:t>
            </a:r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2960738"/>
            <a:ext cx="10801350" cy="1993623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S.M Mahdi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Seyednezhad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et.al, “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 Review on Recommendation Systems: Context-aware to Social-based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”,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Arxiv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(2018),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Zitao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Liu Et.al, “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Hierarchical Bayesian Personalized Recommendation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”,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Arxiv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(2019)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i="0" u="none" strike="noStrike" cap="none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K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eunho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Choi et.al, “</a:t>
            </a:r>
            <a:r>
              <a:rPr lang="en-US" altLang="ko-KR" b="0" i="0" dirty="0">
                <a:solidFill>
                  <a:srgbClr val="2E2E2E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 hybrid online-product recommendation system: Combining implicit rating-based collaborative filtering and sequential pattern analysis</a:t>
            </a:r>
            <a:r>
              <a:rPr lang="en-US" altLang="ko-KR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”,</a:t>
            </a:r>
            <a:r>
              <a:rPr lang="ko-KR" altLang="en-US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 </a:t>
            </a:r>
            <a:r>
              <a:rPr lang="en-US" altLang="ko-KR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Electronic</a:t>
            </a:r>
            <a:r>
              <a:rPr lang="ko-KR" altLang="en-US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 </a:t>
            </a:r>
            <a:r>
              <a:rPr lang="en-US" altLang="ko-KR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Commerce</a:t>
            </a:r>
            <a:r>
              <a:rPr lang="ko-KR" altLang="en-US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 </a:t>
            </a:r>
            <a:r>
              <a:rPr lang="en-US" altLang="ko-KR" b="0" dirty="0">
                <a:solidFill>
                  <a:schemeClr val="dk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Res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earch and Applications Vol 11, Issue 4(2012), pp 309-317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Paul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Convington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, Jay Adams and Emre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Sargin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, “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Deep Neural Networks for YouTube Recommendations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”,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 tooltip="RecSys '16: Proceedings of the 10th ACM Conference on Recommender Syste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RecSys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4" tooltip="RecSys '16: Proceedings of the 10th ACM Conference on Recommender System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'16: Proceedings of the 10th ACM Conference on Recommender Systems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(2016), pp 191-198</a:t>
            </a:r>
          </a:p>
        </p:txBody>
      </p:sp>
    </p:spTree>
    <p:extLst>
      <p:ext uri="{BB962C8B-B14F-4D97-AF65-F5344CB8AC3E}">
        <p14:creationId xmlns:p14="http://schemas.microsoft.com/office/powerpoint/2010/main" val="353464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07921"/>
            <a:ext cx="802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개요</a:t>
            </a:r>
          </a:p>
          <a:p>
            <a:pPr lvl="1"/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824D45-9F60-6FC4-5E50-19F193953A53}"/>
              </a:ext>
            </a:extLst>
          </p:cNvPr>
          <p:cNvSpPr txBox="1"/>
          <p:nvPr/>
        </p:nvSpPr>
        <p:spPr>
          <a:xfrm>
            <a:off x="695325" y="1132951"/>
            <a:ext cx="5221288" cy="41759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1. </a:t>
            </a:r>
            <a:r>
              <a:rPr lang="ko-KR" altLang="en-US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현 상황 진단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1D93DE-44A8-2B22-EE72-D2DEF4FE476B}"/>
              </a:ext>
            </a:extLst>
          </p:cNvPr>
          <p:cNvSpPr/>
          <p:nvPr/>
        </p:nvSpPr>
        <p:spPr>
          <a:xfrm>
            <a:off x="695325" y="5390147"/>
            <a:ext cx="10801350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카테고리를 넘어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나와 비슷한 다른 바이어의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연관 상품이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나에게도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노출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되도록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 알고리즘 구성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및 제공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87AC20-8A97-9B51-4DCF-62F321761DD3}"/>
              </a:ext>
            </a:extLst>
          </p:cNvPr>
          <p:cNvSpPr/>
          <p:nvPr/>
        </p:nvSpPr>
        <p:spPr>
          <a:xfrm>
            <a:off x="708323" y="2028956"/>
            <a:ext cx="5221288" cy="1348240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 해외바이어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로부터 </a:t>
            </a:r>
            <a:b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(SKU)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 적다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라는 </a:t>
            </a:r>
            <a:r>
              <a:rPr lang="en-US" altLang="ko-KR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VoC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지속적으로 접수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EE123A-AA15-AF56-539C-37A0DEA597C7}"/>
              </a:ext>
            </a:extLst>
          </p:cNvPr>
          <p:cNvSpPr/>
          <p:nvPr/>
        </p:nvSpPr>
        <p:spPr>
          <a:xfrm>
            <a:off x="6299015" y="2028955"/>
            <a:ext cx="5221288" cy="1348240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바이어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 해외 바이어</a:t>
            </a:r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검색 결과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신뢰할 수 없어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카테고리별 상품 탐색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진행하는 경향이 있음</a:t>
            </a: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4D04567D-8B34-17C9-7C4A-CC16DC610DD6}"/>
              </a:ext>
            </a:extLst>
          </p:cNvPr>
          <p:cNvSpPr/>
          <p:nvPr/>
        </p:nvSpPr>
        <p:spPr>
          <a:xfrm rot="10800000">
            <a:off x="1745381" y="4806997"/>
            <a:ext cx="8701238" cy="479248"/>
          </a:xfrm>
          <a:prstGeom prst="triangle">
            <a:avLst/>
          </a:prstGeom>
          <a:gradFill>
            <a:gsLst>
              <a:gs pos="92000">
                <a:srgbClr val="00ADC3">
                  <a:alpha val="25000"/>
                </a:srgbClr>
              </a:gs>
              <a:gs pos="42000">
                <a:srgbClr val="00ADC3">
                  <a:alpha val="79000"/>
                </a:srgbClr>
              </a:gs>
              <a:gs pos="71000">
                <a:srgbClr val="00ADC3">
                  <a:alpha val="52000"/>
                </a:srgbClr>
              </a:gs>
              <a:gs pos="13000">
                <a:srgbClr val="00ADC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8716033-A48E-269F-387A-AA8C2037150C}"/>
              </a:ext>
            </a:extLst>
          </p:cNvPr>
          <p:cNvSpPr txBox="1"/>
          <p:nvPr/>
        </p:nvSpPr>
        <p:spPr>
          <a:xfrm>
            <a:off x="972995" y="1655366"/>
            <a:ext cx="614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&lt;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상품이 적다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‘  VOC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지속 접수</a:t>
            </a:r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&gt;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6FF5C-0140-371D-9BA9-10674AB399A1}"/>
              </a:ext>
            </a:extLst>
          </p:cNvPr>
          <p:cNvSpPr txBox="1"/>
          <p:nvPr/>
        </p:nvSpPr>
        <p:spPr>
          <a:xfrm>
            <a:off x="6392873" y="1636217"/>
            <a:ext cx="614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&lt;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검색어 결과 품질 이슈</a:t>
            </a:r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CACFD0-4ACB-BC4A-2F53-807599BCD34A}"/>
              </a:ext>
            </a:extLst>
          </p:cNvPr>
          <p:cNvSpPr/>
          <p:nvPr/>
        </p:nvSpPr>
        <p:spPr>
          <a:xfrm>
            <a:off x="695325" y="3857264"/>
            <a:ext cx="10801350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카테고리를 넘어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주제별 종합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큐레이션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가능한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메인화면</a:t>
            </a:r>
            <a:r>
              <a:rPr lang="ko-KR" altLang="en-US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구성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되었으면 하는 방향성을 제시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BA647-1791-B5F4-009A-517178D3AF70}"/>
              </a:ext>
            </a:extLst>
          </p:cNvPr>
          <p:cNvSpPr txBox="1"/>
          <p:nvPr/>
        </p:nvSpPr>
        <p:spPr>
          <a:xfrm>
            <a:off x="945107" y="3466620"/>
            <a:ext cx="61449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&lt;C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레벨 희망 </a:t>
            </a:r>
            <a:r>
              <a:rPr lang="ko-KR" altLang="en-US" sz="1400" i="0" u="none" strike="noStrike" cap="none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메인화면</a:t>
            </a:r>
            <a:r>
              <a:rPr lang="ko-KR" altLang="en-US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개편 방향</a:t>
            </a:r>
            <a:r>
              <a:rPr lang="en-US" altLang="ko-KR" sz="14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&gt;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103D37-8859-94A5-AD9C-44EEEA6147AF}"/>
              </a:ext>
            </a:extLst>
          </p:cNvPr>
          <p:cNvSpPr txBox="1"/>
          <p:nvPr/>
        </p:nvSpPr>
        <p:spPr>
          <a:xfrm>
            <a:off x="5626849" y="4913066"/>
            <a:ext cx="1040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목표 설정</a:t>
            </a:r>
            <a:endParaRPr lang="ko-KR" altLang="en-US" dirty="0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C0FC43F4-9A23-0529-3CB0-B16C394AC7FE}"/>
              </a:ext>
            </a:extLst>
          </p:cNvPr>
          <p:cNvSpPr/>
          <p:nvPr/>
        </p:nvSpPr>
        <p:spPr>
          <a:xfrm rot="5400000">
            <a:off x="5919591" y="3432714"/>
            <a:ext cx="313475" cy="313475"/>
          </a:xfrm>
          <a:custGeom>
            <a:avLst/>
            <a:gdLst>
              <a:gd name="connsiteX0" fmla="*/ 0 w 555341"/>
              <a:gd name="connsiteY0" fmla="*/ 350083 h 555341"/>
              <a:gd name="connsiteX1" fmla="*/ 0 w 555341"/>
              <a:gd name="connsiteY1" fmla="*/ 205260 h 555341"/>
              <a:gd name="connsiteX2" fmla="*/ 206292 w 555341"/>
              <a:gd name="connsiteY2" fmla="*/ 205260 h 555341"/>
              <a:gd name="connsiteX3" fmla="*/ 206292 w 555341"/>
              <a:gd name="connsiteY3" fmla="*/ 0 h 555341"/>
              <a:gd name="connsiteX4" fmla="*/ 351115 w 555341"/>
              <a:gd name="connsiteY4" fmla="*/ 0 h 555341"/>
              <a:gd name="connsiteX5" fmla="*/ 351115 w 555341"/>
              <a:gd name="connsiteY5" fmla="*/ 205260 h 555341"/>
              <a:gd name="connsiteX6" fmla="*/ 555341 w 555341"/>
              <a:gd name="connsiteY6" fmla="*/ 205260 h 555341"/>
              <a:gd name="connsiteX7" fmla="*/ 555341 w 555341"/>
              <a:gd name="connsiteY7" fmla="*/ 350083 h 555341"/>
              <a:gd name="connsiteX8" fmla="*/ 351115 w 555341"/>
              <a:gd name="connsiteY8" fmla="*/ 350083 h 555341"/>
              <a:gd name="connsiteX9" fmla="*/ 351115 w 555341"/>
              <a:gd name="connsiteY9" fmla="*/ 555341 h 555341"/>
              <a:gd name="connsiteX10" fmla="*/ 206292 w 555341"/>
              <a:gd name="connsiteY10" fmla="*/ 555341 h 555341"/>
              <a:gd name="connsiteX11" fmla="*/ 206292 w 555341"/>
              <a:gd name="connsiteY11" fmla="*/ 350083 h 555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5341" h="555341">
                <a:moveTo>
                  <a:pt x="0" y="350083"/>
                </a:moveTo>
                <a:lnTo>
                  <a:pt x="0" y="205260"/>
                </a:lnTo>
                <a:lnTo>
                  <a:pt x="206292" y="205260"/>
                </a:lnTo>
                <a:lnTo>
                  <a:pt x="206292" y="0"/>
                </a:lnTo>
                <a:lnTo>
                  <a:pt x="351115" y="0"/>
                </a:lnTo>
                <a:lnTo>
                  <a:pt x="351115" y="205260"/>
                </a:lnTo>
                <a:lnTo>
                  <a:pt x="555341" y="205260"/>
                </a:lnTo>
                <a:lnTo>
                  <a:pt x="555341" y="350083"/>
                </a:lnTo>
                <a:lnTo>
                  <a:pt x="351115" y="350083"/>
                </a:lnTo>
                <a:lnTo>
                  <a:pt x="351115" y="555341"/>
                </a:lnTo>
                <a:lnTo>
                  <a:pt x="206292" y="555341"/>
                </a:lnTo>
                <a:lnTo>
                  <a:pt x="206292" y="350083"/>
                </a:lnTo>
                <a:close/>
              </a:path>
            </a:pathLst>
          </a:cu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11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ADE7EB-C2F1-4974-B8AF-2A24D60A35B8}"/>
              </a:ext>
            </a:extLst>
          </p:cNvPr>
          <p:cNvSpPr/>
          <p:nvPr/>
        </p:nvSpPr>
        <p:spPr>
          <a:xfrm>
            <a:off x="6271465" y="4827762"/>
            <a:ext cx="511055" cy="798980"/>
          </a:xfrm>
          <a:prstGeom prst="rect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437A525-7959-7A10-20E4-659C9ED4E311}"/>
              </a:ext>
            </a:extLst>
          </p:cNvPr>
          <p:cNvSpPr/>
          <p:nvPr/>
        </p:nvSpPr>
        <p:spPr>
          <a:xfrm>
            <a:off x="6275388" y="2432995"/>
            <a:ext cx="511055" cy="7897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6E8C4-1B11-5E41-9352-8145156E894D}"/>
              </a:ext>
            </a:extLst>
          </p:cNvPr>
          <p:cNvSpPr txBox="1"/>
          <p:nvPr/>
        </p:nvSpPr>
        <p:spPr>
          <a:xfrm>
            <a:off x="695325" y="2030239"/>
            <a:ext cx="5298348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컨텐츠 기반 필터링</a:t>
            </a:r>
            <a:endParaRPr lang="en-US" altLang="ko-KR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아이템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자체의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유사한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상품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추천하는 방법론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가령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영화라고 한다면 영화에 대한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장르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‘, ‘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감독명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‘, 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출연 배우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영화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라는 컨텐츠의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특성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작용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컨텐츠 기반 필터링은 다음과 같은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세 단계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부분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일반화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가능함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S.M Mahdi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Seyednezhad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et.al, 2019)</a:t>
            </a:r>
          </a:p>
          <a:p>
            <a:pPr marL="465750" indent="-285750">
              <a:buFontTx/>
              <a:buChar char="-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Content Analyzer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컨텐츠의 특성을 분석하는 부분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Raw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데이터를 정형화된 정보로 변환한다</a:t>
            </a:r>
            <a:endParaRPr lang="en-US" altLang="ko-KR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465750" indent="-285750">
              <a:buFontTx/>
              <a:buChar char="-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Profile Learner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Content Analyzer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에서 추출한 컨텐츠의 특성을 </a:t>
            </a:r>
            <a:r>
              <a:rPr lang="ko-KR" alt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추전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목표인 유저에 맞게 재가공하는 부분</a:t>
            </a:r>
            <a:endParaRPr lang="en-US" altLang="ko-KR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marL="465750" indent="-285750">
              <a:buFontTx/>
              <a:buChar char="-"/>
            </a:pP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Filtering Component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: Profile Learner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에서 나온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user Profile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기반으로 가장 유사한 상품을 추천하는 부분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다양한 유사도 측정 방법론 활용 가능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	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A1516F2-A61A-BA59-4F8D-B9E818B05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472491"/>
              </p:ext>
            </p:extLst>
          </p:nvPr>
        </p:nvGraphicFramePr>
        <p:xfrm>
          <a:off x="6786444" y="2191872"/>
          <a:ext cx="4167101" cy="3421844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90992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822318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683821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77038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999588">
                  <a:extLst>
                    <a:ext uri="{9D8B030D-6E8A-4147-A177-3AD203B41FA5}">
                      <a16:colId xmlns:a16="http://schemas.microsoft.com/office/drawing/2014/main" val="2580529415"/>
                    </a:ext>
                  </a:extLst>
                </a:gridCol>
              </a:tblGrid>
              <a:tr h="24165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블록버스터</a:t>
                      </a: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아동</a:t>
                      </a: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SF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Over 1 million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7945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blipFill dpi="0" rotWithShape="1">
                      <a:blip r:embed="rId4"/>
                      <a:srcRect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7945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blipFill>
                      <a:blip r:embed="rId5"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7945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blipFill>
                      <a:blip r:embed="rId6"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79450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blipFill>
                      <a:blip r:embed="rId7"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E0BEC8-D432-FFF8-59C7-E0FC38207378}"/>
              </a:ext>
            </a:extLst>
          </p:cNvPr>
          <p:cNvSpPr/>
          <p:nvPr/>
        </p:nvSpPr>
        <p:spPr>
          <a:xfrm>
            <a:off x="6275388" y="2432995"/>
            <a:ext cx="4745538" cy="7897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3A75A3-E4E2-5B1C-4373-162BA63A065B}"/>
              </a:ext>
            </a:extLst>
          </p:cNvPr>
          <p:cNvSpPr/>
          <p:nvPr/>
        </p:nvSpPr>
        <p:spPr>
          <a:xfrm>
            <a:off x="6275388" y="4836979"/>
            <a:ext cx="4745538" cy="78976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B494EB4-53A4-38D5-C044-796D9BB4D5BB}"/>
              </a:ext>
            </a:extLst>
          </p:cNvPr>
          <p:cNvCxnSpPr>
            <a:cxnSpLocks/>
            <a:stCxn id="15" idx="3"/>
            <a:endCxn id="28" idx="0"/>
          </p:cNvCxnSpPr>
          <p:nvPr/>
        </p:nvCxnSpPr>
        <p:spPr>
          <a:xfrm>
            <a:off x="11020926" y="2827876"/>
            <a:ext cx="213086" cy="980404"/>
          </a:xfrm>
          <a:prstGeom prst="bentConnector2">
            <a:avLst/>
          </a:prstGeom>
          <a:ln>
            <a:solidFill>
              <a:srgbClr val="00A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D1C75A0-F846-5A92-9CB6-DC8F5F9807A4}"/>
              </a:ext>
            </a:extLst>
          </p:cNvPr>
          <p:cNvCxnSpPr>
            <a:cxnSpLocks/>
            <a:stCxn id="16" idx="3"/>
            <a:endCxn id="28" idx="2"/>
          </p:cNvCxnSpPr>
          <p:nvPr/>
        </p:nvCxnSpPr>
        <p:spPr>
          <a:xfrm flipV="1">
            <a:off x="11020926" y="4269945"/>
            <a:ext cx="213086" cy="961916"/>
          </a:xfrm>
          <a:prstGeom prst="bentConnector2">
            <a:avLst/>
          </a:prstGeom>
          <a:ln>
            <a:solidFill>
              <a:srgbClr val="00A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4F4AE9A-427B-616D-E81D-2208808403C9}"/>
              </a:ext>
            </a:extLst>
          </p:cNvPr>
          <p:cNvSpPr txBox="1"/>
          <p:nvPr/>
        </p:nvSpPr>
        <p:spPr>
          <a:xfrm>
            <a:off x="10682908" y="3808280"/>
            <a:ext cx="1102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유사도 </a:t>
            </a:r>
            <a:endParaRPr lang="en-US" altLang="ko-KR"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algn="ctr"/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높음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927A15-C8D1-70E0-249B-B5A1BBD86436}"/>
              </a:ext>
            </a:extLst>
          </p:cNvPr>
          <p:cNvSpPr txBox="1"/>
          <p:nvPr/>
        </p:nvSpPr>
        <p:spPr>
          <a:xfrm>
            <a:off x="6372636" y="2446021"/>
            <a:ext cx="3770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선택</a:t>
            </a:r>
            <a:endParaRPr lang="en-US" altLang="ko-KR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Malgun Gothic"/>
            </a:endParaRPr>
          </a:p>
          <a:p>
            <a:r>
              <a:rPr lang="ko-KR" altLang="en-US" sz="11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영화</a:t>
            </a:r>
            <a:endParaRPr lang="ko-KR" altLang="en-US" sz="11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696175-83B1-D26D-9E5C-F302254AB3EC}"/>
              </a:ext>
            </a:extLst>
          </p:cNvPr>
          <p:cNvSpPr txBox="1"/>
          <p:nvPr/>
        </p:nvSpPr>
        <p:spPr>
          <a:xfrm>
            <a:off x="6348140" y="4792501"/>
            <a:ext cx="3817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추천</a:t>
            </a:r>
            <a:endParaRPr lang="en-US" altLang="ko-KR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sym typeface="Malgun Gothic"/>
            </a:endParaRPr>
          </a:p>
          <a:p>
            <a:r>
              <a:rPr lang="ko-KR" altLang="en-US" sz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영화</a:t>
            </a:r>
            <a:endParaRPr lang="ko-KR" altLang="en-US" sz="1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3F5E3D43-E654-0359-49D3-322E548035F6}"/>
              </a:ext>
            </a:extLst>
          </p:cNvPr>
          <p:cNvSpPr/>
          <p:nvPr/>
        </p:nvSpPr>
        <p:spPr>
          <a:xfrm>
            <a:off x="6400800" y="3429000"/>
            <a:ext cx="208593" cy="1157258"/>
          </a:xfrm>
          <a:prstGeom prst="downArrow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38000">
                <a:schemeClr val="bg1">
                  <a:lumMod val="7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FF238D-B580-5ED0-4BC5-30A4A60A3C1F}"/>
              </a:ext>
            </a:extLst>
          </p:cNvPr>
          <p:cNvSpPr txBox="1"/>
          <p:nvPr/>
        </p:nvSpPr>
        <p:spPr>
          <a:xfrm>
            <a:off x="7955279" y="5712840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컨텐츠 기반 필터링 예시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6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6E8C4-1B11-5E41-9352-8145156E894D}"/>
              </a:ext>
            </a:extLst>
          </p:cNvPr>
          <p:cNvSpPr txBox="1"/>
          <p:nvPr/>
        </p:nvSpPr>
        <p:spPr>
          <a:xfrm>
            <a:off x="695325" y="2030239"/>
            <a:ext cx="5298348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필터링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영역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공간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이용하여 추천 사항을 추론하는 방법론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가령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유저의 구매 내역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＇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이라는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영역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존재하는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A’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와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B’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둘이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충분히 유사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하다면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에게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내역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가능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협업 기반 필터링은 아래와 같이 분류 가능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S.M Mahdi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Seyednezhad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et.al, 2019)</a:t>
            </a: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메모리 기반 협업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User – Item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행렬에서만 작동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추천 직전에 모든 평점을 직접적으로 업데이트하여 활용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</a:t>
            </a:r>
            <a:r>
              <a:rPr lang="ko-KR" altLang="en-US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배치성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활용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)</a:t>
            </a:r>
          </a:p>
          <a:p>
            <a:pPr marL="465750" indent="-285750">
              <a:buFontTx/>
              <a:buChar char="-"/>
            </a:pP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모델 기반 협업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 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학습 가능한 파라미터를 가진 모델을 활용하여 학습한 패턴을 기반으로 추천을 수행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(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Paul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Convington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, Jay Adams and Emre 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Sargin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, 2016)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	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61BFC65-E375-8259-E20D-EF372DCB2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480697"/>
              </p:ext>
            </p:extLst>
          </p:nvPr>
        </p:nvGraphicFramePr>
        <p:xfrm>
          <a:off x="6786444" y="2191872"/>
          <a:ext cx="4167101" cy="3372230"/>
        </p:xfrm>
        <a:graphic>
          <a:graphicData uri="http://schemas.openxmlformats.org/drawingml/2006/table">
            <a:tbl>
              <a:tblPr firstRow="1" bandRow="1">
                <a:tableStyleId>{7E7D721D-6364-480E-8800-464AE2764135}</a:tableStyleId>
              </a:tblPr>
              <a:tblGrid>
                <a:gridCol w="890992">
                  <a:extLst>
                    <a:ext uri="{9D8B030D-6E8A-4147-A177-3AD203B41FA5}">
                      <a16:colId xmlns:a16="http://schemas.microsoft.com/office/drawing/2014/main" val="571309862"/>
                    </a:ext>
                  </a:extLst>
                </a:gridCol>
                <a:gridCol w="822318">
                  <a:extLst>
                    <a:ext uri="{9D8B030D-6E8A-4147-A177-3AD203B41FA5}">
                      <a16:colId xmlns:a16="http://schemas.microsoft.com/office/drawing/2014/main" val="4216946010"/>
                    </a:ext>
                  </a:extLst>
                </a:gridCol>
                <a:gridCol w="683821">
                  <a:extLst>
                    <a:ext uri="{9D8B030D-6E8A-4147-A177-3AD203B41FA5}">
                      <a16:colId xmlns:a16="http://schemas.microsoft.com/office/drawing/2014/main" val="1947178001"/>
                    </a:ext>
                  </a:extLst>
                </a:gridCol>
                <a:gridCol w="770382">
                  <a:extLst>
                    <a:ext uri="{9D8B030D-6E8A-4147-A177-3AD203B41FA5}">
                      <a16:colId xmlns:a16="http://schemas.microsoft.com/office/drawing/2014/main" val="72792297"/>
                    </a:ext>
                  </a:extLst>
                </a:gridCol>
                <a:gridCol w="999588">
                  <a:extLst>
                    <a:ext uri="{9D8B030D-6E8A-4147-A177-3AD203B41FA5}">
                      <a16:colId xmlns:a16="http://schemas.microsoft.com/office/drawing/2014/main" val="2580529415"/>
                    </a:ext>
                  </a:extLst>
                </a:gridCol>
              </a:tblGrid>
              <a:tr h="123077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solidFill>
                      <a:srgbClr val="00ADC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blipFill>
                      <a:blip r:embed="rId4">
                        <a:alphaModFix amt="98000"/>
                      </a:blip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blipFill>
                      <a:blip r:embed="rId5"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blipFill>
                      <a:blip r:embed="rId6"/>
                      <a:stretch>
                        <a:fillRect l="5000" t="5000" r="5000" b="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bg1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blipFill>
                      <a:blip r:embed="rId7"/>
                      <a:stretch>
                        <a:fillRect l="5000" t="5000" r="5000" b="5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913939093"/>
                  </a:ext>
                </a:extLst>
              </a:tr>
              <a:tr h="535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유저 </a:t>
                      </a:r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Yes</a:t>
                      </a:r>
                      <a:endParaRPr lang="ko-KR" altLang="en-US" sz="10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?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09791"/>
                  </a:ext>
                </a:extLst>
              </a:tr>
              <a:tr h="535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9839880"/>
                  </a:ext>
                </a:extLst>
              </a:tr>
              <a:tr h="535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유저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743962"/>
                  </a:ext>
                </a:extLst>
              </a:tr>
              <a:tr h="535363"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유저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D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cs typeface="Arial"/>
                          <a:sym typeface="Arial"/>
                        </a:rPr>
                        <a:t>Yes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242985"/>
                  </a:ext>
                </a:extLst>
              </a:tr>
            </a:tbl>
          </a:graphicData>
        </a:graphic>
      </p:graphicFrame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0B9458F-F0AE-204D-0946-45CC0C67C2AD}"/>
              </a:ext>
            </a:extLst>
          </p:cNvPr>
          <p:cNvCxnSpPr>
            <a:cxnSpLocks/>
            <a:stCxn id="38" idx="1"/>
            <a:endCxn id="42" idx="2"/>
          </p:cNvCxnSpPr>
          <p:nvPr/>
        </p:nvCxnSpPr>
        <p:spPr>
          <a:xfrm rot="10800000">
            <a:off x="6498683" y="4739420"/>
            <a:ext cx="287760" cy="563202"/>
          </a:xfrm>
          <a:prstGeom prst="bentConnector2">
            <a:avLst/>
          </a:prstGeom>
          <a:ln>
            <a:solidFill>
              <a:srgbClr val="00A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428ED33-1926-F824-435D-F6D686EC7E8C}"/>
              </a:ext>
            </a:extLst>
          </p:cNvPr>
          <p:cNvCxnSpPr>
            <a:cxnSpLocks/>
            <a:stCxn id="37" idx="1"/>
            <a:endCxn id="42" idx="0"/>
          </p:cNvCxnSpPr>
          <p:nvPr/>
        </p:nvCxnSpPr>
        <p:spPr>
          <a:xfrm rot="10800000" flipV="1">
            <a:off x="6498683" y="3702351"/>
            <a:ext cx="287760" cy="575403"/>
          </a:xfrm>
          <a:prstGeom prst="bentConnector2">
            <a:avLst/>
          </a:prstGeom>
          <a:ln>
            <a:solidFill>
              <a:srgbClr val="00ADC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AFBD981-8939-9591-B154-6FE960642D54}"/>
              </a:ext>
            </a:extLst>
          </p:cNvPr>
          <p:cNvSpPr txBox="1"/>
          <p:nvPr/>
        </p:nvSpPr>
        <p:spPr>
          <a:xfrm>
            <a:off x="7955279" y="5712840"/>
            <a:ext cx="2178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협업 필터링 예시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A8ED6E8-C328-3154-3758-E09E2FFFA87B}"/>
              </a:ext>
            </a:extLst>
          </p:cNvPr>
          <p:cNvSpPr/>
          <p:nvPr/>
        </p:nvSpPr>
        <p:spPr>
          <a:xfrm>
            <a:off x="6786443" y="3429000"/>
            <a:ext cx="3204224" cy="5467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E67BD73-E682-A9BD-DEF4-9566DEAE7A61}"/>
              </a:ext>
            </a:extLst>
          </p:cNvPr>
          <p:cNvSpPr/>
          <p:nvPr/>
        </p:nvSpPr>
        <p:spPr>
          <a:xfrm>
            <a:off x="6786443" y="5028772"/>
            <a:ext cx="3204224" cy="54769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D437D8-40E2-2D78-BE26-84111607EF6C}"/>
              </a:ext>
            </a:extLst>
          </p:cNvPr>
          <p:cNvSpPr txBox="1"/>
          <p:nvPr/>
        </p:nvSpPr>
        <p:spPr>
          <a:xfrm>
            <a:off x="5947579" y="4277755"/>
            <a:ext cx="11022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유사도 </a:t>
            </a:r>
            <a:endParaRPr lang="en-US" altLang="ko-KR" sz="1200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  <a:p>
            <a:pPr algn="ctr"/>
            <a:r>
              <a:rPr lang="ko-KR" altLang="en-US" sz="12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높음</a:t>
            </a:r>
            <a:endParaRPr lang="ko-KR" altLang="en-US" sz="12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065763C-CF45-21EA-F669-19CC22F9779B}"/>
              </a:ext>
            </a:extLst>
          </p:cNvPr>
          <p:cNvSpPr/>
          <p:nvPr/>
        </p:nvSpPr>
        <p:spPr>
          <a:xfrm>
            <a:off x="10207765" y="3516336"/>
            <a:ext cx="486486" cy="330200"/>
          </a:xfrm>
          <a:prstGeom prst="ellipse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B63FE51-9D47-64D3-35A0-3F3D85579C18}"/>
              </a:ext>
            </a:extLst>
          </p:cNvPr>
          <p:cNvCxnSpPr>
            <a:cxnSpLocks/>
            <a:stCxn id="46" idx="6"/>
            <a:endCxn id="52" idx="1"/>
          </p:cNvCxnSpPr>
          <p:nvPr/>
        </p:nvCxnSpPr>
        <p:spPr>
          <a:xfrm>
            <a:off x="10694251" y="3681436"/>
            <a:ext cx="284037" cy="2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2F3C7EF-34B4-2A26-3A11-53FFA40C0A39}"/>
              </a:ext>
            </a:extLst>
          </p:cNvPr>
          <p:cNvSpPr txBox="1"/>
          <p:nvPr/>
        </p:nvSpPr>
        <p:spPr>
          <a:xfrm>
            <a:off x="10978288" y="3453423"/>
            <a:ext cx="477562" cy="461665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</a:p>
          <a:p>
            <a:pPr algn="ctr" latinLnBrk="1"/>
            <a:r>
              <a:rPr lang="ko-KR" altLang="en-US" sz="1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예측</a:t>
            </a:r>
            <a:endParaRPr lang="en-US" altLang="ko-KR" sz="12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557ED27-7D2B-FE45-C67E-F1E6FC9A0FB4}"/>
              </a:ext>
            </a:extLst>
          </p:cNvPr>
          <p:cNvSpPr/>
          <p:nvPr/>
        </p:nvSpPr>
        <p:spPr>
          <a:xfrm>
            <a:off x="10202270" y="5141267"/>
            <a:ext cx="486486" cy="33020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위로 굽음 60">
            <a:extLst>
              <a:ext uri="{FF2B5EF4-FFF2-40B4-BE49-F238E27FC236}">
                <a16:creationId xmlns:a16="http://schemas.microsoft.com/office/drawing/2014/main" id="{1E4BED0E-0633-4FCC-A738-C276387065CF}"/>
              </a:ext>
            </a:extLst>
          </p:cNvPr>
          <p:cNvSpPr/>
          <p:nvPr/>
        </p:nvSpPr>
        <p:spPr>
          <a:xfrm>
            <a:off x="10783437" y="3912269"/>
            <a:ext cx="593624" cy="1478282"/>
          </a:xfrm>
          <a:prstGeom prst="bentUpArrow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33000">
                <a:schemeClr val="bg1">
                  <a:lumMod val="50000"/>
                  <a:alpha val="48000"/>
                </a:schemeClr>
              </a:gs>
              <a:gs pos="64000">
                <a:srgbClr val="00ADC3">
                  <a:alpha val="41000"/>
                </a:srgbClr>
              </a:gs>
              <a:gs pos="100000">
                <a:srgbClr val="00ADC3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08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</a:t>
            </a: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선행 연구 탐색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6E8C4-1B11-5E41-9352-8145156E894D}"/>
              </a:ext>
            </a:extLst>
          </p:cNvPr>
          <p:cNvSpPr txBox="1"/>
          <p:nvPr/>
        </p:nvSpPr>
        <p:spPr>
          <a:xfrm>
            <a:off x="695325" y="2030239"/>
            <a:ext cx="5298348" cy="4112035"/>
          </a:xfrm>
          <a:prstGeom prst="rect">
            <a:avLst/>
          </a:prstGeom>
          <a:noFill/>
        </p:spPr>
        <p:txBody>
          <a:bodyPr wrap="square" lIns="216000">
            <a:noAutofit/>
          </a:bodyPr>
          <a:lstStyle/>
          <a:p>
            <a:endParaRPr lang="en-US" altLang="ko-KR" dirty="0"/>
          </a:p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하이브리드 방법론</a:t>
            </a:r>
            <a:b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①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컨텐츠 기반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기반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각자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고유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장단점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보유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② 주류 추천시스템은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기반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컨텐츠 기반 필터링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결합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(Hybrid)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추천을 수행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i="0" u="none" strike="noStrike" cap="none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K</a:t>
            </a:r>
            <a:r>
              <a:rPr lang="en-US" altLang="ko-KR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eunho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Choi et.al)</a:t>
            </a:r>
          </a:p>
          <a:p>
            <a:pPr marL="180000"/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③ 우측 그림에 대한 설명은 아래와 같음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(a)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의 경우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dirty="0" err="1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헙업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컨텐츠 기반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결과물을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가중치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를 통해 결합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(b)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의 경우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컨텐츠 기반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을 통해 도출된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컨텐츠 특성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을 기반으로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협업 기반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이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유저간 유사도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를 측정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-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(c)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의 경우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: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협업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과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컨텐츠 기반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의 </a:t>
            </a: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Output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을 또다른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예측 모델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에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Input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으로 투입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algun Gothic"/>
                <a:sym typeface="Malgun Gothic"/>
              </a:rPr>
              <a:t>- (d)</a:t>
            </a:r>
            <a:r>
              <a:rPr lang="ko-KR" altLang="en-US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algun Gothic"/>
                <a:sym typeface="Malgun Gothic"/>
              </a:rPr>
              <a:t>의 경우 </a:t>
            </a:r>
            <a:r>
              <a:rPr lang="en-US" altLang="ko-KR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algun Gothic"/>
                <a:sym typeface="Malgun Gothic"/>
              </a:rPr>
              <a:t>:</a:t>
            </a:r>
            <a:r>
              <a:rPr lang="ko-KR" altLang="en-US" dirty="0">
                <a:solidFill>
                  <a:schemeClr val="dk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Malgun Gothic"/>
                <a:sym typeface="Malgun Gothic"/>
              </a:rPr>
              <a:t>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컨텐츠 기반 필터링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의 </a:t>
            </a:r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User Profile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과정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에 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  <a:sym typeface="Malgun Gothic"/>
              </a:rPr>
              <a:t>협업 필터링의 결과물</a:t>
            </a:r>
            <a:r>
              <a:rPr lang="ko-KR" altLang="en-US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Malgun Gothic"/>
              </a:rPr>
              <a:t>을 활용하여 품질을 향상</a:t>
            </a:r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80000"/>
            <a:b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</a:br>
            <a:r>
              <a:rPr lang="en-US" altLang="ko-KR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	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10F40A-1910-B488-585D-58DD42636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205" y="2673808"/>
            <a:ext cx="4476750" cy="237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8BF7C-150F-BAF6-0B2B-64C6A5E226F9}"/>
              </a:ext>
            </a:extLst>
          </p:cNvPr>
          <p:cNvSpPr txBox="1"/>
          <p:nvPr/>
        </p:nvSpPr>
        <p:spPr>
          <a:xfrm>
            <a:off x="7080085" y="4909418"/>
            <a:ext cx="40308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 방식 개념도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S.M Mahdi </a:t>
            </a:r>
            <a:r>
              <a:rPr lang="en-US" altLang="ko-KR" sz="1000" dirty="0" err="1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Seyednezhad</a:t>
            </a:r>
            <a:r>
              <a:rPr lang="en-US" altLang="ko-KR" sz="10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 et.al, 2019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5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EA65D9-B5A3-4F78-9656-D7BD9B65A4C3}"/>
              </a:ext>
            </a:extLst>
          </p:cNvPr>
          <p:cNvSpPr txBox="1"/>
          <p:nvPr/>
        </p:nvSpPr>
        <p:spPr>
          <a:xfrm>
            <a:off x="0" y="116632"/>
            <a:ext cx="802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3200" b="1" dirty="0"/>
              <a:t>본문</a:t>
            </a:r>
            <a:endParaRPr lang="ko-KR" altLang="en-US" sz="2400" b="1" dirty="0"/>
          </a:p>
        </p:txBody>
      </p:sp>
      <p:sp>
        <p:nvSpPr>
          <p:cNvPr id="39" name="바닥글 개체 틀 3">
            <a:extLst>
              <a:ext uri="{FF2B5EF4-FFF2-40B4-BE49-F238E27FC236}">
                <a16:creationId xmlns:a16="http://schemas.microsoft.com/office/drawing/2014/main" id="{184BE6CF-166A-4294-9D63-99F29746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5313EFF-0131-4C78-B4AD-0A5B0F370EDD}"/>
              </a:ext>
            </a:extLst>
          </p:cNvPr>
          <p:cNvSpPr/>
          <p:nvPr/>
        </p:nvSpPr>
        <p:spPr>
          <a:xfrm>
            <a:off x="167426" y="916891"/>
            <a:ext cx="11857148" cy="5447632"/>
          </a:xfrm>
          <a:prstGeom prst="roundRect">
            <a:avLst>
              <a:gd name="adj" fmla="val 222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28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F21316-EFF7-9E62-8DBF-CA55087E7682}"/>
              </a:ext>
            </a:extLst>
          </p:cNvPr>
          <p:cNvSpPr txBox="1"/>
          <p:nvPr/>
        </p:nvSpPr>
        <p:spPr>
          <a:xfrm>
            <a:off x="695325" y="1112071"/>
            <a:ext cx="5221288" cy="459357"/>
          </a:xfrm>
          <a:prstGeom prst="rect">
            <a:avLst/>
          </a:prstGeom>
          <a:noFill/>
        </p:spPr>
        <p:txBody>
          <a:bodyPr wrap="square" lIns="36000" rIns="36000" anchor="ctr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i="0" u="none" strike="noStrike" cap="none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2. </a:t>
            </a:r>
            <a:r>
              <a:rPr lang="ko-KR" altLang="en-US" sz="1800" dirty="0">
                <a:solidFill>
                  <a:schemeClr val="dk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Malgun Gothic"/>
                <a:sym typeface="Malgun Gothic"/>
              </a:rPr>
              <a:t>선행 연구 검토 및 연구 가설 설정</a:t>
            </a:r>
            <a:endParaRPr lang="ko-KR" altLang="en-US" sz="2000" i="0" u="none" strike="noStrike" cap="none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B3F69F-A339-07AD-10E9-40CC68496126}"/>
              </a:ext>
            </a:extLst>
          </p:cNvPr>
          <p:cNvSpPr/>
          <p:nvPr/>
        </p:nvSpPr>
        <p:spPr>
          <a:xfrm>
            <a:off x="695324" y="1570882"/>
            <a:ext cx="10786110" cy="4594422"/>
          </a:xfrm>
          <a:prstGeom prst="rect">
            <a:avLst/>
          </a:prstGeom>
          <a:noFill/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VAR</a:t>
            </a:r>
            <a:r>
              <a:rPr lang="ko-KR" altLang="en-US" dirty="0"/>
              <a:t>  충격 반응 함수 설명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39DDDA-21FB-90BB-C29F-1F5CE0CB4B6F}"/>
              </a:ext>
            </a:extLst>
          </p:cNvPr>
          <p:cNvSpPr/>
          <p:nvPr/>
        </p:nvSpPr>
        <p:spPr>
          <a:xfrm>
            <a:off x="695324" y="1570882"/>
            <a:ext cx="10786110" cy="4593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가설 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AB55FF-B7C1-48AB-7BE0-EC67711991F8}"/>
              </a:ext>
            </a:extLst>
          </p:cNvPr>
          <p:cNvSpPr/>
          <p:nvPr/>
        </p:nvSpPr>
        <p:spPr>
          <a:xfrm>
            <a:off x="1019174" y="4377408"/>
            <a:ext cx="10153651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 :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유저의 단골브랜드 추가 내역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위시리스트 상품 추가 내역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구매 내역을 모두 활용한 모델은 준수한 성능을 보일 것이다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720C09-FA88-1559-F7B4-7333D539E370}"/>
              </a:ext>
            </a:extLst>
          </p:cNvPr>
          <p:cNvSpPr/>
          <p:nvPr/>
        </p:nvSpPr>
        <p:spPr>
          <a:xfrm>
            <a:off x="1019174" y="3143440"/>
            <a:ext cx="10153651" cy="775157"/>
          </a:xfrm>
          <a:prstGeom prst="rect">
            <a:avLst/>
          </a:prstGeom>
          <a:solidFill>
            <a:srgbClr val="00ADC3"/>
          </a:solidFill>
          <a:ln>
            <a:solidFill>
              <a:srgbClr val="00AD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marL="360000"/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-.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가설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 :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하이브리드 방법론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(d)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차용한 추천 시스템은 단순 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user-user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협업 필터링에 비해</a:t>
            </a:r>
            <a:b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    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서비스에 활용 가능한 준수한 성능을 </a:t>
            </a:r>
            <a:r>
              <a:rPr lang="ko-KR" altLang="en-US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보일것이다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08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D42507-1C13-4CF4-93B9-D098E47D57C0}"/>
              </a:ext>
            </a:extLst>
          </p:cNvPr>
          <p:cNvSpPr txBox="1"/>
          <p:nvPr/>
        </p:nvSpPr>
        <p:spPr>
          <a:xfrm>
            <a:off x="227348" y="2972496"/>
            <a:ext cx="11737304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333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본문</a:t>
            </a:r>
          </a:p>
        </p:txBody>
      </p:sp>
      <p:sp>
        <p:nvSpPr>
          <p:cNvPr id="5" name="바닥글 개체 틀 3">
            <a:extLst>
              <a:ext uri="{FF2B5EF4-FFF2-40B4-BE49-F238E27FC236}">
                <a16:creationId xmlns:a16="http://schemas.microsoft.com/office/drawing/2014/main" id="{C673B97A-B48C-48E1-881E-9B14A0030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7758"/>
            <a:ext cx="3860800" cy="486833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solidFill>
                  <a:prstClr val="black">
                    <a:tint val="75000"/>
                  </a:prstClr>
                </a:solidFill>
                <a:latin typeface="맑은 고딕"/>
                <a:ea typeface="맑은 고딕" panose="020B0503020000020004" pitchFamily="50" charset="-127"/>
              </a:rPr>
              <a:t>WWW.LINKSHOPS.COM</a:t>
            </a:r>
            <a:endParaRPr lang="ko-KR" altLang="en-US" dirty="0">
              <a:solidFill>
                <a:prstClr val="black">
                  <a:tint val="75000"/>
                </a:prstClr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1759A44-D8E0-4867-8E26-741378FB897A}"/>
              </a:ext>
            </a:extLst>
          </p:cNvPr>
          <p:cNvSpPr/>
          <p:nvPr/>
        </p:nvSpPr>
        <p:spPr>
          <a:xfrm>
            <a:off x="0" y="692696"/>
            <a:ext cx="8128000" cy="100126"/>
          </a:xfrm>
          <a:prstGeom prst="homePlat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ko-KR" altLang="en-US" sz="2667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1F576F-ABA0-40B9-B176-482185D567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344" y="-840202"/>
            <a:ext cx="3872656" cy="261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7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9898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3058</Words>
  <Application>Microsoft Office PowerPoint</Application>
  <PresentationFormat>와이드스크린</PresentationFormat>
  <Paragraphs>836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HY헤드라인M</vt:lpstr>
      <vt:lpstr>나눔고딕</vt:lpstr>
      <vt:lpstr>나눔고딕 ExtraBold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부서별 3분기 결과 및  4분기 계획</dc:title>
  <dc:creator>LINKSHOPS</dc:creator>
  <cp:lastModifiedBy>370</cp:lastModifiedBy>
  <cp:revision>110</cp:revision>
  <dcterms:modified xsi:type="dcterms:W3CDTF">2023-03-09T05:01:38Z</dcterms:modified>
</cp:coreProperties>
</file>