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47"/>
  </p:notesMasterIdLst>
  <p:sldIdLst>
    <p:sldId id="649" r:id="rId2"/>
    <p:sldId id="652" r:id="rId3"/>
    <p:sldId id="586" r:id="rId4"/>
    <p:sldId id="609" r:id="rId5"/>
    <p:sldId id="736" r:id="rId6"/>
    <p:sldId id="737" r:id="rId7"/>
    <p:sldId id="738" r:id="rId8"/>
    <p:sldId id="739" r:id="rId9"/>
    <p:sldId id="680" r:id="rId10"/>
    <p:sldId id="716" r:id="rId11"/>
    <p:sldId id="742" r:id="rId12"/>
    <p:sldId id="760" r:id="rId13"/>
    <p:sldId id="761" r:id="rId14"/>
    <p:sldId id="762" r:id="rId15"/>
    <p:sldId id="686" r:id="rId16"/>
    <p:sldId id="706" r:id="rId17"/>
    <p:sldId id="707" r:id="rId18"/>
    <p:sldId id="718" r:id="rId19"/>
    <p:sldId id="719" r:id="rId20"/>
    <p:sldId id="720" r:id="rId21"/>
    <p:sldId id="708" r:id="rId22"/>
    <p:sldId id="710" r:id="rId23"/>
    <p:sldId id="711" r:id="rId24"/>
    <p:sldId id="740" r:id="rId25"/>
    <p:sldId id="709" r:id="rId26"/>
    <p:sldId id="683" r:id="rId27"/>
    <p:sldId id="684" r:id="rId28"/>
    <p:sldId id="685" r:id="rId29"/>
    <p:sldId id="703" r:id="rId30"/>
    <p:sldId id="743" r:id="rId31"/>
    <p:sldId id="746" r:id="rId32"/>
    <p:sldId id="744" r:id="rId33"/>
    <p:sldId id="745" r:id="rId34"/>
    <p:sldId id="748" r:id="rId35"/>
    <p:sldId id="749" r:id="rId36"/>
    <p:sldId id="747" r:id="rId37"/>
    <p:sldId id="750" r:id="rId38"/>
    <p:sldId id="751" r:id="rId39"/>
    <p:sldId id="752" r:id="rId40"/>
    <p:sldId id="753" r:id="rId41"/>
    <p:sldId id="755" r:id="rId42"/>
    <p:sldId id="756" r:id="rId43"/>
    <p:sldId id="757" r:id="rId44"/>
    <p:sldId id="758" r:id="rId45"/>
    <p:sldId id="759" r:id="rId46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B1311CF-E90B-427D-B1BD-51540C0EC19A}">
          <p14:sldIdLst>
            <p14:sldId id="649"/>
            <p14:sldId id="652"/>
          </p14:sldIdLst>
        </p14:section>
        <p14:section name="기본 구역" id="{DC2795C7-EC06-415C-AFE0-15F4C7DF8B97}">
          <p14:sldIdLst>
            <p14:sldId id="586"/>
          </p14:sldIdLst>
        </p14:section>
        <p14:section name="기본 구역" id="{108D2D42-AA8A-41AA-BC0B-2E2E769379F7}">
          <p14:sldIdLst>
            <p14:sldId id="609"/>
            <p14:sldId id="736"/>
            <p14:sldId id="737"/>
            <p14:sldId id="738"/>
            <p14:sldId id="739"/>
            <p14:sldId id="680"/>
            <p14:sldId id="716"/>
            <p14:sldId id="742"/>
            <p14:sldId id="760"/>
            <p14:sldId id="761"/>
            <p14:sldId id="762"/>
            <p14:sldId id="686"/>
            <p14:sldId id="706"/>
            <p14:sldId id="707"/>
            <p14:sldId id="718"/>
            <p14:sldId id="719"/>
            <p14:sldId id="720"/>
            <p14:sldId id="708"/>
            <p14:sldId id="710"/>
            <p14:sldId id="711"/>
            <p14:sldId id="740"/>
            <p14:sldId id="709"/>
            <p14:sldId id="683"/>
            <p14:sldId id="684"/>
            <p14:sldId id="685"/>
            <p14:sldId id="703"/>
            <p14:sldId id="743"/>
            <p14:sldId id="746"/>
            <p14:sldId id="744"/>
            <p14:sldId id="745"/>
            <p14:sldId id="748"/>
            <p14:sldId id="749"/>
            <p14:sldId id="747"/>
            <p14:sldId id="750"/>
            <p14:sldId id="751"/>
            <p14:sldId id="752"/>
            <p14:sldId id="753"/>
            <p14:sldId id="755"/>
            <p14:sldId id="756"/>
            <p14:sldId id="757"/>
            <p14:sldId id="758"/>
            <p14:sldId id="759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000000"/>
          </p15:clr>
        </p15:guide>
        <p15:guide id="3" pos="7242" userDrawn="1">
          <p15:clr>
            <a:srgbClr val="000000"/>
          </p15:clr>
        </p15:guide>
        <p15:guide id="4" pos="3840" userDrawn="1">
          <p15:clr>
            <a:srgbClr val="000000"/>
          </p15:clr>
        </p15:guide>
        <p15:guide id="5" pos="3727" userDrawn="1">
          <p15:clr>
            <a:srgbClr val="000000"/>
          </p15:clr>
        </p15:guide>
        <p15:guide id="6" pos="3953" userDrawn="1">
          <p15:clr>
            <a:srgbClr val="000000"/>
          </p15:clr>
        </p15:guide>
        <p15:guide id="7" orient="horz" pos="1253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1" orient="horz" pos="2546" userDrawn="1">
          <p15:clr>
            <a:srgbClr val="A4A3A4"/>
          </p15:clr>
        </p15:guide>
        <p15:guide id="12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C3"/>
    <a:srgbClr val="FFAA5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7D721D-6364-480E-8800-464AE2764135}">
  <a:tblStyle styleId="{7E7D721D-6364-480E-8800-464AE2764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1429" autoAdjust="0"/>
  </p:normalViewPr>
  <p:slideViewPr>
    <p:cSldViewPr snapToGrid="0">
      <p:cViewPr>
        <p:scale>
          <a:sx n="75" d="100"/>
          <a:sy n="75" d="100"/>
        </p:scale>
        <p:origin x="272" y="-748"/>
      </p:cViewPr>
      <p:guideLst>
        <p:guide pos="438"/>
        <p:guide pos="7242"/>
        <p:guide pos="3840"/>
        <p:guide pos="3727"/>
        <p:guide pos="3953"/>
        <p:guide orient="horz" pos="1253"/>
        <p:guide orient="horz" pos="981"/>
        <p:guide orient="horz" pos="2546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9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05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73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3900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64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6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15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542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565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400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35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73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247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243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2297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952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12454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187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498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5094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543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756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97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6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0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34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 hasCustomPrompt="1"/>
          </p:nvPr>
        </p:nvSpPr>
        <p:spPr>
          <a:xfrm>
            <a:off x="136360" y="137160"/>
            <a:ext cx="65548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96B0-DBC4-4E1D-B047-D334319DC66F}" type="datetime1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WWW.LINKSHOPS.COM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76A-0369-4AC4-895D-C626FC4AB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167425" y="916889"/>
            <a:ext cx="11857355" cy="5447665"/>
          </a:xfrm>
          <a:custGeom>
            <a:avLst/>
            <a:gdLst/>
            <a:ahLst/>
            <a:cxnLst/>
            <a:rect l="l" t="t" r="r" b="b"/>
            <a:pathLst>
              <a:path w="11857355" h="5447665" extrusionOk="0">
                <a:moveTo>
                  <a:pt x="0" y="121152"/>
                </a:moveTo>
                <a:lnTo>
                  <a:pt x="9520" y="73994"/>
                </a:lnTo>
                <a:lnTo>
                  <a:pt x="35484" y="35484"/>
                </a:lnTo>
                <a:lnTo>
                  <a:pt x="73994" y="9520"/>
                </a:lnTo>
                <a:lnTo>
                  <a:pt x="121152" y="0"/>
                </a:lnTo>
                <a:lnTo>
                  <a:pt x="11736006" y="0"/>
                </a:lnTo>
                <a:lnTo>
                  <a:pt x="11783152" y="9520"/>
                </a:lnTo>
                <a:lnTo>
                  <a:pt x="11821644" y="35484"/>
                </a:lnTo>
                <a:lnTo>
                  <a:pt x="11847592" y="73994"/>
                </a:lnTo>
                <a:lnTo>
                  <a:pt x="11857106" y="121152"/>
                </a:lnTo>
                <a:lnTo>
                  <a:pt x="11857106" y="5326483"/>
                </a:lnTo>
                <a:lnTo>
                  <a:pt x="11847592" y="5373640"/>
                </a:lnTo>
                <a:lnTo>
                  <a:pt x="11821644" y="5412149"/>
                </a:lnTo>
                <a:lnTo>
                  <a:pt x="11783152" y="5438112"/>
                </a:lnTo>
                <a:lnTo>
                  <a:pt x="11736006" y="5447633"/>
                </a:lnTo>
                <a:lnTo>
                  <a:pt x="121152" y="5447633"/>
                </a:lnTo>
                <a:lnTo>
                  <a:pt x="73994" y="5438112"/>
                </a:lnTo>
                <a:lnTo>
                  <a:pt x="35484" y="5412149"/>
                </a:lnTo>
                <a:lnTo>
                  <a:pt x="9520" y="5373640"/>
                </a:lnTo>
                <a:lnTo>
                  <a:pt x="0" y="5326483"/>
                </a:lnTo>
                <a:lnTo>
                  <a:pt x="0" y="121152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shop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sho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l.acm.org/doi/proceedings/10.1145/29591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3051969" y="2319529"/>
            <a:ext cx="6088063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/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보고서</a:t>
            </a:r>
            <a:endParaRPr lang="en-US" altLang="ko-KR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63;p9">
            <a:extLst>
              <a:ext uri="{FF2B5EF4-FFF2-40B4-BE49-F238E27FC236}">
                <a16:creationId xmlns:a16="http://schemas.microsoft.com/office/drawing/2014/main" id="{6C766A3A-792D-3744-BB63-56AF79EBB607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E52B8-4234-4B80-F2C8-0978E179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 브랜드 데이터 활용 유사도 기반 추천 시스템</a:t>
            </a:r>
          </a:p>
        </p:txBody>
      </p:sp>
    </p:spTree>
    <p:extLst>
      <p:ext uri="{BB962C8B-B14F-4D97-AF65-F5344CB8AC3E}">
        <p14:creationId xmlns:p14="http://schemas.microsoft.com/office/powerpoint/2010/main" val="9352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추천 알고리즘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703247" y="1570882"/>
            <a:ext cx="1078550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03247" y="1570882"/>
            <a:ext cx="5212239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>
            <a:cxnSpLocks/>
          </p:cNvCxnSpPr>
          <p:nvPr/>
        </p:nvCxnSpPr>
        <p:spPr>
          <a:xfrm flipH="1">
            <a:off x="703247" y="4091622"/>
            <a:ext cx="10814371" cy="9832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724189" y="2030240"/>
            <a:ext cx="10793424" cy="2088806"/>
          </a:xfrm>
          <a:prstGeom prst="rect">
            <a:avLst/>
          </a:prstGeom>
          <a:solidFill>
            <a:srgbClr val="00B0F0">
              <a:alpha val="9000"/>
            </a:srgb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헙업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프로파일링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유저간 유사도가 가장 높은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threshold)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바이어로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 카테고리 추출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단계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후보 바이어들의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특성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위시리스트를 추가한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Buyer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상품별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가장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후보 상품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Threshold)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상품들을 최종 도출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5DA4F2-49EC-3D56-FA0C-2E33C8BA91F2}"/>
              </a:ext>
            </a:extLst>
          </p:cNvPr>
          <p:cNvCxnSpPr>
            <a:cxnSpLocks/>
          </p:cNvCxnSpPr>
          <p:nvPr/>
        </p:nvCxnSpPr>
        <p:spPr>
          <a:xfrm>
            <a:off x="6283343" y="4097772"/>
            <a:ext cx="9049" cy="2081204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412A47-4F95-BF7B-2D47-6C5239ABB164}"/>
              </a:ext>
            </a:extLst>
          </p:cNvPr>
          <p:cNvSpPr/>
          <p:nvPr/>
        </p:nvSpPr>
        <p:spPr>
          <a:xfrm>
            <a:off x="6266313" y="1574692"/>
            <a:ext cx="523205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65BD13-3D44-954C-2560-72D6C7F4BF93}"/>
              </a:ext>
            </a:extLst>
          </p:cNvPr>
          <p:cNvCxnSpPr>
            <a:cxnSpLocks/>
          </p:cNvCxnSpPr>
          <p:nvPr/>
        </p:nvCxnSpPr>
        <p:spPr>
          <a:xfrm>
            <a:off x="5922965" y="4088695"/>
            <a:ext cx="9049" cy="2081204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FB92D4-FB8F-7250-1DFA-F5D94F7F9385}"/>
              </a:ext>
            </a:extLst>
          </p:cNvPr>
          <p:cNvCxnSpPr>
            <a:cxnSpLocks/>
          </p:cNvCxnSpPr>
          <p:nvPr/>
        </p:nvCxnSpPr>
        <p:spPr>
          <a:xfrm>
            <a:off x="5919732" y="2030239"/>
            <a:ext cx="4690" cy="2063535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E7626B6-E697-F3B4-A671-FACA5D048A54}"/>
              </a:ext>
            </a:extLst>
          </p:cNvPr>
          <p:cNvCxnSpPr>
            <a:cxnSpLocks/>
          </p:cNvCxnSpPr>
          <p:nvPr/>
        </p:nvCxnSpPr>
        <p:spPr>
          <a:xfrm>
            <a:off x="6275388" y="2026429"/>
            <a:ext cx="7808" cy="2063535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481C5C-C74B-65EC-6887-BA692F5CAE7B}"/>
              </a:ext>
            </a:extLst>
          </p:cNvPr>
          <p:cNvSpPr txBox="1"/>
          <p:nvPr/>
        </p:nvSpPr>
        <p:spPr>
          <a:xfrm>
            <a:off x="5862049" y="4989066"/>
            <a:ext cx="604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</a:t>
            </a:r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7CA22-FA83-B001-18A7-EAC8E81F95FE}"/>
              </a:ext>
            </a:extLst>
          </p:cNvPr>
          <p:cNvSpPr txBox="1"/>
          <p:nvPr/>
        </p:nvSpPr>
        <p:spPr>
          <a:xfrm>
            <a:off x="724188" y="4113418"/>
            <a:ext cx="5206697" cy="2063201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(A-1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상품과 후보 상품을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 카테고리 추출 단계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컨텐츠 기반 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단계에서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계산할 때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동작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F8E458-26A6-EE8C-05EB-252F5697CF05}"/>
              </a:ext>
            </a:extLst>
          </p:cNvPr>
          <p:cNvSpPr txBox="1"/>
          <p:nvPr/>
        </p:nvSpPr>
        <p:spPr>
          <a:xfrm>
            <a:off x="6293546" y="4111079"/>
            <a:ext cx="5206697" cy="2038323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(A-3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상품과 후보 상품을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 카테고리 추출 단계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컨텐츠 기반 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단계에서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계산할 때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추가 내역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동작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F91AFFB2-D54E-8500-93F3-451ABAF29DBC}"/>
              </a:ext>
            </a:extLst>
          </p:cNvPr>
          <p:cNvCxnSpPr>
            <a:cxnSpLocks/>
          </p:cNvCxnSpPr>
          <p:nvPr/>
        </p:nvCxnSpPr>
        <p:spPr>
          <a:xfrm>
            <a:off x="5919790" y="2025965"/>
            <a:ext cx="352423" cy="0"/>
          </a:xfrm>
          <a:prstGeom prst="line">
            <a:avLst/>
          </a:prstGeom>
          <a:ln w="28575">
            <a:solidFill>
              <a:srgbClr val="00A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현황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정의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EC0A3D-C732-3542-83B6-9E86B176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39368"/>
              </p:ext>
            </p:extLst>
          </p:nvPr>
        </p:nvGraphicFramePr>
        <p:xfrm>
          <a:off x="1039904" y="2368149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Yearmon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처리용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0378E1-3FE5-0632-814D-DA1B2A9A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07157"/>
              </p:ext>
            </p:extLst>
          </p:nvPr>
        </p:nvGraphicFramePr>
        <p:xfrm>
          <a:off x="6495705" y="2368149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26742B-97B7-8937-AF64-D97FE20F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82937"/>
              </p:ext>
            </p:extLst>
          </p:nvPr>
        </p:nvGraphicFramePr>
        <p:xfrm>
          <a:off x="1039904" y="4131974"/>
          <a:ext cx="4633730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initQuantity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처리용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05087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91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81B526-E912-B807-76DD-DFCB1531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08434"/>
              </p:ext>
            </p:extLst>
          </p:nvPr>
        </p:nvGraphicFramePr>
        <p:xfrm>
          <a:off x="6495705" y="4288530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이미지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AECD8E-D74C-6F56-5AB8-D8C049D9EDED}"/>
              </a:ext>
            </a:extLst>
          </p:cNvPr>
          <p:cNvSpPr txBox="1"/>
          <p:nvPr/>
        </p:nvSpPr>
        <p:spPr>
          <a:xfrm>
            <a:off x="2255891" y="3640707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추가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F86DB-7496-2323-D826-1B8F5140888B}"/>
              </a:ext>
            </a:extLst>
          </p:cNvPr>
          <p:cNvSpPr txBox="1"/>
          <p:nvPr/>
        </p:nvSpPr>
        <p:spPr>
          <a:xfrm>
            <a:off x="7762492" y="3625914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 추가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AAE8-7A9E-701D-FA21-D735A9DAD13C}"/>
              </a:ext>
            </a:extLst>
          </p:cNvPr>
          <p:cNvSpPr txBox="1"/>
          <p:nvPr/>
        </p:nvSpPr>
        <p:spPr>
          <a:xfrm>
            <a:off x="2692145" y="5809034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B45DD-77D1-6DCE-354D-33797A3F5F3F}"/>
              </a:ext>
            </a:extLst>
          </p:cNvPr>
          <p:cNvSpPr txBox="1"/>
          <p:nvPr/>
        </p:nvSpPr>
        <p:spPr>
          <a:xfrm>
            <a:off x="8128000" y="5787220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1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065" y="1560712"/>
            <a:ext cx="519042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소수 사례 절단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요약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단골 브랜드를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매우 적게 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혹은 바이어에 의해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추가된 건수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매우 적은 브랜드 존재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(-1 ~ 1)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사이의 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작동하는 이번 추천시스템 성격상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사례들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해야 전반적인 품질을 향상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절단이 가능한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Threshold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데이터 절단이 이루어질 수 있도록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탐색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진행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탐색 결과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기준으로는 단골브랜드 추가 건수가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(log(X) &gt; 1.3)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이상인 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 수행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기준으로는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(log(X) &gt; 1.3) ≈ 7.3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이상인 단골브랜드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만 추출 수행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DD578D-22CA-AF39-1B75-91F44CBCD3CC}"/>
              </a:ext>
            </a:extLst>
          </p:cNvPr>
          <p:cNvCxnSpPr/>
          <p:nvPr/>
        </p:nvCxnSpPr>
        <p:spPr>
          <a:xfrm flipH="1">
            <a:off x="5921528" y="1559696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342C88-C3BA-1D25-6788-BACA5AD2D842}"/>
              </a:ext>
            </a:extLst>
          </p:cNvPr>
          <p:cNvSpPr/>
          <p:nvPr/>
        </p:nvSpPr>
        <p:spPr>
          <a:xfrm>
            <a:off x="7425189" y="2012859"/>
            <a:ext cx="2714324" cy="750771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단골 브랜드 추가 내역 </a:t>
            </a:r>
            <a:endParaRPr lang="en-US" altLang="ko-KR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준비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D1C147-4975-D1F5-51AD-83BBD26DA974}"/>
              </a:ext>
            </a:extLst>
          </p:cNvPr>
          <p:cNvSpPr/>
          <p:nvPr/>
        </p:nvSpPr>
        <p:spPr>
          <a:xfrm>
            <a:off x="7425189" y="2966211"/>
            <a:ext cx="2714324" cy="750771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측면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BA63D7-7767-CD5A-ACE0-D97AFD9CA917}"/>
              </a:ext>
            </a:extLst>
          </p:cNvPr>
          <p:cNvSpPr/>
          <p:nvPr/>
        </p:nvSpPr>
        <p:spPr>
          <a:xfrm>
            <a:off x="7425189" y="3919563"/>
            <a:ext cx="2714324" cy="750771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측면 </a:t>
            </a:r>
            <a:r>
              <a: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AA991C4-A31F-45C5-75B5-2B5483971A50}"/>
              </a:ext>
            </a:extLst>
          </p:cNvPr>
          <p:cNvSpPr/>
          <p:nvPr/>
        </p:nvSpPr>
        <p:spPr>
          <a:xfrm>
            <a:off x="7425189" y="4872915"/>
            <a:ext cx="2714324" cy="750771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Threshold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D20439B-39C2-2C86-CC1A-F837B9E3F096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>
            <a:off x="8782351" y="2763630"/>
            <a:ext cx="0" cy="20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1A9DEAC-6270-9E7B-581B-1670CFB48C3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782351" y="3716982"/>
            <a:ext cx="0" cy="20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D6D3730-D062-8991-B32E-83B7CEFAB87D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8782351" y="4670334"/>
            <a:ext cx="0" cy="20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B5E9CF-C14E-A082-5AEB-FA3FC25B28C6}"/>
              </a:ext>
            </a:extLst>
          </p:cNvPr>
          <p:cNvSpPr txBox="1"/>
          <p:nvPr/>
        </p:nvSpPr>
        <p:spPr>
          <a:xfrm>
            <a:off x="8196736" y="5633856"/>
            <a:ext cx="6176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&lt;EDA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절차도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6556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065" y="1560712"/>
            <a:ext cx="519042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5388" y="1578679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측면 단골브랜드 내역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 단골 브랜드 추가 개수를 히스토그램으로 시각화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 ~ 250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구간에 전체 샘플의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98%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몰려 있어 계급 차이가 명확하게 드러나지 않음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빈도수를 로그 변환하여 계급 차이를 좀 더 명확화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(log(X) &gt; 1.3)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이상일 때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제외되는 사례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865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포함되는 사례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5618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적절한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Threshold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판단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DD578D-22CA-AF39-1B75-91F44CBCD3CC}"/>
              </a:ext>
            </a:extLst>
          </p:cNvPr>
          <p:cNvCxnSpPr/>
          <p:nvPr/>
        </p:nvCxnSpPr>
        <p:spPr>
          <a:xfrm flipH="1">
            <a:off x="5921528" y="1559696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B5A8FB-5C6B-EAC9-FAED-D745318A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42" y="1853063"/>
            <a:ext cx="4442136" cy="17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A1B55-B3E5-5F93-5403-C7E1F19ED9DA}"/>
              </a:ext>
            </a:extLst>
          </p:cNvPr>
          <p:cNvSpPr txBox="1"/>
          <p:nvPr/>
        </p:nvSpPr>
        <p:spPr>
          <a:xfrm>
            <a:off x="6799485" y="3491661"/>
            <a:ext cx="45644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0        250      500      750    1000    1250    1500   1750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43556-43EF-94CC-A579-BA8AEE8076EA}"/>
              </a:ext>
            </a:extLst>
          </p:cNvPr>
          <p:cNvSpPr txBox="1"/>
          <p:nvPr/>
        </p:nvSpPr>
        <p:spPr>
          <a:xfrm>
            <a:off x="6355564" y="1827116"/>
            <a:ext cx="417678" cy="166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altLang="ko-KR" sz="1000" dirty="0"/>
              <a:t>1400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1200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1000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800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600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400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200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1EE3D-E63D-84D7-CF12-1D5B5B7E00F5}"/>
              </a:ext>
            </a:extLst>
          </p:cNvPr>
          <p:cNvSpPr txBox="1"/>
          <p:nvPr/>
        </p:nvSpPr>
        <p:spPr>
          <a:xfrm>
            <a:off x="6321461" y="1590726"/>
            <a:ext cx="71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빈도수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591AF-01E9-BC3B-B5C3-B7CA01C347E0}"/>
              </a:ext>
            </a:extLst>
          </p:cNvPr>
          <p:cNvSpPr txBox="1"/>
          <p:nvPr/>
        </p:nvSpPr>
        <p:spPr>
          <a:xfrm>
            <a:off x="10675269" y="3707611"/>
            <a:ext cx="89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추가횟수</a:t>
            </a:r>
            <a:endParaRPr lang="ko-KR" altLang="en-US" dirty="0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E459F044-4B3B-1AB7-5D79-A5E3E5BE0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6510693" y="4119228"/>
            <a:ext cx="4553085" cy="170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A9A70DF-FEB3-1972-0F67-3BD8BC2BA2C5}"/>
              </a:ext>
            </a:extLst>
          </p:cNvPr>
          <p:cNvSpPr txBox="1"/>
          <p:nvPr/>
        </p:nvSpPr>
        <p:spPr>
          <a:xfrm>
            <a:off x="6583017" y="5766004"/>
            <a:ext cx="45644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      1  </a:t>
            </a:r>
            <a:r>
              <a:rPr lang="en-US" altLang="ko-KR" sz="1050" dirty="0">
                <a:solidFill>
                  <a:srgbClr val="FF0000"/>
                </a:solidFill>
              </a:rPr>
              <a:t>1.3</a:t>
            </a:r>
            <a:r>
              <a:rPr lang="en-US" altLang="ko-KR" dirty="0"/>
              <a:t>     2          3          4          5          6          7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5817A8-E72D-96B2-E841-C218E3EDDE97}"/>
              </a:ext>
            </a:extLst>
          </p:cNvPr>
          <p:cNvSpPr txBox="1"/>
          <p:nvPr/>
        </p:nvSpPr>
        <p:spPr>
          <a:xfrm>
            <a:off x="6322492" y="4075431"/>
            <a:ext cx="417678" cy="166454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500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400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300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200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100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4D165F-AEED-0671-B9DE-640346948E44}"/>
              </a:ext>
            </a:extLst>
          </p:cNvPr>
          <p:cNvSpPr txBox="1"/>
          <p:nvPr/>
        </p:nvSpPr>
        <p:spPr>
          <a:xfrm>
            <a:off x="6245895" y="3856891"/>
            <a:ext cx="71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빈도수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2C125-62CD-4175-29C7-0E45D05D9AE2}"/>
              </a:ext>
            </a:extLst>
          </p:cNvPr>
          <p:cNvSpPr txBox="1"/>
          <p:nvPr/>
        </p:nvSpPr>
        <p:spPr>
          <a:xfrm>
            <a:off x="10622739" y="5763220"/>
            <a:ext cx="89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추가횟수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E14EEC-62F1-168F-1422-43704781ACF4}"/>
              </a:ext>
            </a:extLst>
          </p:cNvPr>
          <p:cNvSpPr txBox="1"/>
          <p:nvPr/>
        </p:nvSpPr>
        <p:spPr>
          <a:xfrm>
            <a:off x="7300856" y="1574306"/>
            <a:ext cx="36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브랜드 추가횟수 히스토그램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F79B924-7652-1AA9-8CD0-09C58102CD87}"/>
              </a:ext>
            </a:extLst>
          </p:cNvPr>
          <p:cNvGrpSpPr/>
          <p:nvPr/>
        </p:nvGrpSpPr>
        <p:grpSpPr>
          <a:xfrm>
            <a:off x="7137055" y="3747175"/>
            <a:ext cx="3538214" cy="307777"/>
            <a:chOff x="6699115" y="3553867"/>
            <a:chExt cx="4212002" cy="307777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853CED12-722A-2762-DC03-81E3E42C54CC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D41C1-E21B-10E8-1FB1-EE4A4D95D010}"/>
                </a:ext>
              </a:extLst>
            </p:cNvPr>
            <p:cNvSpPr txBox="1"/>
            <p:nvPr/>
          </p:nvSpPr>
          <p:spPr>
            <a:xfrm>
              <a:off x="8364116" y="3553867"/>
              <a:ext cx="88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Log(X)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2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065" y="1560712"/>
            <a:ext cx="519042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5388" y="1578679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측면 내역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EDA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 브랜드별 추가된 내역에 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EDA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추가 내역 행렬을 전치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(Transpose)</a:t>
            </a: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브랜드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행으로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열로 하여 횟수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Count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Font typeface="+mj-ea"/>
              <a:buAutoNum type="circleNumDbPlain" startAt="2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 &gt;=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때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제외되는 사례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286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포함되는 사례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2664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건으로 적절한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Threshold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판단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22900" indent="-342900">
              <a:buAutoNum type="circleNumDbPlain" startAt="2"/>
            </a:pP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0DD578D-22CA-AF39-1B75-91F44CBCD3CC}"/>
              </a:ext>
            </a:extLst>
          </p:cNvPr>
          <p:cNvCxnSpPr/>
          <p:nvPr/>
        </p:nvCxnSpPr>
        <p:spPr>
          <a:xfrm flipH="1">
            <a:off x="5921528" y="1559696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B5A8FB-5C6B-EAC9-FAED-D745318A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767237" y="2522730"/>
            <a:ext cx="4596721" cy="271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3A1B55-B3E5-5F93-5403-C7E1F19ED9DA}"/>
              </a:ext>
            </a:extLst>
          </p:cNvPr>
          <p:cNvSpPr txBox="1"/>
          <p:nvPr/>
        </p:nvSpPr>
        <p:spPr>
          <a:xfrm>
            <a:off x="6678119" y="5142091"/>
            <a:ext cx="456447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0       1           2           3           4           5           6           7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51EE3D-E63D-84D7-CF12-1D5B5B7E00F5}"/>
              </a:ext>
            </a:extLst>
          </p:cNvPr>
          <p:cNvSpPr txBox="1"/>
          <p:nvPr/>
        </p:nvSpPr>
        <p:spPr>
          <a:xfrm>
            <a:off x="6321461" y="2260393"/>
            <a:ext cx="713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빈도수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591AF-01E9-BC3B-B5C3-B7CA01C347E0}"/>
              </a:ext>
            </a:extLst>
          </p:cNvPr>
          <p:cNvSpPr txBox="1"/>
          <p:nvPr/>
        </p:nvSpPr>
        <p:spPr>
          <a:xfrm>
            <a:off x="10683416" y="5374495"/>
            <a:ext cx="8969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추가횟수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E14EEC-62F1-168F-1422-43704781ACF4}"/>
              </a:ext>
            </a:extLst>
          </p:cNvPr>
          <p:cNvSpPr txBox="1"/>
          <p:nvPr/>
        </p:nvSpPr>
        <p:spPr>
          <a:xfrm>
            <a:off x="7300856" y="1574306"/>
            <a:ext cx="36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브랜드 추가횟수 히스토그램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6DE98-C660-3E75-DF12-6134816D5E8D}"/>
              </a:ext>
            </a:extLst>
          </p:cNvPr>
          <p:cNvSpPr txBox="1"/>
          <p:nvPr/>
        </p:nvSpPr>
        <p:spPr>
          <a:xfrm>
            <a:off x="6449363" y="2542238"/>
            <a:ext cx="417678" cy="26964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endParaRPr lang="en-US" altLang="ko-KR" sz="1000" dirty="0"/>
          </a:p>
          <a:p>
            <a:r>
              <a:rPr lang="en-US" altLang="ko-KR" sz="1000" dirty="0"/>
              <a:t>50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40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30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20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r>
              <a:rPr lang="en-US" altLang="ko-KR" sz="1000" dirty="0"/>
              <a:t>10</a:t>
            </a:r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  <a:p>
            <a:pPr>
              <a:lnSpc>
                <a:spcPts val="100"/>
              </a:lnSpc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248002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 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도출하는 단계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(Threshold)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브랜드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바이어들은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특성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선호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가정하에 다음 절차를 진행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A677F87-C194-EBD1-47EB-318F9AFF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25032"/>
              </p:ext>
            </p:extLst>
          </p:nvPr>
        </p:nvGraphicFramePr>
        <p:xfrm>
          <a:off x="6640249" y="1753769"/>
          <a:ext cx="4270869" cy="14316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90466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92497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105454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브랜드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48A3AA-8E64-82E8-5AB1-04A42A3D30A3}"/>
              </a:ext>
            </a:extLst>
          </p:cNvPr>
          <p:cNvGrpSpPr/>
          <p:nvPr/>
        </p:nvGrpSpPr>
        <p:grpSpPr>
          <a:xfrm>
            <a:off x="6699115" y="3333494"/>
            <a:ext cx="4212002" cy="307777"/>
            <a:chOff x="6699115" y="3553630"/>
            <a:chExt cx="4212002" cy="307777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B7BFB1D-DDFC-CE55-09C2-A3F27030411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F3C8B3-5E9B-3913-5933-711A0BDB58EC}"/>
                </a:ext>
              </a:extLst>
            </p:cNvPr>
            <p:cNvSpPr txBox="1"/>
            <p:nvPr/>
          </p:nvSpPr>
          <p:spPr>
            <a:xfrm>
              <a:off x="8267148" y="3553630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A41B0-4E85-735E-B66C-628312BA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58895"/>
              </p:ext>
            </p:extLst>
          </p:nvPr>
        </p:nvGraphicFramePr>
        <p:xfrm>
          <a:off x="6640249" y="3660782"/>
          <a:ext cx="4270871" cy="1330038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725636052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350262769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938056380"/>
                    </a:ext>
                  </a:extLst>
                </a:gridCol>
              </a:tblGrid>
              <a:tr h="22167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1224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1455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0.58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66434290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2528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1C0D96-915B-F981-6789-3ED6D829D678}"/>
              </a:ext>
            </a:extLst>
          </p:cNvPr>
          <p:cNvCxnSpPr/>
          <p:nvPr/>
        </p:nvCxnSpPr>
        <p:spPr>
          <a:xfrm>
            <a:off x="7247467" y="1970912"/>
            <a:ext cx="3627612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8EB633-8B86-C32D-C717-76251A420265}"/>
              </a:ext>
            </a:extLst>
          </p:cNvPr>
          <p:cNvSpPr/>
          <p:nvPr/>
        </p:nvSpPr>
        <p:spPr>
          <a:xfrm>
            <a:off x="8026400" y="386700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34FA7-FCAB-FDA9-AB03-99FFED5A3DC4}"/>
              </a:ext>
            </a:extLst>
          </p:cNvPr>
          <p:cNvSpPr/>
          <p:nvPr/>
        </p:nvSpPr>
        <p:spPr>
          <a:xfrm>
            <a:off x="7305040" y="411592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944575-9CDF-6E86-369D-3E43AAD24D5E}"/>
              </a:ext>
            </a:extLst>
          </p:cNvPr>
          <p:cNvSpPr/>
          <p:nvPr/>
        </p:nvSpPr>
        <p:spPr>
          <a:xfrm>
            <a:off x="8016240" y="4564653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E8A3C-AC5F-EF1A-1635-98C5B7E1231B}"/>
              </a:ext>
            </a:extLst>
          </p:cNvPr>
          <p:cNvSpPr/>
          <p:nvPr/>
        </p:nvSpPr>
        <p:spPr>
          <a:xfrm>
            <a:off x="9479280" y="4783092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01F44-197F-162C-051F-EAF1BCABAB17}"/>
              </a:ext>
            </a:extLst>
          </p:cNvPr>
          <p:cNvSpPr txBox="1"/>
          <p:nvPr/>
        </p:nvSpPr>
        <p:spPr>
          <a:xfrm>
            <a:off x="8116145" y="3144854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 협업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6A852-9151-FE1B-6356-1968C55F26A1}"/>
              </a:ext>
            </a:extLst>
          </p:cNvPr>
          <p:cNvSpPr txBox="1"/>
          <p:nvPr/>
        </p:nvSpPr>
        <p:spPr>
          <a:xfrm>
            <a:off x="7955276" y="4972546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유저간 코사인 유사도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F823EB-930B-ACAE-96E8-9FABA86C16FB}"/>
              </a:ext>
            </a:extLst>
          </p:cNvPr>
          <p:cNvGrpSpPr/>
          <p:nvPr/>
        </p:nvGrpSpPr>
        <p:grpSpPr>
          <a:xfrm>
            <a:off x="7150289" y="5108534"/>
            <a:ext cx="3164540" cy="307777"/>
            <a:chOff x="6699115" y="3442191"/>
            <a:chExt cx="4212002" cy="307777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ABA41EA-088B-4D18-929C-24811CC3A8EB}"/>
                </a:ext>
              </a:extLst>
            </p:cNvPr>
            <p:cNvSpPr/>
            <p:nvPr/>
          </p:nvSpPr>
          <p:spPr>
            <a:xfrm rot="10800000">
              <a:off x="6699115" y="352361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F6D5B-3A4F-4B95-F4EC-48B44D77BF34}"/>
                </a:ext>
              </a:extLst>
            </p:cNvPr>
            <p:cNvSpPr txBox="1"/>
            <p:nvPr/>
          </p:nvSpPr>
          <p:spPr>
            <a:xfrm>
              <a:off x="7791857" y="3442191"/>
              <a:ext cx="2026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Top-K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 = 1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E369226-4AB3-8074-0367-CD9C25497AFE}"/>
              </a:ext>
            </a:extLst>
          </p:cNvPr>
          <p:cNvSpPr txBox="1"/>
          <p:nvPr/>
        </p:nvSpPr>
        <p:spPr>
          <a:xfrm>
            <a:off x="7760968" y="5461148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77F52C-D545-416C-6A2E-436C8A4BF4AF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8666477" y="5614813"/>
            <a:ext cx="259819" cy="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6A36AE-BABE-6609-AD85-485067724C6E}"/>
              </a:ext>
            </a:extLst>
          </p:cNvPr>
          <p:cNvSpPr txBox="1"/>
          <p:nvPr/>
        </p:nvSpPr>
        <p:spPr>
          <a:xfrm>
            <a:off x="8926296" y="5460924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1224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A534B-EA64-4C78-39F0-D65FA11B181A}"/>
              </a:ext>
            </a:extLst>
          </p:cNvPr>
          <p:cNvSpPr txBox="1"/>
          <p:nvPr/>
        </p:nvSpPr>
        <p:spPr>
          <a:xfrm>
            <a:off x="7760967" y="5791120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3851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A53609-5853-4132-D804-DF70A3D5805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666476" y="5940554"/>
            <a:ext cx="259819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13D6F8-B546-53EF-5844-FED6FB819CA8}"/>
              </a:ext>
            </a:extLst>
          </p:cNvPr>
          <p:cNvSpPr txBox="1"/>
          <p:nvPr/>
        </p:nvSpPr>
        <p:spPr>
          <a:xfrm>
            <a:off x="8926295" y="5786665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1455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506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바이어가 구매한 각 상품별로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3-Depth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동일한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 바이어의 상품들을 도출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C3F695E1-30EC-9278-6AFA-444E47E424D5}"/>
              </a:ext>
            </a:extLst>
          </p:cNvPr>
          <p:cNvGraphicFramePr>
            <a:graphicFrameLocks noGrp="1"/>
          </p:cNvGraphicFramePr>
          <p:nvPr/>
        </p:nvGraphicFramePr>
        <p:xfrm>
          <a:off x="6404787" y="2251108"/>
          <a:ext cx="2459813" cy="1620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70365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756157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여성복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1522182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3521852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가방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클러치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D83CC772-5C13-102D-7E9B-1B07C25B93C6}"/>
              </a:ext>
            </a:extLst>
          </p:cNvPr>
          <p:cNvSpPr txBox="1"/>
          <p:nvPr/>
        </p:nvSpPr>
        <p:spPr>
          <a:xfrm>
            <a:off x="6401489" y="1975023"/>
            <a:ext cx="1950852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&lt;1215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주문내역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B2C74-55B2-1D39-F1E4-826B23903347}"/>
              </a:ext>
            </a:extLst>
          </p:cNvPr>
          <p:cNvSpPr txBox="1"/>
          <p:nvPr/>
        </p:nvSpPr>
        <p:spPr>
          <a:xfrm>
            <a:off x="9172477" y="1969171"/>
            <a:ext cx="1788410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&lt;1224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주문내역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24" name="표 4">
            <a:extLst>
              <a:ext uri="{FF2B5EF4-FFF2-40B4-BE49-F238E27FC236}">
                <a16:creationId xmlns:a16="http://schemas.microsoft.com/office/drawing/2014/main" id="{52D593AF-624A-9BCB-847D-86C5DFC1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05417"/>
              </p:ext>
            </p:extLst>
          </p:nvPr>
        </p:nvGraphicFramePr>
        <p:xfrm>
          <a:off x="9167189" y="2232978"/>
          <a:ext cx="2178257" cy="1637845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4236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535891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1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2352218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티셔츠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3215582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패션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귀걸이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1212153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가죽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벨트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90E289B5-9B11-81AE-9021-58841A1B4D5F}"/>
              </a:ext>
            </a:extLst>
          </p:cNvPr>
          <p:cNvSpPr/>
          <p:nvPr/>
        </p:nvSpPr>
        <p:spPr>
          <a:xfrm>
            <a:off x="7328016" y="2756502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2463477C-489A-DBF2-4B82-7B0849C8113F}"/>
              </a:ext>
            </a:extLst>
          </p:cNvPr>
          <p:cNvSpPr/>
          <p:nvPr/>
        </p:nvSpPr>
        <p:spPr>
          <a:xfrm>
            <a:off x="9916378" y="2496508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8BC9188-9067-982D-DA06-A8871E380AB3}"/>
              </a:ext>
            </a:extLst>
          </p:cNvPr>
          <p:cNvSpPr/>
          <p:nvPr/>
        </p:nvSpPr>
        <p:spPr>
          <a:xfrm>
            <a:off x="7328016" y="3213944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72C84597-63EA-4565-5548-C43753D9ABCF}"/>
              </a:ext>
            </a:extLst>
          </p:cNvPr>
          <p:cNvSpPr/>
          <p:nvPr/>
        </p:nvSpPr>
        <p:spPr>
          <a:xfrm>
            <a:off x="9931507" y="2974185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1941347-3D87-8785-9714-B5EE3A0DFDF1}"/>
              </a:ext>
            </a:extLst>
          </p:cNvPr>
          <p:cNvSpPr/>
          <p:nvPr/>
        </p:nvSpPr>
        <p:spPr>
          <a:xfrm>
            <a:off x="9222700" y="2487808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1A41139A-7774-7020-220B-C354120A503C}"/>
              </a:ext>
            </a:extLst>
          </p:cNvPr>
          <p:cNvSpPr/>
          <p:nvPr/>
        </p:nvSpPr>
        <p:spPr>
          <a:xfrm>
            <a:off x="9219310" y="2972103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0CAF09B3-7EB9-38D9-2E1F-16297A360069}"/>
              </a:ext>
            </a:extLst>
          </p:cNvPr>
          <p:cNvCxnSpPr>
            <a:cxnSpLocks/>
            <a:stCxn id="1029" idx="1"/>
            <a:endCxn id="1033" idx="3"/>
          </p:cNvCxnSpPr>
          <p:nvPr/>
        </p:nvCxnSpPr>
        <p:spPr>
          <a:xfrm rot="10800000" flipV="1">
            <a:off x="8382002" y="2575816"/>
            <a:ext cx="840698" cy="1600066"/>
          </a:xfrm>
          <a:prstGeom prst="bentConnector3">
            <a:avLst>
              <a:gd name="adj1" fmla="val 21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009959D5-C4D2-DE18-882B-9E297ED19EBB}"/>
              </a:ext>
            </a:extLst>
          </p:cNvPr>
          <p:cNvCxnSpPr>
            <a:cxnSpLocks/>
            <a:stCxn id="1030" idx="1"/>
            <a:endCxn id="1033" idx="3"/>
          </p:cNvCxnSpPr>
          <p:nvPr/>
        </p:nvCxnSpPr>
        <p:spPr>
          <a:xfrm rot="10800000" flipV="1">
            <a:off x="8382002" y="3060110"/>
            <a:ext cx="837308" cy="1115771"/>
          </a:xfrm>
          <a:prstGeom prst="bentConnector3">
            <a:avLst>
              <a:gd name="adj1" fmla="val 226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DC1D5D53-4EBD-E0F9-D764-42517A5E5E90}"/>
              </a:ext>
            </a:extLst>
          </p:cNvPr>
          <p:cNvSpPr/>
          <p:nvPr/>
        </p:nvSpPr>
        <p:spPr>
          <a:xfrm>
            <a:off x="6682551" y="4021040"/>
            <a:ext cx="1699451" cy="30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도출</a:t>
            </a:r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CFA612E-0DF7-BEEF-7804-634DBF5DAFC1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8352341" y="2096129"/>
            <a:ext cx="820136" cy="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209A5E63-FB9C-6615-4FC6-8916DCA9BAC4}"/>
              </a:ext>
            </a:extLst>
          </p:cNvPr>
          <p:cNvSpPr/>
          <p:nvPr/>
        </p:nvSpPr>
        <p:spPr>
          <a:xfrm>
            <a:off x="6682551" y="4342621"/>
            <a:ext cx="1699444" cy="15984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E55202-322E-D7A6-F163-A52C1AB803E6}"/>
              </a:ext>
            </a:extLst>
          </p:cNvPr>
          <p:cNvSpPr txBox="1"/>
          <p:nvPr/>
        </p:nvSpPr>
        <p:spPr>
          <a:xfrm>
            <a:off x="6924304" y="4412186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1255258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A4841D2-EFC0-6323-E83C-5C142CC57FE6}"/>
              </a:ext>
            </a:extLst>
          </p:cNvPr>
          <p:cNvSpPr txBox="1"/>
          <p:nvPr/>
        </p:nvSpPr>
        <p:spPr>
          <a:xfrm>
            <a:off x="6924304" y="4710830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1152851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6BB446D-F7FD-0CCB-5D51-9D1DC65CE7C2}"/>
              </a:ext>
            </a:extLst>
          </p:cNvPr>
          <p:cNvSpPr txBox="1"/>
          <p:nvPr/>
        </p:nvSpPr>
        <p:spPr>
          <a:xfrm>
            <a:off x="6940299" y="5067161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3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대상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이용하여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- 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추출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상품을 추가한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상품 특성으로 활용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더 뚜렷하게 드러나는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특성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추출한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Sorting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최종 표출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033" name="표 4">
            <a:extLst>
              <a:ext uri="{FF2B5EF4-FFF2-40B4-BE49-F238E27FC236}">
                <a16:creationId xmlns:a16="http://schemas.microsoft.com/office/drawing/2014/main" id="{CD649F08-0601-51CA-573F-CC2C9BC7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27931"/>
              </p:ext>
            </p:extLst>
          </p:nvPr>
        </p:nvGraphicFramePr>
        <p:xfrm>
          <a:off x="6640249" y="1707202"/>
          <a:ext cx="4270869" cy="160493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35818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18066">
                  <a:extLst>
                    <a:ext uri="{9D8B030D-6E8A-4147-A177-3AD203B41FA5}">
                      <a16:colId xmlns:a16="http://schemas.microsoft.com/office/drawing/2014/main" val="2537520730"/>
                    </a:ext>
                  </a:extLst>
                </a:gridCol>
                <a:gridCol w="715434">
                  <a:extLst>
                    <a:ext uri="{9D8B030D-6E8A-4147-A177-3AD203B41FA5}">
                      <a16:colId xmlns:a16="http://schemas.microsoft.com/office/drawing/2014/main" val="32937319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35885323"/>
                    </a:ext>
                  </a:extLst>
                </a:gridCol>
                <a:gridCol w="387051">
                  <a:extLst>
                    <a:ext uri="{9D8B030D-6E8A-4147-A177-3AD203B41FA5}">
                      <a16:colId xmlns:a16="http://schemas.microsoft.com/office/drawing/2014/main" val="1246834488"/>
                    </a:ext>
                  </a:extLst>
                </a:gridCol>
              </a:tblGrid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13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1152851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  <a:tr h="12335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h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8377"/>
                  </a:ext>
                </a:extLst>
              </a:tr>
            </a:tbl>
          </a:graphicData>
        </a:graphic>
      </p:graphicFrame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B8791138-1A32-C07B-35DA-594C3F18C2D0}"/>
              </a:ext>
            </a:extLst>
          </p:cNvPr>
          <p:cNvGrpSpPr/>
          <p:nvPr/>
        </p:nvGrpSpPr>
        <p:grpSpPr>
          <a:xfrm>
            <a:off x="6699116" y="3551415"/>
            <a:ext cx="4212002" cy="367924"/>
            <a:chOff x="6699115" y="3607937"/>
            <a:chExt cx="4212002" cy="307777"/>
          </a:xfrm>
        </p:grpSpPr>
        <p:sp>
          <p:nvSpPr>
            <p:cNvPr id="1035" name="이등변 삼각형 1034">
              <a:extLst>
                <a:ext uri="{FF2B5EF4-FFF2-40B4-BE49-F238E27FC236}">
                  <a16:creationId xmlns:a16="http://schemas.microsoft.com/office/drawing/2014/main" id="{034F4C2D-013F-98B3-33DF-11F33D45A425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4D27339B-B238-4DDB-6A20-83786F16F17D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1037" name="표 1036">
            <a:extLst>
              <a:ext uri="{FF2B5EF4-FFF2-40B4-BE49-F238E27FC236}">
                <a16:creationId xmlns:a16="http://schemas.microsoft.com/office/drawing/2014/main" id="{A25ED33A-E145-E126-62C4-236DD973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49133"/>
              </p:ext>
            </p:extLst>
          </p:nvPr>
        </p:nvGraphicFramePr>
        <p:xfrm>
          <a:off x="6640249" y="3838576"/>
          <a:ext cx="4270867" cy="92687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94740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022722746"/>
                    </a:ext>
                  </a:extLst>
                </a:gridCol>
              </a:tblGrid>
              <a:tr h="1697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1255258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…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0.10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0.08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</a:tbl>
          </a:graphicData>
        </a:graphic>
      </p:graphicFrame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815F2D9-705B-923F-3E13-D2CD2A4BA6D0}"/>
              </a:ext>
            </a:extLst>
          </p:cNvPr>
          <p:cNvCxnSpPr>
            <a:cxnSpLocks/>
          </p:cNvCxnSpPr>
          <p:nvPr/>
        </p:nvCxnSpPr>
        <p:spPr>
          <a:xfrm>
            <a:off x="7484533" y="1970912"/>
            <a:ext cx="3390546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B630BFB-EFC0-F3CF-C0D5-FEA33EA8F3ED}"/>
              </a:ext>
            </a:extLst>
          </p:cNvPr>
          <p:cNvSpPr txBox="1"/>
          <p:nvPr/>
        </p:nvSpPr>
        <p:spPr>
          <a:xfrm>
            <a:off x="7898553" y="3337065"/>
            <a:ext cx="1838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특성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0" name="그룹 1059">
            <a:extLst>
              <a:ext uri="{FF2B5EF4-FFF2-40B4-BE49-F238E27FC236}">
                <a16:creationId xmlns:a16="http://schemas.microsoft.com/office/drawing/2014/main" id="{9768B9C3-C8E4-DCDC-AF4F-0F55CAAB665C}"/>
              </a:ext>
            </a:extLst>
          </p:cNvPr>
          <p:cNvGrpSpPr/>
          <p:nvPr/>
        </p:nvGrpSpPr>
        <p:grpSpPr>
          <a:xfrm>
            <a:off x="6710600" y="4808923"/>
            <a:ext cx="4212002" cy="237674"/>
            <a:chOff x="6699115" y="3607937"/>
            <a:chExt cx="4212002" cy="198820"/>
          </a:xfrm>
        </p:grpSpPr>
        <p:sp>
          <p:nvSpPr>
            <p:cNvPr id="1061" name="이등변 삼각형 1060">
              <a:extLst>
                <a:ext uri="{FF2B5EF4-FFF2-40B4-BE49-F238E27FC236}">
                  <a16:creationId xmlns:a16="http://schemas.microsoft.com/office/drawing/2014/main" id="{B9B8BB77-E243-F285-34E7-B96CAC713CF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054F613-BA19-720D-38A9-926273BF9C2C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19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도출</a:t>
              </a:r>
            </a:p>
          </p:txBody>
        </p:sp>
      </p:grp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8CF724ED-E2E5-3F43-1115-26D3DEFAF0D0}"/>
              </a:ext>
            </a:extLst>
          </p:cNvPr>
          <p:cNvSpPr/>
          <p:nvPr/>
        </p:nvSpPr>
        <p:spPr>
          <a:xfrm>
            <a:off x="6648776" y="5163684"/>
            <a:ext cx="738624" cy="90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D899C7-303A-67D4-CAA1-938D02275AAF}"/>
              </a:ext>
            </a:extLst>
          </p:cNvPr>
          <p:cNvSpPr/>
          <p:nvPr/>
        </p:nvSpPr>
        <p:spPr>
          <a:xfrm>
            <a:off x="7387400" y="5164230"/>
            <a:ext cx="3597026" cy="9026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7DD2D79-5FF0-8A08-460A-1687A4E68D33}"/>
              </a:ext>
            </a:extLst>
          </p:cNvPr>
          <p:cNvSpPr txBox="1"/>
          <p:nvPr/>
        </p:nvSpPr>
        <p:spPr>
          <a:xfrm>
            <a:off x="7459025" y="5412818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1255258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6C27301-CF99-0527-0F52-FEC72AA7056B}"/>
              </a:ext>
            </a:extLst>
          </p:cNvPr>
          <p:cNvSpPr txBox="1"/>
          <p:nvPr/>
        </p:nvSpPr>
        <p:spPr>
          <a:xfrm>
            <a:off x="7459021" y="5649887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1152851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6923011-88EC-62DF-AD9A-E65E37545A5C}"/>
              </a:ext>
            </a:extLst>
          </p:cNvPr>
          <p:cNvSpPr txBox="1"/>
          <p:nvPr/>
        </p:nvSpPr>
        <p:spPr>
          <a:xfrm>
            <a:off x="7736911" y="5185396"/>
            <a:ext cx="595619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A6BA44C-9922-BD77-68D8-6CA62997202A}"/>
              </a:ext>
            </a:extLst>
          </p:cNvPr>
          <p:cNvSpPr txBox="1"/>
          <p:nvPr/>
        </p:nvSpPr>
        <p:spPr>
          <a:xfrm>
            <a:off x="8702110" y="5185393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상품명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E0B7E15-418A-4C6F-5DB9-C0B7C0446560}"/>
              </a:ext>
            </a:extLst>
          </p:cNvPr>
          <p:cNvSpPr txBox="1"/>
          <p:nvPr/>
        </p:nvSpPr>
        <p:spPr>
          <a:xfrm>
            <a:off x="8415751" y="5421292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니트 스커트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859DF6F-112A-2C3D-70AD-3D342387C055}"/>
              </a:ext>
            </a:extLst>
          </p:cNvPr>
          <p:cNvSpPr txBox="1"/>
          <p:nvPr/>
        </p:nvSpPr>
        <p:spPr>
          <a:xfrm>
            <a:off x="8322526" y="5666395"/>
            <a:ext cx="1456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신상 남성 카디건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420F7FD-F365-D9FA-4D8D-2C26B1BD4265}"/>
              </a:ext>
            </a:extLst>
          </p:cNvPr>
          <p:cNvSpPr txBox="1"/>
          <p:nvPr/>
        </p:nvSpPr>
        <p:spPr>
          <a:xfrm>
            <a:off x="9719961" y="5211946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70274B8-C034-DC8C-A642-ADD76FDF1C24}"/>
              </a:ext>
            </a:extLst>
          </p:cNvPr>
          <p:cNvSpPr txBox="1"/>
          <p:nvPr/>
        </p:nvSpPr>
        <p:spPr>
          <a:xfrm>
            <a:off x="9458532" y="5429766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0.33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3A554CD-8B78-F9E1-5C51-CB08B94CDCD3}"/>
              </a:ext>
            </a:extLst>
          </p:cNvPr>
          <p:cNvSpPr txBox="1"/>
          <p:nvPr/>
        </p:nvSpPr>
        <p:spPr>
          <a:xfrm>
            <a:off x="9465695" y="5666395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0.12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32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 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도출하는 단계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(Threshold)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브랜드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바이어들은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특성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선호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가정하에 다음 절차를 진행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A677F87-C194-EBD1-47EB-318F9AFF793D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1753769"/>
          <a:ext cx="4270869" cy="14316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90466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92497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105454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브랜드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48A3AA-8E64-82E8-5AB1-04A42A3D30A3}"/>
              </a:ext>
            </a:extLst>
          </p:cNvPr>
          <p:cNvGrpSpPr/>
          <p:nvPr/>
        </p:nvGrpSpPr>
        <p:grpSpPr>
          <a:xfrm>
            <a:off x="6699115" y="3333494"/>
            <a:ext cx="4212002" cy="307777"/>
            <a:chOff x="6699115" y="3553630"/>
            <a:chExt cx="4212002" cy="307777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B7BFB1D-DDFC-CE55-09C2-A3F27030411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F3C8B3-5E9B-3913-5933-711A0BDB58EC}"/>
                </a:ext>
              </a:extLst>
            </p:cNvPr>
            <p:cNvSpPr txBox="1"/>
            <p:nvPr/>
          </p:nvSpPr>
          <p:spPr>
            <a:xfrm>
              <a:off x="8267148" y="3553630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A41B0-4E85-735E-B66C-628312BA1652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3660782"/>
          <a:ext cx="4270871" cy="1330038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725636052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350262769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938056380"/>
                    </a:ext>
                  </a:extLst>
                </a:gridCol>
              </a:tblGrid>
              <a:tr h="22167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1224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1455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0.58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66434290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2528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1C0D96-915B-F981-6789-3ED6D829D678}"/>
              </a:ext>
            </a:extLst>
          </p:cNvPr>
          <p:cNvCxnSpPr/>
          <p:nvPr/>
        </p:nvCxnSpPr>
        <p:spPr>
          <a:xfrm>
            <a:off x="7247467" y="1970912"/>
            <a:ext cx="3627612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8EB633-8B86-C32D-C717-76251A420265}"/>
              </a:ext>
            </a:extLst>
          </p:cNvPr>
          <p:cNvSpPr/>
          <p:nvPr/>
        </p:nvSpPr>
        <p:spPr>
          <a:xfrm>
            <a:off x="8026400" y="386700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34FA7-FCAB-FDA9-AB03-99FFED5A3DC4}"/>
              </a:ext>
            </a:extLst>
          </p:cNvPr>
          <p:cNvSpPr/>
          <p:nvPr/>
        </p:nvSpPr>
        <p:spPr>
          <a:xfrm>
            <a:off x="7305040" y="411592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944575-9CDF-6E86-369D-3E43AAD24D5E}"/>
              </a:ext>
            </a:extLst>
          </p:cNvPr>
          <p:cNvSpPr/>
          <p:nvPr/>
        </p:nvSpPr>
        <p:spPr>
          <a:xfrm>
            <a:off x="8016240" y="4564653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E8A3C-AC5F-EF1A-1635-98C5B7E1231B}"/>
              </a:ext>
            </a:extLst>
          </p:cNvPr>
          <p:cNvSpPr/>
          <p:nvPr/>
        </p:nvSpPr>
        <p:spPr>
          <a:xfrm>
            <a:off x="9479280" y="4783092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01F44-197F-162C-051F-EAF1BCABAB17}"/>
              </a:ext>
            </a:extLst>
          </p:cNvPr>
          <p:cNvSpPr txBox="1"/>
          <p:nvPr/>
        </p:nvSpPr>
        <p:spPr>
          <a:xfrm>
            <a:off x="8116145" y="3144854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 협업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6A852-9151-FE1B-6356-1968C55F26A1}"/>
              </a:ext>
            </a:extLst>
          </p:cNvPr>
          <p:cNvSpPr txBox="1"/>
          <p:nvPr/>
        </p:nvSpPr>
        <p:spPr>
          <a:xfrm>
            <a:off x="7955276" y="4972546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유저간 코사인 유사도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F823EB-930B-ACAE-96E8-9FABA86C16FB}"/>
              </a:ext>
            </a:extLst>
          </p:cNvPr>
          <p:cNvGrpSpPr/>
          <p:nvPr/>
        </p:nvGrpSpPr>
        <p:grpSpPr>
          <a:xfrm>
            <a:off x="7150289" y="5108534"/>
            <a:ext cx="3164540" cy="307777"/>
            <a:chOff x="6699115" y="3442191"/>
            <a:chExt cx="4212002" cy="307777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ABA41EA-088B-4D18-929C-24811CC3A8EB}"/>
                </a:ext>
              </a:extLst>
            </p:cNvPr>
            <p:cNvSpPr/>
            <p:nvPr/>
          </p:nvSpPr>
          <p:spPr>
            <a:xfrm rot="10800000">
              <a:off x="6699115" y="352361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F6D5B-3A4F-4B95-F4EC-48B44D77BF34}"/>
                </a:ext>
              </a:extLst>
            </p:cNvPr>
            <p:cNvSpPr txBox="1"/>
            <p:nvPr/>
          </p:nvSpPr>
          <p:spPr>
            <a:xfrm>
              <a:off x="7791857" y="3442191"/>
              <a:ext cx="2026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Top-K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 = 1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E369226-4AB3-8074-0367-CD9C25497AFE}"/>
              </a:ext>
            </a:extLst>
          </p:cNvPr>
          <p:cNvSpPr txBox="1"/>
          <p:nvPr/>
        </p:nvSpPr>
        <p:spPr>
          <a:xfrm>
            <a:off x="7760968" y="5461148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77F52C-D545-416C-6A2E-436C8A4BF4AF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8666477" y="5614813"/>
            <a:ext cx="259819" cy="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6A36AE-BABE-6609-AD85-485067724C6E}"/>
              </a:ext>
            </a:extLst>
          </p:cNvPr>
          <p:cNvSpPr txBox="1"/>
          <p:nvPr/>
        </p:nvSpPr>
        <p:spPr>
          <a:xfrm>
            <a:off x="8926296" y="5460924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1224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A534B-EA64-4C78-39F0-D65FA11B181A}"/>
              </a:ext>
            </a:extLst>
          </p:cNvPr>
          <p:cNvSpPr txBox="1"/>
          <p:nvPr/>
        </p:nvSpPr>
        <p:spPr>
          <a:xfrm>
            <a:off x="7760967" y="5791120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3851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A53609-5853-4132-D804-DF70A3D5805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666476" y="5940554"/>
            <a:ext cx="259819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13D6F8-B546-53EF-5844-FED6FB819CA8}"/>
              </a:ext>
            </a:extLst>
          </p:cNvPr>
          <p:cNvSpPr txBox="1"/>
          <p:nvPr/>
        </p:nvSpPr>
        <p:spPr>
          <a:xfrm>
            <a:off x="8926295" y="5786665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1455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17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바이어가 위시리스트로 추가한 각 상품들의 카테고리 도출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프로파일링 단계에서 도출한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추가 상품들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카테고리 도출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3-Depth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동일한 유사 바이어의 상품들을 도출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C3F695E1-30EC-9278-6AFA-444E47E424D5}"/>
              </a:ext>
            </a:extLst>
          </p:cNvPr>
          <p:cNvGraphicFramePr>
            <a:graphicFrameLocks noGrp="1"/>
          </p:cNvGraphicFramePr>
          <p:nvPr/>
        </p:nvGraphicFramePr>
        <p:xfrm>
          <a:off x="6404787" y="2251108"/>
          <a:ext cx="2459813" cy="1620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70365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756157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여성복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1522182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3521852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가방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클러치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D83CC772-5C13-102D-7E9B-1B07C25B93C6}"/>
              </a:ext>
            </a:extLst>
          </p:cNvPr>
          <p:cNvSpPr txBox="1"/>
          <p:nvPr/>
        </p:nvSpPr>
        <p:spPr>
          <a:xfrm>
            <a:off x="6401489" y="1975023"/>
            <a:ext cx="1950852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&lt;1215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위시리스트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B2C74-55B2-1D39-F1E4-826B23903347}"/>
              </a:ext>
            </a:extLst>
          </p:cNvPr>
          <p:cNvSpPr txBox="1"/>
          <p:nvPr/>
        </p:nvSpPr>
        <p:spPr>
          <a:xfrm>
            <a:off x="9172476" y="1969171"/>
            <a:ext cx="1950845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&lt;1224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위시리스트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24" name="표 4">
            <a:extLst>
              <a:ext uri="{FF2B5EF4-FFF2-40B4-BE49-F238E27FC236}">
                <a16:creationId xmlns:a16="http://schemas.microsoft.com/office/drawing/2014/main" id="{52D593AF-624A-9BCB-847D-86C5DFC15999}"/>
              </a:ext>
            </a:extLst>
          </p:cNvPr>
          <p:cNvGraphicFramePr>
            <a:graphicFrameLocks noGrp="1"/>
          </p:cNvGraphicFramePr>
          <p:nvPr/>
        </p:nvGraphicFramePr>
        <p:xfrm>
          <a:off x="9167189" y="2232978"/>
          <a:ext cx="2178257" cy="1637845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4236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535891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1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2352218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티셔츠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3215582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패션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귀걸이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1212153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가죽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벨트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90E289B5-9B11-81AE-9021-58841A1B4D5F}"/>
              </a:ext>
            </a:extLst>
          </p:cNvPr>
          <p:cNvSpPr/>
          <p:nvPr/>
        </p:nvSpPr>
        <p:spPr>
          <a:xfrm>
            <a:off x="7328016" y="2756502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2463477C-489A-DBF2-4B82-7B0849C8113F}"/>
              </a:ext>
            </a:extLst>
          </p:cNvPr>
          <p:cNvSpPr/>
          <p:nvPr/>
        </p:nvSpPr>
        <p:spPr>
          <a:xfrm>
            <a:off x="9916378" y="2496508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8BC9188-9067-982D-DA06-A8871E380AB3}"/>
              </a:ext>
            </a:extLst>
          </p:cNvPr>
          <p:cNvSpPr/>
          <p:nvPr/>
        </p:nvSpPr>
        <p:spPr>
          <a:xfrm>
            <a:off x="7328016" y="3213944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72C84597-63EA-4565-5548-C43753D9ABCF}"/>
              </a:ext>
            </a:extLst>
          </p:cNvPr>
          <p:cNvSpPr/>
          <p:nvPr/>
        </p:nvSpPr>
        <p:spPr>
          <a:xfrm>
            <a:off x="9931507" y="2974185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1941347-3D87-8785-9714-B5EE3A0DFDF1}"/>
              </a:ext>
            </a:extLst>
          </p:cNvPr>
          <p:cNvSpPr/>
          <p:nvPr/>
        </p:nvSpPr>
        <p:spPr>
          <a:xfrm>
            <a:off x="9222700" y="2487808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1A41139A-7774-7020-220B-C354120A503C}"/>
              </a:ext>
            </a:extLst>
          </p:cNvPr>
          <p:cNvSpPr/>
          <p:nvPr/>
        </p:nvSpPr>
        <p:spPr>
          <a:xfrm>
            <a:off x="9219310" y="2972103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0CAF09B3-7EB9-38D9-2E1F-16297A360069}"/>
              </a:ext>
            </a:extLst>
          </p:cNvPr>
          <p:cNvCxnSpPr>
            <a:cxnSpLocks/>
            <a:stCxn id="1029" idx="1"/>
            <a:endCxn id="1033" idx="3"/>
          </p:cNvCxnSpPr>
          <p:nvPr/>
        </p:nvCxnSpPr>
        <p:spPr>
          <a:xfrm rot="10800000" flipV="1">
            <a:off x="8382002" y="2575816"/>
            <a:ext cx="840698" cy="1600066"/>
          </a:xfrm>
          <a:prstGeom prst="bentConnector3">
            <a:avLst>
              <a:gd name="adj1" fmla="val 21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009959D5-C4D2-DE18-882B-9E297ED19EBB}"/>
              </a:ext>
            </a:extLst>
          </p:cNvPr>
          <p:cNvCxnSpPr>
            <a:cxnSpLocks/>
            <a:stCxn id="1030" idx="1"/>
            <a:endCxn id="1033" idx="3"/>
          </p:cNvCxnSpPr>
          <p:nvPr/>
        </p:nvCxnSpPr>
        <p:spPr>
          <a:xfrm rot="10800000" flipV="1">
            <a:off x="8382002" y="3060110"/>
            <a:ext cx="837308" cy="1115771"/>
          </a:xfrm>
          <a:prstGeom prst="bentConnector3">
            <a:avLst>
              <a:gd name="adj1" fmla="val 226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DC1D5D53-4EBD-E0F9-D764-42517A5E5E90}"/>
              </a:ext>
            </a:extLst>
          </p:cNvPr>
          <p:cNvSpPr/>
          <p:nvPr/>
        </p:nvSpPr>
        <p:spPr>
          <a:xfrm>
            <a:off x="6682551" y="4021040"/>
            <a:ext cx="1699451" cy="30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도출</a:t>
            </a:r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CFA612E-0DF7-BEEF-7804-634DBF5DAFC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352341" y="2096129"/>
            <a:ext cx="820135" cy="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209A5E63-FB9C-6615-4FC6-8916DCA9BAC4}"/>
              </a:ext>
            </a:extLst>
          </p:cNvPr>
          <p:cNvSpPr/>
          <p:nvPr/>
        </p:nvSpPr>
        <p:spPr>
          <a:xfrm>
            <a:off x="6682551" y="4342621"/>
            <a:ext cx="1699444" cy="15984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E55202-322E-D7A6-F163-A52C1AB803E6}"/>
              </a:ext>
            </a:extLst>
          </p:cNvPr>
          <p:cNvSpPr txBox="1"/>
          <p:nvPr/>
        </p:nvSpPr>
        <p:spPr>
          <a:xfrm>
            <a:off x="6924304" y="4412186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1255258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A4841D2-EFC0-6323-E83C-5C142CC57FE6}"/>
              </a:ext>
            </a:extLst>
          </p:cNvPr>
          <p:cNvSpPr txBox="1"/>
          <p:nvPr/>
        </p:nvSpPr>
        <p:spPr>
          <a:xfrm>
            <a:off x="6924304" y="4710830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1152851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6BB446D-F7FD-0CCB-5D51-9D1DC65CE7C2}"/>
              </a:ext>
            </a:extLst>
          </p:cNvPr>
          <p:cNvSpPr txBox="1"/>
          <p:nvPr/>
        </p:nvSpPr>
        <p:spPr>
          <a:xfrm>
            <a:off x="6940299" y="5067161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C940-7AA4-B3C7-4129-6867DBF0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9" y="2072246"/>
            <a:ext cx="7076440" cy="3323987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 상황 진단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 및 연구가설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 요약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현황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 평가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Font typeface="+mj-lt"/>
              <a:buAutoNum type="arabicPeriod" startAt="3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Google Shape;63;p9">
            <a:extLst>
              <a:ext uri="{FF2B5EF4-FFF2-40B4-BE49-F238E27FC236}">
                <a16:creationId xmlns:a16="http://schemas.microsoft.com/office/drawing/2014/main" id="{07138741-6096-F042-811E-3DE46A27420E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A9B262C-B7A8-DEA2-B257-CB103C0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8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대상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이용하여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위시리스트 상품들의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추출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상품을 추가한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상품 특성으로 다시 활용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더 뚜렷하게 드러나는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특성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추출한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Sorting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최종 표출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033" name="표 4">
            <a:extLst>
              <a:ext uri="{FF2B5EF4-FFF2-40B4-BE49-F238E27FC236}">
                <a16:creationId xmlns:a16="http://schemas.microsoft.com/office/drawing/2014/main" id="{CD649F08-0601-51CA-573F-CC2C9BC7D3E2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1707202"/>
          <a:ext cx="4270869" cy="160493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35818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18066">
                  <a:extLst>
                    <a:ext uri="{9D8B030D-6E8A-4147-A177-3AD203B41FA5}">
                      <a16:colId xmlns:a16="http://schemas.microsoft.com/office/drawing/2014/main" val="2537520730"/>
                    </a:ext>
                  </a:extLst>
                </a:gridCol>
                <a:gridCol w="715434">
                  <a:extLst>
                    <a:ext uri="{9D8B030D-6E8A-4147-A177-3AD203B41FA5}">
                      <a16:colId xmlns:a16="http://schemas.microsoft.com/office/drawing/2014/main" val="32937319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35885323"/>
                    </a:ext>
                  </a:extLst>
                </a:gridCol>
                <a:gridCol w="387051">
                  <a:extLst>
                    <a:ext uri="{9D8B030D-6E8A-4147-A177-3AD203B41FA5}">
                      <a16:colId xmlns:a16="http://schemas.microsoft.com/office/drawing/2014/main" val="1246834488"/>
                    </a:ext>
                  </a:extLst>
                </a:gridCol>
              </a:tblGrid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13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1152851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  <a:tr h="12335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h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8377"/>
                  </a:ext>
                </a:extLst>
              </a:tr>
            </a:tbl>
          </a:graphicData>
        </a:graphic>
      </p:graphicFrame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B8791138-1A32-C07B-35DA-594C3F18C2D0}"/>
              </a:ext>
            </a:extLst>
          </p:cNvPr>
          <p:cNvGrpSpPr/>
          <p:nvPr/>
        </p:nvGrpSpPr>
        <p:grpSpPr>
          <a:xfrm>
            <a:off x="6699116" y="3551415"/>
            <a:ext cx="4212002" cy="367924"/>
            <a:chOff x="6699115" y="3607937"/>
            <a:chExt cx="4212002" cy="307777"/>
          </a:xfrm>
        </p:grpSpPr>
        <p:sp>
          <p:nvSpPr>
            <p:cNvPr id="1035" name="이등변 삼각형 1034">
              <a:extLst>
                <a:ext uri="{FF2B5EF4-FFF2-40B4-BE49-F238E27FC236}">
                  <a16:creationId xmlns:a16="http://schemas.microsoft.com/office/drawing/2014/main" id="{034F4C2D-013F-98B3-33DF-11F33D45A425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4D27339B-B238-4DDB-6A20-83786F16F17D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1037" name="표 1036">
            <a:extLst>
              <a:ext uri="{FF2B5EF4-FFF2-40B4-BE49-F238E27FC236}">
                <a16:creationId xmlns:a16="http://schemas.microsoft.com/office/drawing/2014/main" id="{A25ED33A-E145-E126-62C4-236DD9738CC1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3838576"/>
          <a:ext cx="4270867" cy="92687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94740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022722746"/>
                    </a:ext>
                  </a:extLst>
                </a:gridCol>
              </a:tblGrid>
              <a:tr h="1697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1255258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…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0.10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0.08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</a:tbl>
          </a:graphicData>
        </a:graphic>
      </p:graphicFrame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815F2D9-705B-923F-3E13-D2CD2A4BA6D0}"/>
              </a:ext>
            </a:extLst>
          </p:cNvPr>
          <p:cNvCxnSpPr>
            <a:cxnSpLocks/>
          </p:cNvCxnSpPr>
          <p:nvPr/>
        </p:nvCxnSpPr>
        <p:spPr>
          <a:xfrm>
            <a:off x="7484533" y="1970912"/>
            <a:ext cx="3390546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B630BFB-EFC0-F3CF-C0D5-FEA33EA8F3ED}"/>
              </a:ext>
            </a:extLst>
          </p:cNvPr>
          <p:cNvSpPr txBox="1"/>
          <p:nvPr/>
        </p:nvSpPr>
        <p:spPr>
          <a:xfrm>
            <a:off x="7898553" y="3337065"/>
            <a:ext cx="1838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특성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0" name="그룹 1059">
            <a:extLst>
              <a:ext uri="{FF2B5EF4-FFF2-40B4-BE49-F238E27FC236}">
                <a16:creationId xmlns:a16="http://schemas.microsoft.com/office/drawing/2014/main" id="{9768B9C3-C8E4-DCDC-AF4F-0F55CAAB665C}"/>
              </a:ext>
            </a:extLst>
          </p:cNvPr>
          <p:cNvGrpSpPr/>
          <p:nvPr/>
        </p:nvGrpSpPr>
        <p:grpSpPr>
          <a:xfrm>
            <a:off x="6710600" y="4808923"/>
            <a:ext cx="4212002" cy="237674"/>
            <a:chOff x="6699115" y="3607937"/>
            <a:chExt cx="4212002" cy="198820"/>
          </a:xfrm>
        </p:grpSpPr>
        <p:sp>
          <p:nvSpPr>
            <p:cNvPr id="1061" name="이등변 삼각형 1060">
              <a:extLst>
                <a:ext uri="{FF2B5EF4-FFF2-40B4-BE49-F238E27FC236}">
                  <a16:creationId xmlns:a16="http://schemas.microsoft.com/office/drawing/2014/main" id="{B9B8BB77-E243-F285-34E7-B96CAC713CF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054F613-BA19-720D-38A9-926273BF9C2C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19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도출</a:t>
              </a:r>
            </a:p>
          </p:txBody>
        </p:sp>
      </p:grp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8CF724ED-E2E5-3F43-1115-26D3DEFAF0D0}"/>
              </a:ext>
            </a:extLst>
          </p:cNvPr>
          <p:cNvSpPr/>
          <p:nvPr/>
        </p:nvSpPr>
        <p:spPr>
          <a:xfrm>
            <a:off x="6648776" y="5163684"/>
            <a:ext cx="738624" cy="90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D899C7-303A-67D4-CAA1-938D02275AAF}"/>
              </a:ext>
            </a:extLst>
          </p:cNvPr>
          <p:cNvSpPr/>
          <p:nvPr/>
        </p:nvSpPr>
        <p:spPr>
          <a:xfrm>
            <a:off x="7387400" y="5164230"/>
            <a:ext cx="3597026" cy="9026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7DD2D79-5FF0-8A08-460A-1687A4E68D33}"/>
              </a:ext>
            </a:extLst>
          </p:cNvPr>
          <p:cNvSpPr txBox="1"/>
          <p:nvPr/>
        </p:nvSpPr>
        <p:spPr>
          <a:xfrm>
            <a:off x="7459025" y="5412818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1255258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6C27301-CF99-0527-0F52-FEC72AA7056B}"/>
              </a:ext>
            </a:extLst>
          </p:cNvPr>
          <p:cNvSpPr txBox="1"/>
          <p:nvPr/>
        </p:nvSpPr>
        <p:spPr>
          <a:xfrm>
            <a:off x="7459021" y="5649887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1152851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6923011-88EC-62DF-AD9A-E65E37545A5C}"/>
              </a:ext>
            </a:extLst>
          </p:cNvPr>
          <p:cNvSpPr txBox="1"/>
          <p:nvPr/>
        </p:nvSpPr>
        <p:spPr>
          <a:xfrm>
            <a:off x="7736911" y="5185396"/>
            <a:ext cx="595619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A6BA44C-9922-BD77-68D8-6CA62997202A}"/>
              </a:ext>
            </a:extLst>
          </p:cNvPr>
          <p:cNvSpPr txBox="1"/>
          <p:nvPr/>
        </p:nvSpPr>
        <p:spPr>
          <a:xfrm>
            <a:off x="8702110" y="5185393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상품명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E0B7E15-418A-4C6F-5DB9-C0B7C0446560}"/>
              </a:ext>
            </a:extLst>
          </p:cNvPr>
          <p:cNvSpPr txBox="1"/>
          <p:nvPr/>
        </p:nvSpPr>
        <p:spPr>
          <a:xfrm>
            <a:off x="8415751" y="5421292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니트 스커트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859DF6F-112A-2C3D-70AD-3D342387C055}"/>
              </a:ext>
            </a:extLst>
          </p:cNvPr>
          <p:cNvSpPr txBox="1"/>
          <p:nvPr/>
        </p:nvSpPr>
        <p:spPr>
          <a:xfrm>
            <a:off x="8322526" y="5666395"/>
            <a:ext cx="1456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신상 남성 카디건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420F7FD-F365-D9FA-4D8D-2C26B1BD4265}"/>
              </a:ext>
            </a:extLst>
          </p:cNvPr>
          <p:cNvSpPr txBox="1"/>
          <p:nvPr/>
        </p:nvSpPr>
        <p:spPr>
          <a:xfrm>
            <a:off x="9719961" y="5211946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70274B8-C034-DC8C-A642-ADD76FDF1C24}"/>
              </a:ext>
            </a:extLst>
          </p:cNvPr>
          <p:cNvSpPr txBox="1"/>
          <p:nvPr/>
        </p:nvSpPr>
        <p:spPr>
          <a:xfrm>
            <a:off x="9458532" y="5429766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0.33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3A554CD-8B78-F9E1-5C51-CB08B94CDCD3}"/>
              </a:ext>
            </a:extLst>
          </p:cNvPr>
          <p:cNvSpPr txBox="1"/>
          <p:nvPr/>
        </p:nvSpPr>
        <p:spPr>
          <a:xfrm>
            <a:off x="9465695" y="5666395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0.12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652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 평가 지표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0E53A7-277B-FEAD-DD47-4B793A4D7FFA}"/>
              </a:ext>
            </a:extLst>
          </p:cNvPr>
          <p:cNvGrpSpPr/>
          <p:nvPr/>
        </p:nvGrpSpPr>
        <p:grpSpPr>
          <a:xfrm>
            <a:off x="7369359" y="2080356"/>
            <a:ext cx="2958469" cy="1659466"/>
            <a:chOff x="7147977" y="2080356"/>
            <a:chExt cx="2958469" cy="165946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4F22DB2-9282-220B-DECF-F3E5D4220F9C}"/>
                </a:ext>
              </a:extLst>
            </p:cNvPr>
            <p:cNvSpPr/>
            <p:nvPr/>
          </p:nvSpPr>
          <p:spPr>
            <a:xfrm>
              <a:off x="8370782" y="2321606"/>
              <a:ext cx="512859" cy="1176966"/>
            </a:xfrm>
            <a:custGeom>
              <a:avLst/>
              <a:gdLst>
                <a:gd name="connsiteX0" fmla="*/ 256430 w 512859"/>
                <a:gd name="connsiteY0" fmla="*/ 0 h 1176966"/>
                <a:gd name="connsiteX1" fmla="*/ 258677 w 512859"/>
                <a:gd name="connsiteY1" fmla="*/ 1773 h 1176966"/>
                <a:gd name="connsiteX2" fmla="*/ 512859 w 512859"/>
                <a:gd name="connsiteY2" fmla="*/ 588483 h 1176966"/>
                <a:gd name="connsiteX3" fmla="*/ 258677 w 512859"/>
                <a:gd name="connsiteY3" fmla="*/ 1175193 h 1176966"/>
                <a:gd name="connsiteX4" fmla="*/ 256430 w 512859"/>
                <a:gd name="connsiteY4" fmla="*/ 1176966 h 1176966"/>
                <a:gd name="connsiteX5" fmla="*/ 254182 w 512859"/>
                <a:gd name="connsiteY5" fmla="*/ 1175193 h 1176966"/>
                <a:gd name="connsiteX6" fmla="*/ 0 w 512859"/>
                <a:gd name="connsiteY6" fmla="*/ 588483 h 1176966"/>
                <a:gd name="connsiteX7" fmla="*/ 254182 w 512859"/>
                <a:gd name="connsiteY7" fmla="*/ 1773 h 1176966"/>
                <a:gd name="connsiteX8" fmla="*/ 256430 w 512859"/>
                <a:gd name="connsiteY8" fmla="*/ 0 h 11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859" h="1176966">
                  <a:moveTo>
                    <a:pt x="256430" y="0"/>
                  </a:moveTo>
                  <a:lnTo>
                    <a:pt x="258677" y="1773"/>
                  </a:lnTo>
                  <a:cubicBezTo>
                    <a:pt x="415724" y="151925"/>
                    <a:pt x="512859" y="359359"/>
                    <a:pt x="512859" y="588483"/>
                  </a:cubicBezTo>
                  <a:cubicBezTo>
                    <a:pt x="512859" y="817608"/>
                    <a:pt x="415724" y="1025041"/>
                    <a:pt x="258677" y="1175193"/>
                  </a:cubicBezTo>
                  <a:lnTo>
                    <a:pt x="256430" y="1176966"/>
                  </a:lnTo>
                  <a:lnTo>
                    <a:pt x="254182" y="1175193"/>
                  </a:lnTo>
                  <a:cubicBezTo>
                    <a:pt x="97136" y="1025041"/>
                    <a:pt x="0" y="817608"/>
                    <a:pt x="0" y="588483"/>
                  </a:cubicBezTo>
                  <a:cubicBezTo>
                    <a:pt x="0" y="359359"/>
                    <a:pt x="97136" y="151925"/>
                    <a:pt x="254182" y="1773"/>
                  </a:cubicBezTo>
                  <a:lnTo>
                    <a:pt x="25643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Gold</a:t>
              </a: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C729A17-91B8-60B8-6FC0-534C6A62F4C3}"/>
                </a:ext>
              </a:extLst>
            </p:cNvPr>
            <p:cNvSpPr/>
            <p:nvPr/>
          </p:nvSpPr>
          <p:spPr>
            <a:xfrm>
              <a:off x="7147977" y="2080356"/>
              <a:ext cx="1479235" cy="1659466"/>
            </a:xfrm>
            <a:custGeom>
              <a:avLst/>
              <a:gdLst>
                <a:gd name="connsiteX0" fmla="*/ 867832 w 1479235"/>
                <a:gd name="connsiteY0" fmla="*/ 0 h 1659466"/>
                <a:gd name="connsiteX1" fmla="*/ 1353045 w 1479235"/>
                <a:gd name="connsiteY1" fmla="*/ 141705 h 1659466"/>
                <a:gd name="connsiteX2" fmla="*/ 1479235 w 1479235"/>
                <a:gd name="connsiteY2" fmla="*/ 241250 h 1659466"/>
                <a:gd name="connsiteX3" fmla="*/ 1476987 w 1479235"/>
                <a:gd name="connsiteY3" fmla="*/ 243023 h 1659466"/>
                <a:gd name="connsiteX4" fmla="*/ 1222805 w 1479235"/>
                <a:gd name="connsiteY4" fmla="*/ 829733 h 1659466"/>
                <a:gd name="connsiteX5" fmla="*/ 1476987 w 1479235"/>
                <a:gd name="connsiteY5" fmla="*/ 1416443 h 1659466"/>
                <a:gd name="connsiteX6" fmla="*/ 1479235 w 1479235"/>
                <a:gd name="connsiteY6" fmla="*/ 1418216 h 1659466"/>
                <a:gd name="connsiteX7" fmla="*/ 1353045 w 1479235"/>
                <a:gd name="connsiteY7" fmla="*/ 1517761 h 1659466"/>
                <a:gd name="connsiteX8" fmla="*/ 867832 w 1479235"/>
                <a:gd name="connsiteY8" fmla="*/ 1659466 h 1659466"/>
                <a:gd name="connsiteX9" fmla="*/ 0 w 1479235"/>
                <a:gd name="connsiteY9" fmla="*/ 829733 h 1659466"/>
                <a:gd name="connsiteX10" fmla="*/ 867832 w 1479235"/>
                <a:gd name="connsiteY10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9235" h="1659466">
                  <a:moveTo>
                    <a:pt x="867832" y="0"/>
                  </a:moveTo>
                  <a:cubicBezTo>
                    <a:pt x="1047566" y="0"/>
                    <a:pt x="1214538" y="52240"/>
                    <a:pt x="1353045" y="141705"/>
                  </a:cubicBezTo>
                  <a:lnTo>
                    <a:pt x="1479235" y="241250"/>
                  </a:lnTo>
                  <a:lnTo>
                    <a:pt x="1476987" y="243023"/>
                  </a:lnTo>
                  <a:cubicBezTo>
                    <a:pt x="1319941" y="393175"/>
                    <a:pt x="1222805" y="600609"/>
                    <a:pt x="1222805" y="829733"/>
                  </a:cubicBezTo>
                  <a:cubicBezTo>
                    <a:pt x="1222805" y="1058858"/>
                    <a:pt x="1319941" y="1266291"/>
                    <a:pt x="1476987" y="1416443"/>
                  </a:cubicBezTo>
                  <a:lnTo>
                    <a:pt x="1479235" y="1418216"/>
                  </a:lnTo>
                  <a:lnTo>
                    <a:pt x="1353045" y="1517761"/>
                  </a:lnTo>
                  <a:cubicBezTo>
                    <a:pt x="1214538" y="1607226"/>
                    <a:pt x="1047566" y="1659466"/>
                    <a:pt x="867832" y="1659466"/>
                  </a:cubicBezTo>
                  <a:cubicBezTo>
                    <a:pt x="388542" y="1659466"/>
                    <a:pt x="0" y="1287982"/>
                    <a:pt x="0" y="829733"/>
                  </a:cubicBezTo>
                  <a:cubicBezTo>
                    <a:pt x="0" y="371484"/>
                    <a:pt x="388542" y="0"/>
                    <a:pt x="867832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내가</a:t>
              </a:r>
              <a:endParaRPr lang="en-US" altLang="ko-KR" dirty="0"/>
            </a:p>
            <a:p>
              <a:pPr algn="ctr"/>
              <a:r>
                <a:rPr lang="ko-KR" altLang="en-US" dirty="0"/>
                <a:t>구매한</a:t>
              </a:r>
              <a:endParaRPr lang="en-US" altLang="ko-KR" dirty="0"/>
            </a:p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7C10DFB-5101-D726-773B-5C09740987BE}"/>
                </a:ext>
              </a:extLst>
            </p:cNvPr>
            <p:cNvSpPr/>
            <p:nvPr/>
          </p:nvSpPr>
          <p:spPr>
            <a:xfrm>
              <a:off x="8627212" y="2080356"/>
              <a:ext cx="1479234" cy="1659466"/>
            </a:xfrm>
            <a:custGeom>
              <a:avLst/>
              <a:gdLst>
                <a:gd name="connsiteX0" fmla="*/ 611402 w 1479234"/>
                <a:gd name="connsiteY0" fmla="*/ 0 h 1659466"/>
                <a:gd name="connsiteX1" fmla="*/ 1479234 w 1479234"/>
                <a:gd name="connsiteY1" fmla="*/ 829733 h 1659466"/>
                <a:gd name="connsiteX2" fmla="*/ 611402 w 1479234"/>
                <a:gd name="connsiteY2" fmla="*/ 1659466 h 1659466"/>
                <a:gd name="connsiteX3" fmla="*/ 126189 w 1479234"/>
                <a:gd name="connsiteY3" fmla="*/ 1517761 h 1659466"/>
                <a:gd name="connsiteX4" fmla="*/ 0 w 1479234"/>
                <a:gd name="connsiteY4" fmla="*/ 1418216 h 1659466"/>
                <a:gd name="connsiteX5" fmla="*/ 2247 w 1479234"/>
                <a:gd name="connsiteY5" fmla="*/ 1416443 h 1659466"/>
                <a:gd name="connsiteX6" fmla="*/ 256429 w 1479234"/>
                <a:gd name="connsiteY6" fmla="*/ 829733 h 1659466"/>
                <a:gd name="connsiteX7" fmla="*/ 2247 w 1479234"/>
                <a:gd name="connsiteY7" fmla="*/ 243023 h 1659466"/>
                <a:gd name="connsiteX8" fmla="*/ 0 w 1479234"/>
                <a:gd name="connsiteY8" fmla="*/ 241250 h 1659466"/>
                <a:gd name="connsiteX9" fmla="*/ 126189 w 1479234"/>
                <a:gd name="connsiteY9" fmla="*/ 141705 h 1659466"/>
                <a:gd name="connsiteX10" fmla="*/ 611402 w 1479234"/>
                <a:gd name="connsiteY10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9234" h="1659466">
                  <a:moveTo>
                    <a:pt x="611402" y="0"/>
                  </a:moveTo>
                  <a:cubicBezTo>
                    <a:pt x="1090692" y="0"/>
                    <a:pt x="1479234" y="371484"/>
                    <a:pt x="1479234" y="829733"/>
                  </a:cubicBezTo>
                  <a:cubicBezTo>
                    <a:pt x="1479234" y="1287982"/>
                    <a:pt x="1090692" y="1659466"/>
                    <a:pt x="611402" y="1659466"/>
                  </a:cubicBezTo>
                  <a:cubicBezTo>
                    <a:pt x="431668" y="1659466"/>
                    <a:pt x="264696" y="1607226"/>
                    <a:pt x="126189" y="1517761"/>
                  </a:cubicBezTo>
                  <a:lnTo>
                    <a:pt x="0" y="1418216"/>
                  </a:lnTo>
                  <a:lnTo>
                    <a:pt x="2247" y="1416443"/>
                  </a:lnTo>
                  <a:cubicBezTo>
                    <a:pt x="159294" y="1266291"/>
                    <a:pt x="256429" y="1058858"/>
                    <a:pt x="256429" y="829733"/>
                  </a:cubicBezTo>
                  <a:cubicBezTo>
                    <a:pt x="256429" y="600609"/>
                    <a:pt x="159294" y="393175"/>
                    <a:pt x="2247" y="243023"/>
                  </a:cubicBezTo>
                  <a:lnTo>
                    <a:pt x="0" y="241250"/>
                  </a:lnTo>
                  <a:lnTo>
                    <a:pt x="126189" y="141705"/>
                  </a:lnTo>
                  <a:cubicBezTo>
                    <a:pt x="264696" y="52240"/>
                    <a:pt x="431668" y="0"/>
                    <a:pt x="611402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추천</a:t>
              </a:r>
              <a:endParaRPr lang="en-US" altLang="ko-KR" dirty="0"/>
            </a:p>
            <a:p>
              <a:pPr algn="ctr"/>
              <a:r>
                <a:rPr lang="ko-KR" altLang="en-US" dirty="0"/>
                <a:t>알고리즘</a:t>
              </a:r>
              <a:endParaRPr lang="en-US" altLang="ko-KR" dirty="0"/>
            </a:p>
            <a:p>
              <a:pPr algn="ctr"/>
              <a:r>
                <a:rPr lang="ko-KR" altLang="en-US" dirty="0"/>
                <a:t>추천</a:t>
              </a:r>
              <a:endParaRPr lang="en-US" altLang="ko-KR" dirty="0"/>
            </a:p>
            <a:p>
              <a:pPr algn="ctr"/>
              <a:r>
                <a:rPr lang="ko-KR" altLang="en-US" dirty="0"/>
                <a:t>상품</a:t>
              </a:r>
              <a:endParaRPr lang="en-US" altLang="ko-KR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12243E-FD74-3365-CF36-E7358A082964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8848594" y="3498572"/>
            <a:ext cx="1532699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28F89C-47FF-BE98-8A41-6DCAA006E263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 flipH="1">
            <a:off x="7497573" y="3496799"/>
            <a:ext cx="1348773" cy="85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299EE0A-8476-C180-9AA5-6F31FC231670}"/>
              </a:ext>
            </a:extLst>
          </p:cNvPr>
          <p:cNvSpPr/>
          <p:nvPr/>
        </p:nvSpPr>
        <p:spPr>
          <a:xfrm>
            <a:off x="9513461" y="4569555"/>
            <a:ext cx="512859" cy="1176966"/>
          </a:xfrm>
          <a:custGeom>
            <a:avLst/>
            <a:gdLst>
              <a:gd name="connsiteX0" fmla="*/ 256430 w 512859"/>
              <a:gd name="connsiteY0" fmla="*/ 0 h 1176966"/>
              <a:gd name="connsiteX1" fmla="*/ 258677 w 512859"/>
              <a:gd name="connsiteY1" fmla="*/ 1773 h 1176966"/>
              <a:gd name="connsiteX2" fmla="*/ 512859 w 512859"/>
              <a:gd name="connsiteY2" fmla="*/ 588483 h 1176966"/>
              <a:gd name="connsiteX3" fmla="*/ 258677 w 512859"/>
              <a:gd name="connsiteY3" fmla="*/ 1175193 h 1176966"/>
              <a:gd name="connsiteX4" fmla="*/ 256430 w 512859"/>
              <a:gd name="connsiteY4" fmla="*/ 1176966 h 1176966"/>
              <a:gd name="connsiteX5" fmla="*/ 254182 w 512859"/>
              <a:gd name="connsiteY5" fmla="*/ 1175193 h 1176966"/>
              <a:gd name="connsiteX6" fmla="*/ 0 w 512859"/>
              <a:gd name="connsiteY6" fmla="*/ 588483 h 1176966"/>
              <a:gd name="connsiteX7" fmla="*/ 254182 w 512859"/>
              <a:gd name="connsiteY7" fmla="*/ 1773 h 1176966"/>
              <a:gd name="connsiteX8" fmla="*/ 256430 w 512859"/>
              <a:gd name="connsiteY8" fmla="*/ 0 h 11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59" h="1176966">
                <a:moveTo>
                  <a:pt x="256430" y="0"/>
                </a:moveTo>
                <a:lnTo>
                  <a:pt x="258677" y="1773"/>
                </a:lnTo>
                <a:cubicBezTo>
                  <a:pt x="415724" y="151925"/>
                  <a:pt x="512859" y="359359"/>
                  <a:pt x="512859" y="588483"/>
                </a:cubicBezTo>
                <a:cubicBezTo>
                  <a:pt x="512859" y="817608"/>
                  <a:pt x="415724" y="1025041"/>
                  <a:pt x="258677" y="1175193"/>
                </a:cubicBezTo>
                <a:lnTo>
                  <a:pt x="256430" y="1176966"/>
                </a:lnTo>
                <a:lnTo>
                  <a:pt x="254182" y="1175193"/>
                </a:lnTo>
                <a:cubicBezTo>
                  <a:pt x="97136" y="1025041"/>
                  <a:pt x="0" y="817608"/>
                  <a:pt x="0" y="588483"/>
                </a:cubicBezTo>
                <a:cubicBezTo>
                  <a:pt x="0" y="359359"/>
                  <a:pt x="97136" y="151925"/>
                  <a:pt x="254182" y="1773"/>
                </a:cubicBezTo>
                <a:lnTo>
                  <a:pt x="25643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Gold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E02AA37-90AB-8E5A-311B-49AAC8367F0F}"/>
              </a:ext>
            </a:extLst>
          </p:cNvPr>
          <p:cNvSpPr/>
          <p:nvPr/>
        </p:nvSpPr>
        <p:spPr>
          <a:xfrm>
            <a:off x="9769891" y="4328305"/>
            <a:ext cx="1479234" cy="1659466"/>
          </a:xfrm>
          <a:custGeom>
            <a:avLst/>
            <a:gdLst>
              <a:gd name="connsiteX0" fmla="*/ 611402 w 1479234"/>
              <a:gd name="connsiteY0" fmla="*/ 0 h 1659466"/>
              <a:gd name="connsiteX1" fmla="*/ 1479234 w 1479234"/>
              <a:gd name="connsiteY1" fmla="*/ 829733 h 1659466"/>
              <a:gd name="connsiteX2" fmla="*/ 611402 w 1479234"/>
              <a:gd name="connsiteY2" fmla="*/ 1659466 h 1659466"/>
              <a:gd name="connsiteX3" fmla="*/ 126189 w 1479234"/>
              <a:gd name="connsiteY3" fmla="*/ 1517761 h 1659466"/>
              <a:gd name="connsiteX4" fmla="*/ 0 w 1479234"/>
              <a:gd name="connsiteY4" fmla="*/ 1418216 h 1659466"/>
              <a:gd name="connsiteX5" fmla="*/ 2247 w 1479234"/>
              <a:gd name="connsiteY5" fmla="*/ 1416443 h 1659466"/>
              <a:gd name="connsiteX6" fmla="*/ 256429 w 1479234"/>
              <a:gd name="connsiteY6" fmla="*/ 829733 h 1659466"/>
              <a:gd name="connsiteX7" fmla="*/ 2247 w 1479234"/>
              <a:gd name="connsiteY7" fmla="*/ 243023 h 1659466"/>
              <a:gd name="connsiteX8" fmla="*/ 0 w 1479234"/>
              <a:gd name="connsiteY8" fmla="*/ 241250 h 1659466"/>
              <a:gd name="connsiteX9" fmla="*/ 126189 w 1479234"/>
              <a:gd name="connsiteY9" fmla="*/ 141705 h 1659466"/>
              <a:gd name="connsiteX10" fmla="*/ 611402 w 1479234"/>
              <a:gd name="connsiteY10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9234" h="1659466">
                <a:moveTo>
                  <a:pt x="611402" y="0"/>
                </a:moveTo>
                <a:cubicBezTo>
                  <a:pt x="1090692" y="0"/>
                  <a:pt x="1479234" y="371484"/>
                  <a:pt x="1479234" y="829733"/>
                </a:cubicBezTo>
                <a:cubicBezTo>
                  <a:pt x="1479234" y="1287982"/>
                  <a:pt x="1090692" y="1659466"/>
                  <a:pt x="611402" y="1659466"/>
                </a:cubicBezTo>
                <a:cubicBezTo>
                  <a:pt x="431668" y="1659466"/>
                  <a:pt x="264696" y="1607226"/>
                  <a:pt x="126189" y="1517761"/>
                </a:cubicBezTo>
                <a:lnTo>
                  <a:pt x="0" y="1418216"/>
                </a:lnTo>
                <a:lnTo>
                  <a:pt x="2247" y="1416443"/>
                </a:lnTo>
                <a:cubicBezTo>
                  <a:pt x="159294" y="1266291"/>
                  <a:pt x="256429" y="1058858"/>
                  <a:pt x="256429" y="829733"/>
                </a:cubicBezTo>
                <a:cubicBezTo>
                  <a:pt x="256429" y="600609"/>
                  <a:pt x="159294" y="393175"/>
                  <a:pt x="2247" y="243023"/>
                </a:cubicBezTo>
                <a:lnTo>
                  <a:pt x="0" y="241250"/>
                </a:lnTo>
                <a:lnTo>
                  <a:pt x="126189" y="141705"/>
                </a:lnTo>
                <a:cubicBezTo>
                  <a:pt x="264696" y="52240"/>
                  <a:pt x="431668" y="0"/>
                  <a:pt x="611402" y="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추천</a:t>
            </a:r>
            <a:endParaRPr lang="en-US" altLang="ko-KR" dirty="0"/>
          </a:p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추천</a:t>
            </a:r>
            <a:endParaRPr lang="en-US" altLang="ko-KR" dirty="0"/>
          </a:p>
          <a:p>
            <a:pPr algn="ctr"/>
            <a:r>
              <a:rPr lang="ko-KR" altLang="en-US" dirty="0"/>
              <a:t>상품</a:t>
            </a:r>
            <a:endParaRPr lang="en-US" altLang="ko-KR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F6AF2BD-6F49-E374-712B-833E241F0ED4}"/>
              </a:ext>
            </a:extLst>
          </p:cNvPr>
          <p:cNvSpPr/>
          <p:nvPr/>
        </p:nvSpPr>
        <p:spPr>
          <a:xfrm>
            <a:off x="7852546" y="4592760"/>
            <a:ext cx="512859" cy="1176966"/>
          </a:xfrm>
          <a:custGeom>
            <a:avLst/>
            <a:gdLst>
              <a:gd name="connsiteX0" fmla="*/ 256430 w 512859"/>
              <a:gd name="connsiteY0" fmla="*/ 0 h 1176966"/>
              <a:gd name="connsiteX1" fmla="*/ 258677 w 512859"/>
              <a:gd name="connsiteY1" fmla="*/ 1773 h 1176966"/>
              <a:gd name="connsiteX2" fmla="*/ 512859 w 512859"/>
              <a:gd name="connsiteY2" fmla="*/ 588483 h 1176966"/>
              <a:gd name="connsiteX3" fmla="*/ 258677 w 512859"/>
              <a:gd name="connsiteY3" fmla="*/ 1175193 h 1176966"/>
              <a:gd name="connsiteX4" fmla="*/ 256430 w 512859"/>
              <a:gd name="connsiteY4" fmla="*/ 1176966 h 1176966"/>
              <a:gd name="connsiteX5" fmla="*/ 254182 w 512859"/>
              <a:gd name="connsiteY5" fmla="*/ 1175193 h 1176966"/>
              <a:gd name="connsiteX6" fmla="*/ 0 w 512859"/>
              <a:gd name="connsiteY6" fmla="*/ 588483 h 1176966"/>
              <a:gd name="connsiteX7" fmla="*/ 254182 w 512859"/>
              <a:gd name="connsiteY7" fmla="*/ 1773 h 1176966"/>
              <a:gd name="connsiteX8" fmla="*/ 256430 w 512859"/>
              <a:gd name="connsiteY8" fmla="*/ 0 h 11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59" h="1176966">
                <a:moveTo>
                  <a:pt x="256430" y="0"/>
                </a:moveTo>
                <a:lnTo>
                  <a:pt x="258677" y="1773"/>
                </a:lnTo>
                <a:cubicBezTo>
                  <a:pt x="415724" y="151925"/>
                  <a:pt x="512859" y="359359"/>
                  <a:pt x="512859" y="588483"/>
                </a:cubicBezTo>
                <a:cubicBezTo>
                  <a:pt x="512859" y="817608"/>
                  <a:pt x="415724" y="1025041"/>
                  <a:pt x="258677" y="1175193"/>
                </a:cubicBezTo>
                <a:lnTo>
                  <a:pt x="256430" y="1176966"/>
                </a:lnTo>
                <a:lnTo>
                  <a:pt x="254182" y="1175193"/>
                </a:lnTo>
                <a:cubicBezTo>
                  <a:pt x="97136" y="1025041"/>
                  <a:pt x="0" y="817608"/>
                  <a:pt x="0" y="588483"/>
                </a:cubicBezTo>
                <a:cubicBezTo>
                  <a:pt x="0" y="359359"/>
                  <a:pt x="97136" y="151925"/>
                  <a:pt x="254182" y="1773"/>
                </a:cubicBezTo>
                <a:lnTo>
                  <a:pt x="25643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Gold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10086C-9983-A641-3BEC-81E6DC835BB1}"/>
              </a:ext>
            </a:extLst>
          </p:cNvPr>
          <p:cNvSpPr/>
          <p:nvPr/>
        </p:nvSpPr>
        <p:spPr>
          <a:xfrm>
            <a:off x="6629741" y="4351510"/>
            <a:ext cx="1479235" cy="1659466"/>
          </a:xfrm>
          <a:custGeom>
            <a:avLst/>
            <a:gdLst>
              <a:gd name="connsiteX0" fmla="*/ 867832 w 1479235"/>
              <a:gd name="connsiteY0" fmla="*/ 0 h 1659466"/>
              <a:gd name="connsiteX1" fmla="*/ 1353045 w 1479235"/>
              <a:gd name="connsiteY1" fmla="*/ 141705 h 1659466"/>
              <a:gd name="connsiteX2" fmla="*/ 1479235 w 1479235"/>
              <a:gd name="connsiteY2" fmla="*/ 241250 h 1659466"/>
              <a:gd name="connsiteX3" fmla="*/ 1476987 w 1479235"/>
              <a:gd name="connsiteY3" fmla="*/ 243023 h 1659466"/>
              <a:gd name="connsiteX4" fmla="*/ 1222805 w 1479235"/>
              <a:gd name="connsiteY4" fmla="*/ 829733 h 1659466"/>
              <a:gd name="connsiteX5" fmla="*/ 1476987 w 1479235"/>
              <a:gd name="connsiteY5" fmla="*/ 1416443 h 1659466"/>
              <a:gd name="connsiteX6" fmla="*/ 1479235 w 1479235"/>
              <a:gd name="connsiteY6" fmla="*/ 1418216 h 1659466"/>
              <a:gd name="connsiteX7" fmla="*/ 1353045 w 1479235"/>
              <a:gd name="connsiteY7" fmla="*/ 1517761 h 1659466"/>
              <a:gd name="connsiteX8" fmla="*/ 867832 w 1479235"/>
              <a:gd name="connsiteY8" fmla="*/ 1659466 h 1659466"/>
              <a:gd name="connsiteX9" fmla="*/ 0 w 1479235"/>
              <a:gd name="connsiteY9" fmla="*/ 829733 h 1659466"/>
              <a:gd name="connsiteX10" fmla="*/ 867832 w 1479235"/>
              <a:gd name="connsiteY10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9235" h="1659466">
                <a:moveTo>
                  <a:pt x="867832" y="0"/>
                </a:moveTo>
                <a:cubicBezTo>
                  <a:pt x="1047566" y="0"/>
                  <a:pt x="1214538" y="52240"/>
                  <a:pt x="1353045" y="141705"/>
                </a:cubicBezTo>
                <a:lnTo>
                  <a:pt x="1479235" y="241250"/>
                </a:lnTo>
                <a:lnTo>
                  <a:pt x="1476987" y="243023"/>
                </a:lnTo>
                <a:cubicBezTo>
                  <a:pt x="1319941" y="393175"/>
                  <a:pt x="1222805" y="600609"/>
                  <a:pt x="1222805" y="829733"/>
                </a:cubicBezTo>
                <a:cubicBezTo>
                  <a:pt x="1222805" y="1058858"/>
                  <a:pt x="1319941" y="1266291"/>
                  <a:pt x="1476987" y="1416443"/>
                </a:cubicBezTo>
                <a:lnTo>
                  <a:pt x="1479235" y="1418216"/>
                </a:lnTo>
                <a:lnTo>
                  <a:pt x="1353045" y="1517761"/>
                </a:lnTo>
                <a:cubicBezTo>
                  <a:pt x="1214538" y="1607226"/>
                  <a:pt x="1047566" y="1659466"/>
                  <a:pt x="867832" y="1659466"/>
                </a:cubicBezTo>
                <a:cubicBezTo>
                  <a:pt x="388542" y="1659466"/>
                  <a:pt x="0" y="1287982"/>
                  <a:pt x="0" y="829733"/>
                </a:cubicBezTo>
                <a:cubicBezTo>
                  <a:pt x="0" y="371484"/>
                  <a:pt x="388542" y="0"/>
                  <a:pt x="867832" y="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내가</a:t>
            </a:r>
            <a:endParaRPr lang="en-US" altLang="ko-KR" dirty="0"/>
          </a:p>
          <a:p>
            <a:pPr algn="ctr"/>
            <a:r>
              <a:rPr lang="ko-KR" altLang="en-US" dirty="0"/>
              <a:t>구매한</a:t>
            </a:r>
            <a:endParaRPr lang="en-US" altLang="ko-KR" dirty="0"/>
          </a:p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1333B-9F3C-9E4B-CCD4-E83D6E7B3EF0}"/>
              </a:ext>
            </a:extLst>
          </p:cNvPr>
          <p:cNvSpPr txBox="1"/>
          <p:nvPr/>
        </p:nvSpPr>
        <p:spPr>
          <a:xfrm>
            <a:off x="7717055" y="4129086"/>
            <a:ext cx="6174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Recall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F16C8-8400-B0B6-FB1A-8C0FDE5E5BE5}"/>
              </a:ext>
            </a:extLst>
          </p:cNvPr>
          <p:cNvSpPr txBox="1"/>
          <p:nvPr/>
        </p:nvSpPr>
        <p:spPr>
          <a:xfrm>
            <a:off x="9271556" y="4162168"/>
            <a:ext cx="702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Precision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742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성능 측정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알고리즘을 가동하면서 데이터 부족으로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후보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결과 도출 불가로 제외된 빈도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1297"/>
              </p:ext>
            </p:extLst>
          </p:nvPr>
        </p:nvGraphicFramePr>
        <p:xfrm>
          <a:off x="6799485" y="2239320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0.029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D798E7A-6E79-AAB1-A54D-D1491FFBC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19539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4,641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3,931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065220-78C3-BCA7-941C-6B70908E0BA8}"/>
              </a:ext>
            </a:extLst>
          </p:cNvPr>
          <p:cNvSpPr txBox="1"/>
          <p:nvPr/>
        </p:nvSpPr>
        <p:spPr>
          <a:xfrm>
            <a:off x="8185127" y="3142152"/>
            <a:ext cx="1398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B180A-5B31-6AD0-DCBC-604066EDB4CD}"/>
              </a:ext>
            </a:extLst>
          </p:cNvPr>
          <p:cNvSpPr txBox="1"/>
          <p:nvPr/>
        </p:nvSpPr>
        <p:spPr>
          <a:xfrm>
            <a:off x="7442186" y="5871805"/>
            <a:ext cx="28838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콜드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278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성능 측정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알고리즘을 가동하면서 데이터 부족으로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후보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결과 도출 불가로 제외된 빈도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5947"/>
              </p:ext>
            </p:extLst>
          </p:nvPr>
        </p:nvGraphicFramePr>
        <p:xfrm>
          <a:off x="6799485" y="2237815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0.046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268C02-CC5F-61DF-6E2E-0C26A58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0233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4,641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31546D2-B3A2-F114-9405-72079CD92E7A}"/>
              </a:ext>
            </a:extLst>
          </p:cNvPr>
          <p:cNvSpPr txBox="1"/>
          <p:nvPr/>
        </p:nvSpPr>
        <p:spPr>
          <a:xfrm>
            <a:off x="8185127" y="3130577"/>
            <a:ext cx="1398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9F5D5-D737-159D-2039-9509E53F53A1}"/>
              </a:ext>
            </a:extLst>
          </p:cNvPr>
          <p:cNvSpPr txBox="1"/>
          <p:nvPr/>
        </p:nvSpPr>
        <p:spPr>
          <a:xfrm>
            <a:off x="7442186" y="5871805"/>
            <a:ext cx="28838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콜드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6555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user – user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협업필터링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안과 비교했을 때 성능지표와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콜드스타트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양쪽 모두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 – USER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필터링이 우수한 것으로 언뜻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사용자 측면에서 추천 결과를 확인해봤을 때 다음의 절차 결여로 매력적인 추천 결과를 뽑아내지 못하는 것으로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기반 필터링 부재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Target-buyer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구매 상품별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Target-buyer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별로 구매하지 않은 카테고리의 상품을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결과 부재 多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모두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추천결과가 없는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7~800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같은 경우는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1778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 수준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안의 경우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wishlist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내역 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Cold-start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가능하나 이 방법의 경우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유저가 구매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많이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하지 않는 한 해결 불가능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63148"/>
              </p:ext>
            </p:extLst>
          </p:nvPr>
        </p:nvGraphicFramePr>
        <p:xfrm>
          <a:off x="6799485" y="2237815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0.287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268C02-CC5F-61DF-6E2E-0C26A58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1668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1778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4,668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31546D2-B3A2-F114-9405-72079CD92E7A}"/>
              </a:ext>
            </a:extLst>
          </p:cNvPr>
          <p:cNvSpPr txBox="1"/>
          <p:nvPr/>
        </p:nvSpPr>
        <p:spPr>
          <a:xfrm>
            <a:off x="8185127" y="3130576"/>
            <a:ext cx="1664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9F5D5-D737-159D-2039-9509E53F53A1}"/>
              </a:ext>
            </a:extLst>
          </p:cNvPr>
          <p:cNvSpPr txBox="1"/>
          <p:nvPr/>
        </p:nvSpPr>
        <p:spPr>
          <a:xfrm>
            <a:off x="7442185" y="5871805"/>
            <a:ext cx="3137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필터링콜드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5058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4 from A hybrid online-product recommendation system: Combining  implicit rating-based collaborative filtering and sequential pattern  analysis | Semantic Scholar">
            <a:extLst>
              <a:ext uri="{FF2B5EF4-FFF2-40B4-BE49-F238E27FC236}">
                <a16:creationId xmlns:a16="http://schemas.microsoft.com/office/drawing/2014/main" id="{769F3699-9997-084A-8651-F8BE45423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-3860" r="41272" b="211"/>
          <a:stretch/>
        </p:blipFill>
        <p:spPr bwMode="auto">
          <a:xfrm>
            <a:off x="799716" y="1095685"/>
            <a:ext cx="3550903" cy="45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375B0-44F5-5D97-412A-93F78536556B}"/>
              </a:ext>
            </a:extLst>
          </p:cNvPr>
          <p:cNvSpPr txBox="1"/>
          <p:nvPr/>
        </p:nvSpPr>
        <p:spPr>
          <a:xfrm>
            <a:off x="584735" y="574874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E2E2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hybrid online-product recommendation system: Combining implicit rating-based collaborative filtering and sequential pattern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BD08E3-F45D-7C2C-1262-8C57547F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81" y="1994284"/>
            <a:ext cx="5256398" cy="2175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75D97-F439-8205-E4F3-0D592C667674}"/>
              </a:ext>
            </a:extLst>
          </p:cNvPr>
          <p:cNvSpPr txBox="1"/>
          <p:nvPr/>
        </p:nvSpPr>
        <p:spPr>
          <a:xfrm>
            <a:off x="6446520" y="574874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Hierarchical Bayesian Personalized Recommendation: </a:t>
            </a:r>
            <a:b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Case Study and Beyond </a:t>
            </a:r>
            <a:endParaRPr lang="ko-KR" altLang="en-US" dirty="0">
              <a:solidFill>
                <a:srgbClr val="2E2E2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460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결론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5" y="1974184"/>
            <a:ext cx="10801350" cy="142803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정량적 지표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로만 확인했을 땐 단순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협업필터링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우수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But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확인했을 때 다음 사유로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더 우수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것으로 판단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적정성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 차원에서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적절한 결과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 추천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개선 가능성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실패 사례수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이르고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추가적인 개선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불가능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안이 더 우수한 것으로 보임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55023-A906-74B2-ADBC-A180797EEDB6}"/>
              </a:ext>
            </a:extLst>
          </p:cNvPr>
          <p:cNvSpPr/>
          <p:nvPr/>
        </p:nvSpPr>
        <p:spPr>
          <a:xfrm>
            <a:off x="695325" y="4146671"/>
            <a:ext cx="10801350" cy="142876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정량적 지표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확인했을 때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Precision / Recall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0.02 / 0.04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수준으로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연구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들과 비교해봤을 때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평균적인 성능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판단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확인했을 때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스타일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카테고리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추천을 수행하기 때문에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경험 차원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적절한 추천 결과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보여주는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4195370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연구의 한계 향후 시사점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72C7-D54C-300D-ACF4-D0EFAA73D2AD}"/>
              </a:ext>
            </a:extLst>
          </p:cNvPr>
          <p:cNvSpPr/>
          <p:nvPr/>
        </p:nvSpPr>
        <p:spPr>
          <a:xfrm>
            <a:off x="695325" y="1582934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연구의 한계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환경의 한계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GPU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활용이 불가능하고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메모리가 작은 현 연구 환경에서 좀 더 장기간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더 많은 변수를 활용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Matrix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Factorization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좀 더 상호간의 연결성을 강조하는 방법론 활용에 한계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3970346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시사점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연구 환경이 개선되고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유저들이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Wishlist /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추가를 더 적극적으로 수행할 경우 추천 성능과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Cold-start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해결에 진전이 있을 것으로 기대 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00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/>
              <a:t>참고문헌</a:t>
            </a:r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2960738"/>
            <a:ext cx="10801350" cy="1993623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Review on Recommendation Systems: Context-aware to Social-based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Arxiv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(2018),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Zitao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Liu Et.al,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Hierarchical Bayesian Personalized Recommendation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Arxiv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(2019)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K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eunho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Choi et.al, “</a:t>
            </a:r>
            <a:r>
              <a:rPr lang="en-US" altLang="ko-KR" b="0" i="0" dirty="0">
                <a:solidFill>
                  <a:srgbClr val="2E2E2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hybrid online-product recommendation system: Combining implicit rating-based collaborative filtering and sequential pattern analysis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”,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Electronic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Commerce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Res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earch and Applications Vol 11, Issue 4(2012), pp 309-317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Paul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Convington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Jay Adams and Emre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Sargin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 Neural Networks for YouTube Recommendations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 tooltip="RecSys '16: Proceedings of the 10th ACM Conference on Recommender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RecSys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 tooltip="RecSys '16: Proceedings of the 10th ACM Conference on Recommender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'16: Proceedings of the 10th ACM Conference on Recommender Systems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(2016), pp 191-198</a:t>
            </a:r>
          </a:p>
        </p:txBody>
      </p:sp>
    </p:spTree>
    <p:extLst>
      <p:ext uri="{BB962C8B-B14F-4D97-AF65-F5344CB8AC3E}">
        <p14:creationId xmlns:p14="http://schemas.microsoft.com/office/powerpoint/2010/main" val="3534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1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부록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6" y="1570882"/>
            <a:ext cx="436727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흐름도 얼개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5062596" y="1573429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5364809" y="2412165"/>
            <a:ext cx="122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rIns="0" rtlCol="0" anchor="ctr">
            <a:normAutofit fontScale="85000" lnSpcReduction="10000"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정보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7331227" y="1801772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C814A8EC-FF79-59B7-EAF9-C2F739A256A6}"/>
              </a:ext>
            </a:extLst>
          </p:cNvPr>
          <p:cNvSpPr/>
          <p:nvPr/>
        </p:nvSpPr>
        <p:spPr>
          <a:xfrm>
            <a:off x="7331227" y="2432308"/>
            <a:ext cx="1404000" cy="503107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②-2</a:t>
            </a: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0D3F2E04-E745-0BFF-D6FF-9721F5014A8D}"/>
              </a:ext>
            </a:extLst>
          </p:cNvPr>
          <p:cNvSpPr/>
          <p:nvPr/>
        </p:nvSpPr>
        <p:spPr>
          <a:xfrm>
            <a:off x="7331226" y="3061951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②-3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A191C9-856A-C6B7-8E89-BDFC8E08FD1D}"/>
              </a:ext>
            </a:extLst>
          </p:cNvPr>
          <p:cNvSpPr txBox="1"/>
          <p:nvPr/>
        </p:nvSpPr>
        <p:spPr>
          <a:xfrm>
            <a:off x="6425992" y="2917170"/>
            <a:ext cx="1000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mechandise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28E894B5-E8DC-8C2C-5EEB-A145215C2C3D}"/>
              </a:ext>
            </a:extLst>
          </p:cNvPr>
          <p:cNvSpPr/>
          <p:nvPr/>
        </p:nvSpPr>
        <p:spPr>
          <a:xfrm>
            <a:off x="9525595" y="2431790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피보팅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순서도: 종속 처리 39">
            <a:extLst>
              <a:ext uri="{FF2B5EF4-FFF2-40B4-BE49-F238E27FC236}">
                <a16:creationId xmlns:a16="http://schemas.microsoft.com/office/drawing/2014/main" id="{1882EF67-2FA1-E740-586A-764D5DB7CBB5}"/>
              </a:ext>
            </a:extLst>
          </p:cNvPr>
          <p:cNvSpPr/>
          <p:nvPr/>
        </p:nvSpPr>
        <p:spPr>
          <a:xfrm>
            <a:off x="9959559" y="3642835"/>
            <a:ext cx="1297418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Top-N </a:t>
            </a: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도출</a:t>
            </a:r>
          </a:p>
        </p:txBody>
      </p:sp>
      <p:sp>
        <p:nvSpPr>
          <p:cNvPr id="47" name="순서도: 종속 처리 46">
            <a:extLst>
              <a:ext uri="{FF2B5EF4-FFF2-40B4-BE49-F238E27FC236}">
                <a16:creationId xmlns:a16="http://schemas.microsoft.com/office/drawing/2014/main" id="{FCCF7793-36FA-4265-4361-05C95EB538FB}"/>
              </a:ext>
            </a:extLst>
          </p:cNvPr>
          <p:cNvSpPr/>
          <p:nvPr/>
        </p:nvSpPr>
        <p:spPr>
          <a:xfrm>
            <a:off x="7334351" y="4467184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상품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0" name="순서도: 종속 처리 79">
            <a:extLst>
              <a:ext uri="{FF2B5EF4-FFF2-40B4-BE49-F238E27FC236}">
                <a16:creationId xmlns:a16="http://schemas.microsoft.com/office/drawing/2014/main" id="{9E2838A8-5B1A-BA60-F697-9BAAF088A03C}"/>
              </a:ext>
            </a:extLst>
          </p:cNvPr>
          <p:cNvSpPr/>
          <p:nvPr/>
        </p:nvSpPr>
        <p:spPr>
          <a:xfrm>
            <a:off x="9253119" y="4467184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34F2C77-D70D-0BA1-3DB5-B06BC2837C9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6588809" y="2053772"/>
            <a:ext cx="742418" cy="6103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DB6E6CA-B507-1014-608A-35BD70B261C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588809" y="2664165"/>
            <a:ext cx="742417" cy="64978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DCC07A3-D1FD-08B4-ACFA-081C94A903A6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588809" y="2664165"/>
            <a:ext cx="742418" cy="196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4CCF022-3849-A39D-9F3D-36662CDF1975}"/>
              </a:ext>
            </a:extLst>
          </p:cNvPr>
          <p:cNvCxnSpPr/>
          <p:nvPr/>
        </p:nvCxnSpPr>
        <p:spPr>
          <a:xfrm flipV="1">
            <a:off x="8735227" y="2683790"/>
            <a:ext cx="790368" cy="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EF16D04-B4CF-B310-5771-10C6F331AD67}"/>
              </a:ext>
            </a:extLst>
          </p:cNvPr>
          <p:cNvSpPr txBox="1"/>
          <p:nvPr/>
        </p:nvSpPr>
        <p:spPr>
          <a:xfrm>
            <a:off x="8710648" y="2429129"/>
            <a:ext cx="8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Wishes_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reduced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074F3E2-E5DC-B9DA-1CDB-9023604B1D5E}"/>
              </a:ext>
            </a:extLst>
          </p:cNvPr>
          <p:cNvCxnSpPr>
            <a:cxnSpLocks/>
            <a:stCxn id="8" idx="2"/>
            <a:endCxn id="238" idx="1"/>
          </p:cNvCxnSpPr>
          <p:nvPr/>
        </p:nvCxnSpPr>
        <p:spPr>
          <a:xfrm rot="16200000" flipH="1">
            <a:off x="8003688" y="3595489"/>
            <a:ext cx="330891" cy="27181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8A6F9F19-C6D2-9B1B-4901-BDBA9F65E81B}"/>
              </a:ext>
            </a:extLst>
          </p:cNvPr>
          <p:cNvCxnSpPr>
            <a:cxnSpLocks/>
            <a:stCxn id="40" idx="2"/>
            <a:endCxn id="80" idx="0"/>
          </p:cNvCxnSpPr>
          <p:nvPr/>
        </p:nvCxnSpPr>
        <p:spPr>
          <a:xfrm rot="5400000">
            <a:off x="10121520" y="3980435"/>
            <a:ext cx="320349" cy="6531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CFBBC5E7-4BF4-C3EE-DF8D-ED95C1D50FD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 rot="5400000">
            <a:off x="9162136" y="3021051"/>
            <a:ext cx="320349" cy="257191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F93F7AE5-91F9-2678-B0EC-2604640DBA8D}"/>
              </a:ext>
            </a:extLst>
          </p:cNvPr>
          <p:cNvCxnSpPr>
            <a:cxnSpLocks/>
            <a:stCxn id="10" idx="3"/>
            <a:endCxn id="47" idx="1"/>
          </p:cNvCxnSpPr>
          <p:nvPr/>
        </p:nvCxnSpPr>
        <p:spPr>
          <a:xfrm>
            <a:off x="6588809" y="2664165"/>
            <a:ext cx="745542" cy="2055019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B28DA79-5E1A-5110-CBAE-F506438153A0}"/>
              </a:ext>
            </a:extLst>
          </p:cNvPr>
          <p:cNvSpPr/>
          <p:nvPr/>
        </p:nvSpPr>
        <p:spPr>
          <a:xfrm flipH="1" flipV="1">
            <a:off x="6929802" y="4286625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4857165F-1950-3D46-4014-4771234B0D8E}"/>
              </a:ext>
            </a:extLst>
          </p:cNvPr>
          <p:cNvCxnSpPr>
            <a:cxnSpLocks/>
            <a:stCxn id="150" idx="1"/>
            <a:endCxn id="80" idx="1"/>
          </p:cNvCxnSpPr>
          <p:nvPr/>
        </p:nvCxnSpPr>
        <p:spPr>
          <a:xfrm>
            <a:off x="6975521" y="4309484"/>
            <a:ext cx="2277598" cy="409700"/>
          </a:xfrm>
          <a:prstGeom prst="bentConnector3">
            <a:avLst>
              <a:gd name="adj1" fmla="val 862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5F59A710-3A7A-401B-8DAA-B70BC5DEAF72}"/>
              </a:ext>
            </a:extLst>
          </p:cNvPr>
          <p:cNvCxnSpPr>
            <a:cxnSpLocks/>
            <a:stCxn id="8" idx="2"/>
            <a:endCxn id="80" idx="0"/>
          </p:cNvCxnSpPr>
          <p:nvPr/>
        </p:nvCxnSpPr>
        <p:spPr>
          <a:xfrm rot="16200000" flipH="1">
            <a:off x="8543556" y="3055620"/>
            <a:ext cx="901233" cy="1921893"/>
          </a:xfrm>
          <a:prstGeom prst="bentConnector3">
            <a:avLst>
              <a:gd name="adj1" fmla="val 725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9738D7E1-295D-8C0B-7578-36B083717E37}"/>
              </a:ext>
            </a:extLst>
          </p:cNvPr>
          <p:cNvCxnSpPr>
            <a:cxnSpLocks/>
            <a:stCxn id="40" idx="2"/>
            <a:endCxn id="80" idx="0"/>
          </p:cNvCxnSpPr>
          <p:nvPr/>
        </p:nvCxnSpPr>
        <p:spPr>
          <a:xfrm rot="5400000">
            <a:off x="10121520" y="3980435"/>
            <a:ext cx="320349" cy="65314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2730C4E2-06A3-483D-DC96-DDB185A14D9A}"/>
              </a:ext>
            </a:extLst>
          </p:cNvPr>
          <p:cNvCxnSpPr>
            <a:cxnSpLocks/>
          </p:cNvCxnSpPr>
          <p:nvPr/>
        </p:nvCxnSpPr>
        <p:spPr>
          <a:xfrm>
            <a:off x="8033226" y="3565951"/>
            <a:ext cx="3125" cy="9012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순서도: 종속 처리 180">
            <a:extLst>
              <a:ext uri="{FF2B5EF4-FFF2-40B4-BE49-F238E27FC236}">
                <a16:creationId xmlns:a16="http://schemas.microsoft.com/office/drawing/2014/main" id="{833A0ED8-31E0-BF04-E621-6098A2C6C5C4}"/>
              </a:ext>
            </a:extLst>
          </p:cNvPr>
          <p:cNvSpPr/>
          <p:nvPr/>
        </p:nvSpPr>
        <p:spPr>
          <a:xfrm>
            <a:off x="5364809" y="5470458"/>
            <a:ext cx="4638854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A_1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5ADF3D3-E434-4D3D-C5E5-B97D6C0F0A04}"/>
              </a:ext>
            </a:extLst>
          </p:cNvPr>
          <p:cNvCxnSpPr>
            <a:cxnSpLocks/>
          </p:cNvCxnSpPr>
          <p:nvPr/>
        </p:nvCxnSpPr>
        <p:spPr>
          <a:xfrm flipH="1">
            <a:off x="10003663" y="2683790"/>
            <a:ext cx="925932" cy="3038668"/>
          </a:xfrm>
          <a:prstGeom prst="bentConnector3">
            <a:avLst>
              <a:gd name="adj1" fmla="val -454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꺾임 186">
            <a:extLst>
              <a:ext uri="{FF2B5EF4-FFF2-40B4-BE49-F238E27FC236}">
                <a16:creationId xmlns:a16="http://schemas.microsoft.com/office/drawing/2014/main" id="{485AB755-7762-8853-CEAC-1CDD2C1B46BD}"/>
              </a:ext>
            </a:extLst>
          </p:cNvPr>
          <p:cNvCxnSpPr>
            <a:cxnSpLocks/>
            <a:stCxn id="80" idx="2"/>
            <a:endCxn id="181" idx="0"/>
          </p:cNvCxnSpPr>
          <p:nvPr/>
        </p:nvCxnSpPr>
        <p:spPr>
          <a:xfrm rot="5400000">
            <a:off x="8570041" y="4085380"/>
            <a:ext cx="499274" cy="22708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연결선: 꺾임 190">
            <a:extLst>
              <a:ext uri="{FF2B5EF4-FFF2-40B4-BE49-F238E27FC236}">
                <a16:creationId xmlns:a16="http://schemas.microsoft.com/office/drawing/2014/main" id="{90A7C1C4-38E9-E6F3-575F-23FB4C0EBDB6}"/>
              </a:ext>
            </a:extLst>
          </p:cNvPr>
          <p:cNvCxnSpPr>
            <a:cxnSpLocks/>
            <a:stCxn id="47" idx="2"/>
            <a:endCxn id="181" idx="0"/>
          </p:cNvCxnSpPr>
          <p:nvPr/>
        </p:nvCxnSpPr>
        <p:spPr>
          <a:xfrm rot="5400000">
            <a:off x="7610657" y="5044764"/>
            <a:ext cx="499274" cy="352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E3F6D979-CD05-0462-BB14-15DD1CE45A5E}"/>
              </a:ext>
            </a:extLst>
          </p:cNvPr>
          <p:cNvCxnSpPr>
            <a:cxnSpLocks/>
          </p:cNvCxnSpPr>
          <p:nvPr/>
        </p:nvCxnSpPr>
        <p:spPr>
          <a:xfrm>
            <a:off x="8735227" y="2053772"/>
            <a:ext cx="1268436" cy="3668686"/>
          </a:xfrm>
          <a:prstGeom prst="bentConnector3">
            <a:avLst>
              <a:gd name="adj1" fmla="val 212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E7FCCE38-36A0-1F2B-667E-7E9BC38EBECF}"/>
              </a:ext>
            </a:extLst>
          </p:cNvPr>
          <p:cNvSpPr txBox="1"/>
          <p:nvPr/>
        </p:nvSpPr>
        <p:spPr>
          <a:xfrm>
            <a:off x="9440341" y="1786186"/>
            <a:ext cx="2040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_profile_numpy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636852F-51FB-9B1D-10D9-ACA4EE6AC75B}"/>
              </a:ext>
            </a:extLst>
          </p:cNvPr>
          <p:cNvSpPr txBox="1"/>
          <p:nvPr/>
        </p:nvSpPr>
        <p:spPr>
          <a:xfrm>
            <a:off x="10627372" y="5484631"/>
            <a:ext cx="6447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Wishes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_coo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0CAFBE5-7D1D-833D-F964-309BE4A74F18}"/>
              </a:ext>
            </a:extLst>
          </p:cNvPr>
          <p:cNvSpPr txBox="1"/>
          <p:nvPr/>
        </p:nvSpPr>
        <p:spPr>
          <a:xfrm>
            <a:off x="8951075" y="4993404"/>
            <a:ext cx="828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</a:t>
            </a:r>
          </a:p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_list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8B987C3-5A72-F236-8446-408091BEF1B5}"/>
              </a:ext>
            </a:extLst>
          </p:cNvPr>
          <p:cNvSpPr txBox="1"/>
          <p:nvPr/>
        </p:nvSpPr>
        <p:spPr>
          <a:xfrm>
            <a:off x="6820284" y="5023362"/>
            <a:ext cx="1268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Target_Product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_list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CEFC05-2657-5E31-0BC1-C6245520FD96}"/>
              </a:ext>
            </a:extLst>
          </p:cNvPr>
          <p:cNvSpPr txBox="1"/>
          <p:nvPr/>
        </p:nvSpPr>
        <p:spPr>
          <a:xfrm>
            <a:off x="687836" y="2030239"/>
            <a:ext cx="4374759" cy="4135064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/>
          <a:p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80000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정보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정보를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추출하여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②-1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데이터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Pivoting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A_1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알고리즘에 전달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②-2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wishlist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②-3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단골브랜드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기준에 따라 소수 사례는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Filtering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피보팅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wishes_reduce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피보팅하여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희소행렬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coo_matrix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변환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ko-KR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SVD Matrix Factorization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암시적 정보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Implicity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Information)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표면화하기 위해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SVD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행렬분해 후 재조합 수행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–N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도출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단골브랜드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기반으로 각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별 최다 유사도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짝을 도출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상품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단골브랜드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기반으로 각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별 최다 유사도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짝을 도출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" name="순서도: 종속 처리 237">
            <a:extLst>
              <a:ext uri="{FF2B5EF4-FFF2-40B4-BE49-F238E27FC236}">
                <a16:creationId xmlns:a16="http://schemas.microsoft.com/office/drawing/2014/main" id="{A55743B6-B114-2AB2-910A-6FBFC49B160F}"/>
              </a:ext>
            </a:extLst>
          </p:cNvPr>
          <p:cNvSpPr/>
          <p:nvPr/>
        </p:nvSpPr>
        <p:spPr>
          <a:xfrm>
            <a:off x="8305040" y="3644842"/>
            <a:ext cx="118713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SVD</a:t>
            </a:r>
          </a:p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Factorizati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-on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0EB06D30-F0E1-4454-6D6D-7493E5513208}"/>
              </a:ext>
            </a:extLst>
          </p:cNvPr>
          <p:cNvCxnSpPr>
            <a:stCxn id="238" idx="3"/>
            <a:endCxn id="40" idx="1"/>
          </p:cNvCxnSpPr>
          <p:nvPr/>
        </p:nvCxnSpPr>
        <p:spPr>
          <a:xfrm flipV="1">
            <a:off x="9492170" y="3894835"/>
            <a:ext cx="467389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F2C3FD4-7DC0-A122-349C-7DE2E3A7C244}"/>
              </a:ext>
            </a:extLst>
          </p:cNvPr>
          <p:cNvSpPr txBox="1"/>
          <p:nvPr/>
        </p:nvSpPr>
        <p:spPr>
          <a:xfrm>
            <a:off x="9485055" y="3674751"/>
            <a:ext cx="55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Csm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_total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8C2BC4-4495-0E63-6CF6-9FB8035749F8}"/>
              </a:ext>
            </a:extLst>
          </p:cNvPr>
          <p:cNvSpPr txBox="1"/>
          <p:nvPr/>
        </p:nvSpPr>
        <p:spPr>
          <a:xfrm>
            <a:off x="10373754" y="4086004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F02411-288D-41E7-F221-7EBC1A7C6A59}"/>
              </a:ext>
            </a:extLst>
          </p:cNvPr>
          <p:cNvSpPr txBox="1"/>
          <p:nvPr/>
        </p:nvSpPr>
        <p:spPr>
          <a:xfrm>
            <a:off x="7692112" y="3654685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Favorite</a:t>
            </a:r>
            <a:b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_pivot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7715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정보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dataframe_product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데이터프레임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dataframe_orderseries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데이터 프레임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dataframe_product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이미지 정보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merchandise_reduced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dataframe_orderseries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merchandised_reduced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merge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merchandise_reduced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(pandas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(pandas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6630146" y="2077496"/>
            <a:ext cx="21240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_product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9069973" y="2079291"/>
            <a:ext cx="21240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750A1-31FE-38C9-6D8B-AE3BFAB8971F}"/>
              </a:ext>
            </a:extLst>
          </p:cNvPr>
          <p:cNvSpPr/>
          <p:nvPr/>
        </p:nvSpPr>
        <p:spPr>
          <a:xfrm>
            <a:off x="6660214" y="3298366"/>
            <a:ext cx="2047758" cy="592666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/>
              <a:t>Image, </a:t>
            </a:r>
          </a:p>
          <a:p>
            <a:pPr algn="ctr"/>
            <a:r>
              <a:rPr lang="en-US" altLang="ko-KR" dirty="0"/>
              <a:t>Category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추출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AC78DE-BCB3-B968-FA2E-ED925A7CDB27}"/>
              </a:ext>
            </a:extLst>
          </p:cNvPr>
          <p:cNvSpPr/>
          <p:nvPr/>
        </p:nvSpPr>
        <p:spPr>
          <a:xfrm>
            <a:off x="7916332" y="4120437"/>
            <a:ext cx="2047758" cy="592666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/>
              <a:t>merge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FF988F-7D0C-58B8-5D0C-D969F2733FEA}"/>
              </a:ext>
            </a:extLst>
          </p:cNvPr>
          <p:cNvCxnSpPr>
            <a:cxnSpLocks/>
          </p:cNvCxnSpPr>
          <p:nvPr/>
        </p:nvCxnSpPr>
        <p:spPr>
          <a:xfrm flipH="1">
            <a:off x="7684093" y="2814096"/>
            <a:ext cx="8053" cy="48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5C21F593-D15F-1C1A-EFC5-82F5FE8116F9}"/>
              </a:ext>
            </a:extLst>
          </p:cNvPr>
          <p:cNvCxnSpPr>
            <a:cxnSpLocks/>
          </p:cNvCxnSpPr>
          <p:nvPr/>
        </p:nvCxnSpPr>
        <p:spPr>
          <a:xfrm rot="5400000">
            <a:off x="9247593" y="3532389"/>
            <a:ext cx="1600879" cy="1678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1AF3BFB-8A85-6785-D9A8-1C750DA5329D}"/>
              </a:ext>
            </a:extLst>
          </p:cNvPr>
          <p:cNvCxnSpPr/>
          <p:nvPr/>
        </p:nvCxnSpPr>
        <p:spPr>
          <a:xfrm rot="16200000" flipH="1">
            <a:off x="7537343" y="4037781"/>
            <a:ext cx="525738" cy="2322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9EE515FD-FF98-D409-7D2E-4DC4EE862CEC}"/>
              </a:ext>
            </a:extLst>
          </p:cNvPr>
          <p:cNvSpPr/>
          <p:nvPr/>
        </p:nvSpPr>
        <p:spPr>
          <a:xfrm>
            <a:off x="9044572" y="5026277"/>
            <a:ext cx="23364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_merchandise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E8DCB48-F0BE-5432-AB1E-19B3B405E8ED}"/>
              </a:ext>
            </a:extLst>
          </p:cNvPr>
          <p:cNvCxnSpPr/>
          <p:nvPr/>
        </p:nvCxnSpPr>
        <p:spPr>
          <a:xfrm rot="16200000" flipH="1">
            <a:off x="9419904" y="4233409"/>
            <a:ext cx="313174" cy="12725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4D71C03-BC62-B1C2-A2BB-3B68CB0C8DEF}"/>
              </a:ext>
            </a:extLst>
          </p:cNvPr>
          <p:cNvCxnSpPr>
            <a:cxnSpLocks/>
          </p:cNvCxnSpPr>
          <p:nvPr/>
        </p:nvCxnSpPr>
        <p:spPr>
          <a:xfrm flipH="1">
            <a:off x="7681674" y="3891032"/>
            <a:ext cx="2419" cy="1144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평행 사변형 60">
            <a:extLst>
              <a:ext uri="{FF2B5EF4-FFF2-40B4-BE49-F238E27FC236}">
                <a16:creationId xmlns:a16="http://schemas.microsoft.com/office/drawing/2014/main" id="{AEE7EF71-AFEE-A411-E577-0CDFAE420585}"/>
              </a:ext>
            </a:extLst>
          </p:cNvPr>
          <p:cNvSpPr/>
          <p:nvPr/>
        </p:nvSpPr>
        <p:spPr>
          <a:xfrm>
            <a:off x="6513474" y="5035517"/>
            <a:ext cx="23364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Merchandise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_reduced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6079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데이터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3-depth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까지의 카테고리 내용을 하나로 통합 후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인덱스로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열로 갖는 테이블로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Pivoting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product_profile_numpy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product_profile_numpy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인덱스번호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product_profile_Id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인덱스번호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짝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favorite_pivot_Id_set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product_profile_numpy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array)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product_profile_Id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favorite_pivot_Id_set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6531668" y="2095941"/>
            <a:ext cx="1846945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_merchandise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9371340" y="2079291"/>
            <a:ext cx="2047753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750A1-31FE-38C9-6D8B-AE3BFAB8971F}"/>
              </a:ext>
            </a:extLst>
          </p:cNvPr>
          <p:cNvSpPr/>
          <p:nvPr/>
        </p:nvSpPr>
        <p:spPr>
          <a:xfrm>
            <a:off x="6609308" y="3072621"/>
            <a:ext cx="1692362" cy="734515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3-depth </a:t>
            </a:r>
            <a:r>
              <a:rPr lang="ko-KR" altLang="en-US" dirty="0"/>
              <a:t>카테고리를 하나로 통합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AC78DE-BCB3-B968-FA2E-ED925A7CDB27}"/>
              </a:ext>
            </a:extLst>
          </p:cNvPr>
          <p:cNvSpPr/>
          <p:nvPr/>
        </p:nvSpPr>
        <p:spPr>
          <a:xfrm>
            <a:off x="9371340" y="3528706"/>
            <a:ext cx="2047758" cy="831631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인덱스번호 </a:t>
            </a:r>
            <a:r>
              <a:rPr lang="en-US" altLang="ko-KR" dirty="0"/>
              <a:t>– </a:t>
            </a:r>
            <a:r>
              <a:rPr lang="ko-KR" altLang="en-US" dirty="0"/>
              <a:t>바이어</a:t>
            </a:r>
            <a:r>
              <a:rPr lang="en-US" altLang="ko-KR" dirty="0"/>
              <a:t>ID </a:t>
            </a:r>
            <a:r>
              <a:rPr lang="ko-KR" altLang="en-US" dirty="0"/>
              <a:t>짝 </a:t>
            </a:r>
            <a:r>
              <a:rPr lang="ko-KR" altLang="en-US" dirty="0" err="1"/>
              <a:t>딕셔너리</a:t>
            </a:r>
            <a:r>
              <a:rPr lang="ko-KR" altLang="en-US" dirty="0"/>
              <a:t> 추출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4FF988F-7D0C-58B8-5D0C-D969F2733FEA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>
            <a:off x="7455141" y="2832541"/>
            <a:ext cx="348" cy="2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9EE515FD-FF98-D409-7D2E-4DC4EE862CEC}"/>
              </a:ext>
            </a:extLst>
          </p:cNvPr>
          <p:cNvSpPr/>
          <p:nvPr/>
        </p:nvSpPr>
        <p:spPr>
          <a:xfrm>
            <a:off x="9643478" y="5150840"/>
            <a:ext cx="15588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_pivot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id_set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1" name="평행 사변형 60">
            <a:extLst>
              <a:ext uri="{FF2B5EF4-FFF2-40B4-BE49-F238E27FC236}">
                <a16:creationId xmlns:a16="http://schemas.microsoft.com/office/drawing/2014/main" id="{AEE7EF71-AFEE-A411-E577-0CDFAE420585}"/>
              </a:ext>
            </a:extLst>
          </p:cNvPr>
          <p:cNvSpPr/>
          <p:nvPr/>
        </p:nvSpPr>
        <p:spPr>
          <a:xfrm>
            <a:off x="6566750" y="5150840"/>
            <a:ext cx="15588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_profile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009A1F-193C-0A85-9F76-C6D5395357F3}"/>
              </a:ext>
            </a:extLst>
          </p:cNvPr>
          <p:cNvCxnSpPr>
            <a:cxnSpLocks/>
          </p:cNvCxnSpPr>
          <p:nvPr/>
        </p:nvCxnSpPr>
        <p:spPr>
          <a:xfrm>
            <a:off x="10385982" y="2815891"/>
            <a:ext cx="9237" cy="7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CFF8ADB-9AD8-3B8B-EE17-CB4DA5AD2432}"/>
              </a:ext>
            </a:extLst>
          </p:cNvPr>
          <p:cNvCxnSpPr>
            <a:cxnSpLocks/>
            <a:stCxn id="26" idx="2"/>
            <a:endCxn id="44" idx="0"/>
          </p:cNvCxnSpPr>
          <p:nvPr/>
        </p:nvCxnSpPr>
        <p:spPr>
          <a:xfrm>
            <a:off x="10395219" y="4360337"/>
            <a:ext cx="27659" cy="790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A8794E-CE57-2C09-5E7C-741C538493CF}"/>
              </a:ext>
            </a:extLst>
          </p:cNvPr>
          <p:cNvSpPr/>
          <p:nvPr/>
        </p:nvSpPr>
        <p:spPr>
          <a:xfrm>
            <a:off x="6607299" y="4070403"/>
            <a:ext cx="1692362" cy="667741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Pivotin</a:t>
            </a:r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4E7C7E3-E0BC-3BC8-8A10-BCACF4023388}"/>
              </a:ext>
            </a:extLst>
          </p:cNvPr>
          <p:cNvCxnSpPr>
            <a:cxnSpLocks/>
          </p:cNvCxnSpPr>
          <p:nvPr/>
        </p:nvCxnSpPr>
        <p:spPr>
          <a:xfrm flipH="1">
            <a:off x="7453480" y="3807136"/>
            <a:ext cx="2009" cy="26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6F6E904-C11D-5968-5776-069C91DB8DB6}"/>
              </a:ext>
            </a:extLst>
          </p:cNvPr>
          <p:cNvCxnSpPr>
            <a:cxnSpLocks/>
            <a:endCxn id="61" idx="1"/>
          </p:cNvCxnSpPr>
          <p:nvPr/>
        </p:nvCxnSpPr>
        <p:spPr>
          <a:xfrm flipH="1">
            <a:off x="7438225" y="4738144"/>
            <a:ext cx="15255" cy="41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1F444C2-AA0C-DA76-15E4-DAB94A6A9B17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8218620" y="4459913"/>
            <a:ext cx="746566" cy="635288"/>
          </a:xfrm>
          <a:prstGeom prst="bentConnector3">
            <a:avLst>
              <a:gd name="adj1" fmla="val -10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619D07DF-0887-C640-1659-C1AAF73C81E4}"/>
              </a:ext>
            </a:extLst>
          </p:cNvPr>
          <p:cNvSpPr/>
          <p:nvPr/>
        </p:nvSpPr>
        <p:spPr>
          <a:xfrm>
            <a:off x="8130147" y="5150840"/>
            <a:ext cx="15588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_profile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_id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794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dataframe_wishes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 추가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favorite_brand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Merge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각각 인덱스와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짝지은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딕셔너리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wishes_reduced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(pandas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Dataframe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buyerId_dict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productid_dict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))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6962138" y="2187320"/>
            <a:ext cx="1692362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Dataframe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</a:t>
            </a: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9119404" y="2187320"/>
            <a:ext cx="1843772" cy="5040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_merchandise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11EB487-2B5B-F726-1CD2-8163E945858F}"/>
              </a:ext>
            </a:extLst>
          </p:cNvPr>
          <p:cNvCxnSpPr>
            <a:cxnSpLocks/>
            <a:stCxn id="10" idx="3"/>
            <a:endCxn id="64" idx="1"/>
          </p:cNvCxnSpPr>
          <p:nvPr/>
        </p:nvCxnSpPr>
        <p:spPr>
          <a:xfrm rot="16200000" flipH="1">
            <a:off x="7611413" y="2824445"/>
            <a:ext cx="563376" cy="295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D15882A-A0F7-7E58-7557-4A83D0DDE234}"/>
              </a:ext>
            </a:extLst>
          </p:cNvPr>
          <p:cNvSpPr/>
          <p:nvPr/>
        </p:nvSpPr>
        <p:spPr>
          <a:xfrm>
            <a:off x="8040771" y="3014482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Merge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81C427A-1B5E-236A-15CC-9456E3F92775}"/>
              </a:ext>
            </a:extLst>
          </p:cNvPr>
          <p:cNvCxnSpPr>
            <a:cxnSpLocks/>
            <a:stCxn id="22" idx="4"/>
            <a:endCxn id="64" idx="3"/>
          </p:cNvCxnSpPr>
          <p:nvPr/>
        </p:nvCxnSpPr>
        <p:spPr>
          <a:xfrm rot="5400000">
            <a:off x="9605971" y="2818483"/>
            <a:ext cx="562483" cy="308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C682229-38DF-ED1D-1AF7-234B365DDDA1}"/>
              </a:ext>
            </a:extLst>
          </p:cNvPr>
          <p:cNvSpPr/>
          <p:nvPr/>
        </p:nvSpPr>
        <p:spPr>
          <a:xfrm>
            <a:off x="6535654" y="4025721"/>
            <a:ext cx="2169304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인덱스번호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짝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딕셔너리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추출</a:t>
            </a:r>
          </a:p>
        </p:txBody>
      </p: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05E6B492-4633-E391-0CBD-2EB50F7ADC7C}"/>
              </a:ext>
            </a:extLst>
          </p:cNvPr>
          <p:cNvCxnSpPr>
            <a:stCxn id="64" idx="2"/>
            <a:endCxn id="79" idx="0"/>
          </p:cNvCxnSpPr>
          <p:nvPr/>
        </p:nvCxnSpPr>
        <p:spPr>
          <a:xfrm rot="5400000">
            <a:off x="7987331" y="3126099"/>
            <a:ext cx="532597" cy="1266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4534AF4-DF65-0E89-263C-4834E7F405EF}"/>
              </a:ext>
            </a:extLst>
          </p:cNvPr>
          <p:cNvSpPr/>
          <p:nvPr/>
        </p:nvSpPr>
        <p:spPr>
          <a:xfrm>
            <a:off x="9081763" y="4025721"/>
            <a:ext cx="2169304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인덱스번호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짝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딕셔너리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추출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6F1C604-9A95-92AE-5740-21213C2F528A}"/>
              </a:ext>
            </a:extLst>
          </p:cNvPr>
          <p:cNvCxnSpPr>
            <a:cxnSpLocks/>
            <a:stCxn id="64" idx="2"/>
            <a:endCxn id="85" idx="0"/>
          </p:cNvCxnSpPr>
          <p:nvPr/>
        </p:nvCxnSpPr>
        <p:spPr>
          <a:xfrm rot="16200000" flipH="1">
            <a:off x="9260385" y="3119690"/>
            <a:ext cx="532597" cy="12794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6822C55-1235-4DE5-8F89-40688AE15CFD}"/>
              </a:ext>
            </a:extLst>
          </p:cNvPr>
          <p:cNvCxnSpPr>
            <a:cxnSpLocks/>
            <a:stCxn id="64" idx="2"/>
            <a:endCxn id="94" idx="0"/>
          </p:cNvCxnSpPr>
          <p:nvPr/>
        </p:nvCxnSpPr>
        <p:spPr>
          <a:xfrm>
            <a:off x="8886952" y="3493124"/>
            <a:ext cx="7049" cy="159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평행 사변형 93">
            <a:extLst>
              <a:ext uri="{FF2B5EF4-FFF2-40B4-BE49-F238E27FC236}">
                <a16:creationId xmlns:a16="http://schemas.microsoft.com/office/drawing/2014/main" id="{37923771-A8F4-B059-AB97-C0715F44D63B}"/>
              </a:ext>
            </a:extLst>
          </p:cNvPr>
          <p:cNvSpPr/>
          <p:nvPr/>
        </p:nvSpPr>
        <p:spPr>
          <a:xfrm>
            <a:off x="8047820" y="5087165"/>
            <a:ext cx="1692362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reduced</a:t>
            </a:r>
          </a:p>
        </p:txBody>
      </p:sp>
      <p:sp>
        <p:nvSpPr>
          <p:cNvPr id="98" name="평행 사변형 97">
            <a:extLst>
              <a:ext uri="{FF2B5EF4-FFF2-40B4-BE49-F238E27FC236}">
                <a16:creationId xmlns:a16="http://schemas.microsoft.com/office/drawing/2014/main" id="{A4D0743A-0FDC-49B3-4BFD-CD6CEF95F013}"/>
              </a:ext>
            </a:extLst>
          </p:cNvPr>
          <p:cNvSpPr/>
          <p:nvPr/>
        </p:nvSpPr>
        <p:spPr>
          <a:xfrm>
            <a:off x="6432123" y="5088067"/>
            <a:ext cx="1692362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buyerId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BB4C5D16-D963-5D69-959B-7BE82763EFF0}"/>
              </a:ext>
            </a:extLst>
          </p:cNvPr>
          <p:cNvSpPr/>
          <p:nvPr/>
        </p:nvSpPr>
        <p:spPr>
          <a:xfrm>
            <a:off x="9663517" y="5086263"/>
            <a:ext cx="1692362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productid_</a:t>
            </a: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DAB2D359-7F1A-C869-1A2D-BDCECDD36924}"/>
              </a:ext>
            </a:extLst>
          </p:cNvPr>
          <p:cNvCxnSpPr>
            <a:cxnSpLocks/>
            <a:stCxn id="79" idx="2"/>
            <a:endCxn id="98" idx="1"/>
          </p:cNvCxnSpPr>
          <p:nvPr/>
        </p:nvCxnSpPr>
        <p:spPr>
          <a:xfrm rot="5400000">
            <a:off x="7188897" y="4656658"/>
            <a:ext cx="583704" cy="2791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37AE1452-C09F-2247-BB55-AB580A657E9B}"/>
              </a:ext>
            </a:extLst>
          </p:cNvPr>
          <p:cNvCxnSpPr>
            <a:cxnSpLocks/>
            <a:stCxn id="85" idx="2"/>
            <a:endCxn id="99" idx="0"/>
          </p:cNvCxnSpPr>
          <p:nvPr/>
        </p:nvCxnSpPr>
        <p:spPr>
          <a:xfrm rot="16200000" flipH="1">
            <a:off x="10047106" y="4623671"/>
            <a:ext cx="581900" cy="343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01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5)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favorite_brand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favorite_brand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Merge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인덱스로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열로 갖는 행렬로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Pivoting</a:t>
            </a: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log(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별 단골브랜드 추가 개수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 &gt; 1.3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이면서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log(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브랜드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별 추가한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바이어명수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 &gt;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 행만 필터링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6962138" y="1740144"/>
            <a:ext cx="1692362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_brand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9119404" y="1740144"/>
            <a:ext cx="1843772" cy="5040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_merchandise</a:t>
            </a:r>
          </a:p>
        </p:txBody>
      </p: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619D07DF-0887-C640-1659-C1AAF73C81E4}"/>
              </a:ext>
            </a:extLst>
          </p:cNvPr>
          <p:cNvSpPr/>
          <p:nvPr/>
        </p:nvSpPr>
        <p:spPr>
          <a:xfrm>
            <a:off x="9406469" y="5570134"/>
            <a:ext cx="1773263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11EB487-2B5B-F726-1CD2-8163E945858F}"/>
              </a:ext>
            </a:extLst>
          </p:cNvPr>
          <p:cNvCxnSpPr>
            <a:cxnSpLocks/>
            <a:stCxn id="10" idx="3"/>
            <a:endCxn id="64" idx="1"/>
          </p:cNvCxnSpPr>
          <p:nvPr/>
        </p:nvCxnSpPr>
        <p:spPr>
          <a:xfrm rot="16200000" flipH="1">
            <a:off x="7695667" y="2293014"/>
            <a:ext cx="380497" cy="2809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D15882A-A0F7-7E58-7557-4A83D0DDE234}"/>
              </a:ext>
            </a:extLst>
          </p:cNvPr>
          <p:cNvSpPr/>
          <p:nvPr/>
        </p:nvSpPr>
        <p:spPr>
          <a:xfrm>
            <a:off x="8026400" y="2384427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Merge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81C427A-1B5E-236A-15CC-9456E3F92775}"/>
              </a:ext>
            </a:extLst>
          </p:cNvPr>
          <p:cNvCxnSpPr>
            <a:cxnSpLocks/>
            <a:stCxn id="22" idx="4"/>
            <a:endCxn id="64" idx="3"/>
          </p:cNvCxnSpPr>
          <p:nvPr/>
        </p:nvCxnSpPr>
        <p:spPr>
          <a:xfrm rot="5400000">
            <a:off x="9690224" y="2272682"/>
            <a:ext cx="379604" cy="322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84C369-7EA0-8EEB-88AA-C648F74EC7DF}"/>
              </a:ext>
            </a:extLst>
          </p:cNvPr>
          <p:cNvSpPr/>
          <p:nvPr/>
        </p:nvSpPr>
        <p:spPr>
          <a:xfrm>
            <a:off x="8030597" y="3006798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Pivoting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CB6B651-30A4-A000-6953-AF32AC6B3A7C}"/>
              </a:ext>
            </a:extLst>
          </p:cNvPr>
          <p:cNvCxnSpPr>
            <a:stCxn id="64" idx="2"/>
            <a:endCxn id="72" idx="0"/>
          </p:cNvCxnSpPr>
          <p:nvPr/>
        </p:nvCxnSpPr>
        <p:spPr>
          <a:xfrm>
            <a:off x="8872581" y="2863069"/>
            <a:ext cx="4197" cy="14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40F228BA-29C5-3CCB-0720-3C2365AC437C}"/>
              </a:ext>
            </a:extLst>
          </p:cNvPr>
          <p:cNvSpPr/>
          <p:nvPr/>
        </p:nvSpPr>
        <p:spPr>
          <a:xfrm>
            <a:off x="7373947" y="3620579"/>
            <a:ext cx="3001115" cy="630576"/>
          </a:xfrm>
          <a:prstGeom prst="flowChartDecision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Log(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단골브랜드 추가 개수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&gt; 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F035794-0386-B7B3-1E8B-1EE9FB14370B}"/>
              </a:ext>
            </a:extLst>
          </p:cNvPr>
          <p:cNvCxnSpPr>
            <a:cxnSpLocks/>
            <a:stCxn id="72" idx="2"/>
            <a:endCxn id="25" idx="0"/>
          </p:cNvCxnSpPr>
          <p:nvPr/>
        </p:nvCxnSpPr>
        <p:spPr>
          <a:xfrm flipH="1">
            <a:off x="8874505" y="3485440"/>
            <a:ext cx="2273" cy="13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910D118-DF56-FF29-EC54-8274D500831F}"/>
              </a:ext>
            </a:extLst>
          </p:cNvPr>
          <p:cNvCxnSpPr>
            <a:cxnSpLocks/>
            <a:stCxn id="25" idx="2"/>
            <a:endCxn id="49" idx="0"/>
          </p:cNvCxnSpPr>
          <p:nvPr/>
        </p:nvCxnSpPr>
        <p:spPr>
          <a:xfrm>
            <a:off x="8874505" y="4251155"/>
            <a:ext cx="1272" cy="12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127174-4F34-38C3-3FED-B155EC050735}"/>
              </a:ext>
            </a:extLst>
          </p:cNvPr>
          <p:cNvCxnSpPr>
            <a:cxnSpLocks/>
            <a:stCxn id="25" idx="1"/>
            <a:endCxn id="41" idx="3"/>
          </p:cNvCxnSpPr>
          <p:nvPr/>
        </p:nvCxnSpPr>
        <p:spPr>
          <a:xfrm flipH="1">
            <a:off x="7102830" y="3935867"/>
            <a:ext cx="271117" cy="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4AA7531-78D8-5103-DB8D-6A9D3F91FD97}"/>
              </a:ext>
            </a:extLst>
          </p:cNvPr>
          <p:cNvSpPr/>
          <p:nvPr/>
        </p:nvSpPr>
        <p:spPr>
          <a:xfrm>
            <a:off x="6553488" y="3696888"/>
            <a:ext cx="54934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2ACAE4-C126-075D-440E-BF867EC119C6}"/>
              </a:ext>
            </a:extLst>
          </p:cNvPr>
          <p:cNvSpPr txBox="1"/>
          <p:nvPr/>
        </p:nvSpPr>
        <p:spPr>
          <a:xfrm>
            <a:off x="7031800" y="3667642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0BDE00-C16C-74BB-94D9-B78841BF7E2C}"/>
              </a:ext>
            </a:extLst>
          </p:cNvPr>
          <p:cNvSpPr txBox="1"/>
          <p:nvPr/>
        </p:nvSpPr>
        <p:spPr>
          <a:xfrm>
            <a:off x="8929074" y="4128289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BBF30A5-7B74-55BD-55D3-17BA0943A39B}"/>
              </a:ext>
            </a:extLst>
          </p:cNvPr>
          <p:cNvSpPr/>
          <p:nvPr/>
        </p:nvSpPr>
        <p:spPr>
          <a:xfrm>
            <a:off x="8029596" y="4379843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(Transpose)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046D54B3-D7A6-AC15-3F51-F70D497296CC}"/>
              </a:ext>
            </a:extLst>
          </p:cNvPr>
          <p:cNvSpPr/>
          <p:nvPr/>
        </p:nvSpPr>
        <p:spPr>
          <a:xfrm>
            <a:off x="7373947" y="4990360"/>
            <a:ext cx="3001115" cy="630576"/>
          </a:xfrm>
          <a:prstGeom prst="flowChartDecision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Log(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 추가한 바이어 명수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&gt; 2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F43825-CCC7-3128-1A29-F5477F5A308F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 flipH="1">
            <a:off x="8874505" y="4858485"/>
            <a:ext cx="1272" cy="13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82014F2-C31C-E8D9-679E-C41A40F6E9ED}"/>
              </a:ext>
            </a:extLst>
          </p:cNvPr>
          <p:cNvSpPr/>
          <p:nvPr/>
        </p:nvSpPr>
        <p:spPr>
          <a:xfrm>
            <a:off x="6571376" y="5062163"/>
            <a:ext cx="54934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7B474A-A74B-5484-35AC-010838B9CD8E}"/>
              </a:ext>
            </a:extLst>
          </p:cNvPr>
          <p:cNvSpPr txBox="1"/>
          <p:nvPr/>
        </p:nvSpPr>
        <p:spPr>
          <a:xfrm>
            <a:off x="7059936" y="4951692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CFA60F7-8905-DA74-02E6-8E815E12EF80}"/>
              </a:ext>
            </a:extLst>
          </p:cNvPr>
          <p:cNvCxnSpPr>
            <a:cxnSpLocks/>
            <a:stCxn id="54" idx="1"/>
            <a:endCxn id="59" idx="3"/>
          </p:cNvCxnSpPr>
          <p:nvPr/>
        </p:nvCxnSpPr>
        <p:spPr>
          <a:xfrm flipH="1" flipV="1">
            <a:off x="7120718" y="5301484"/>
            <a:ext cx="253229" cy="4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78C58095-F9C9-B4BC-48F9-0D8A9DB27B44}"/>
              </a:ext>
            </a:extLst>
          </p:cNvPr>
          <p:cNvCxnSpPr>
            <a:stCxn id="54" idx="2"/>
            <a:endCxn id="45" idx="5"/>
          </p:cNvCxnSpPr>
          <p:nvPr/>
        </p:nvCxnSpPr>
        <p:spPr>
          <a:xfrm rot="16200000" flipH="1">
            <a:off x="9071555" y="5423886"/>
            <a:ext cx="200752" cy="594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C3D868F-DBD8-B3F6-3EE3-0748BB6AA046}"/>
              </a:ext>
            </a:extLst>
          </p:cNvPr>
          <p:cNvSpPr txBox="1"/>
          <p:nvPr/>
        </p:nvSpPr>
        <p:spPr>
          <a:xfrm>
            <a:off x="8448297" y="5541432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6)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위시리스트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피보팅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wishes_reduced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wishes_reduced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인덱스 정보를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buyerId_dict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조회하여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정보로 전환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wishes_reduced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인덱스 정보를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productId_dict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조회하여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정보로 전환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scipy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coo_matrix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pivoting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과 동시에 희소행렬화 수행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wishes_coo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6692629" y="2067399"/>
            <a:ext cx="15120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buyerId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평행 사변형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8211942" y="2067399"/>
            <a:ext cx="15120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_reduced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65750A1-31FE-38C9-6D8B-AE3BFAB8971F}"/>
              </a:ext>
            </a:extLst>
          </p:cNvPr>
          <p:cNvSpPr/>
          <p:nvPr/>
        </p:nvSpPr>
        <p:spPr>
          <a:xfrm>
            <a:off x="6617357" y="3150547"/>
            <a:ext cx="1692362" cy="734515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buyerId_dict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009A1F-193C-0A85-9F76-C6D5395357F3}"/>
              </a:ext>
            </a:extLst>
          </p:cNvPr>
          <p:cNvCxnSpPr>
            <a:cxnSpLocks/>
            <a:stCxn id="4" idx="4"/>
            <a:endCxn id="34" idx="0"/>
          </p:cNvCxnSpPr>
          <p:nvPr/>
        </p:nvCxnSpPr>
        <p:spPr>
          <a:xfrm flipH="1">
            <a:off x="10404558" y="2803999"/>
            <a:ext cx="1672" cy="3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평행 사변형 44">
            <a:extLst>
              <a:ext uri="{FF2B5EF4-FFF2-40B4-BE49-F238E27FC236}">
                <a16:creationId xmlns:a16="http://schemas.microsoft.com/office/drawing/2014/main" id="{619D07DF-0887-C640-1659-C1AAF73C81E4}"/>
              </a:ext>
            </a:extLst>
          </p:cNvPr>
          <p:cNvSpPr/>
          <p:nvPr/>
        </p:nvSpPr>
        <p:spPr>
          <a:xfrm>
            <a:off x="8033233" y="5516471"/>
            <a:ext cx="1558800" cy="503107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Wishes_coo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327CFF4A-5693-900C-9796-AC66469CF2F0}"/>
              </a:ext>
            </a:extLst>
          </p:cNvPr>
          <p:cNvSpPr/>
          <p:nvPr/>
        </p:nvSpPr>
        <p:spPr>
          <a:xfrm>
            <a:off x="9650230" y="2067399"/>
            <a:ext cx="1512000" cy="7366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Productid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E5358AE8-A913-43EF-8C4F-2F573B98E3AA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 rot="5400000">
            <a:off x="8235890" y="2877828"/>
            <a:ext cx="713806" cy="5661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DB0498-286E-907E-06B9-37B07FA39F8A}"/>
              </a:ext>
            </a:extLst>
          </p:cNvPr>
          <p:cNvSpPr/>
          <p:nvPr/>
        </p:nvSpPr>
        <p:spPr>
          <a:xfrm>
            <a:off x="9558377" y="3150547"/>
            <a:ext cx="1692362" cy="734515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ProductId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18A5D76-B3E4-7519-6927-935788B3970D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>
            <a:off x="7448629" y="2803999"/>
            <a:ext cx="14909" cy="3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3A71004A-CB8F-0503-4EC9-3B185CAA067F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rot="16200000" flipH="1">
            <a:off x="8860219" y="2819647"/>
            <a:ext cx="713806" cy="6825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11EB487-2B5B-F726-1CD2-8163E945858F}"/>
              </a:ext>
            </a:extLst>
          </p:cNvPr>
          <p:cNvCxnSpPr>
            <a:cxnSpLocks/>
            <a:stCxn id="23" idx="2"/>
            <a:endCxn id="64" idx="1"/>
          </p:cNvCxnSpPr>
          <p:nvPr/>
        </p:nvCxnSpPr>
        <p:spPr>
          <a:xfrm rot="16200000" flipH="1">
            <a:off x="7522948" y="3825652"/>
            <a:ext cx="444043" cy="5628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D15882A-A0F7-7E58-7557-4A83D0DDE234}"/>
              </a:ext>
            </a:extLst>
          </p:cNvPr>
          <p:cNvSpPr/>
          <p:nvPr/>
        </p:nvSpPr>
        <p:spPr>
          <a:xfrm>
            <a:off x="8026400" y="4089784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Pivoting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381C427A-1B5E-236A-15CC-9456E3F92775}"/>
              </a:ext>
            </a:extLst>
          </p:cNvPr>
          <p:cNvCxnSpPr>
            <a:cxnSpLocks/>
            <a:stCxn id="34" idx="2"/>
            <a:endCxn id="64" idx="3"/>
          </p:cNvCxnSpPr>
          <p:nvPr/>
        </p:nvCxnSpPr>
        <p:spPr>
          <a:xfrm rot="5400000">
            <a:off x="9839639" y="3764185"/>
            <a:ext cx="444043" cy="68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884C369-7EA0-8EEB-88AA-C648F74EC7DF}"/>
              </a:ext>
            </a:extLst>
          </p:cNvPr>
          <p:cNvSpPr/>
          <p:nvPr/>
        </p:nvSpPr>
        <p:spPr>
          <a:xfrm>
            <a:off x="8030597" y="4806711"/>
            <a:ext cx="1692362" cy="4786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희소행렬화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CB6B651-30A4-A000-6953-AF32AC6B3A7C}"/>
              </a:ext>
            </a:extLst>
          </p:cNvPr>
          <p:cNvCxnSpPr>
            <a:stCxn id="64" idx="2"/>
            <a:endCxn id="72" idx="0"/>
          </p:cNvCxnSpPr>
          <p:nvPr/>
        </p:nvCxnSpPr>
        <p:spPr>
          <a:xfrm>
            <a:off x="8872581" y="4568426"/>
            <a:ext cx="4197" cy="23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730E3BD5-A7C1-7006-80C2-4531EA923FAE}"/>
              </a:ext>
            </a:extLst>
          </p:cNvPr>
          <p:cNvCxnSpPr>
            <a:cxnSpLocks/>
            <a:stCxn id="72" idx="2"/>
            <a:endCxn id="45" idx="1"/>
          </p:cNvCxnSpPr>
          <p:nvPr/>
        </p:nvCxnSpPr>
        <p:spPr>
          <a:xfrm flipH="1">
            <a:off x="8875521" y="5285353"/>
            <a:ext cx="1257" cy="231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366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7) </a:t>
            </a:r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SVD Matrix Factorization +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코사인 유사도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/>
              <p:nvPr/>
            </p:nvSpPr>
            <p:spPr>
              <a:xfrm>
                <a:off x="695326" y="2030240"/>
                <a:ext cx="5221288" cy="4135064"/>
              </a:xfrm>
              <a:prstGeom prst="rect">
                <a:avLst/>
              </a:prstGeom>
              <a:noFill/>
            </p:spPr>
            <p:txBody>
              <a:bodyPr wrap="square" lIns="216000">
                <a:noAutofit/>
              </a:bodyPr>
              <a:lstStyle/>
              <a:p>
                <a:endParaRPr lang="en-US" altLang="ko-KR" dirty="0"/>
              </a:p>
              <a:p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-.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투입 데이터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favorite_pivot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80000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-.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데이터 처리 프로세스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특이값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분해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(SVD)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통해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𝑈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𝑆</m:t>
                    </m:r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행렬을 도출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7800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②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특이값의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누적합이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90%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 축을 도출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4635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평가가 이루어지지 않은 암묵적 선호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(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Implicity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 Favorite)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를 재조합 행렬에서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표출화하기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  <a:sym typeface="Wingdings" panose="05000000000000000000" pitchFamily="2" charset="2"/>
                  </a:rPr>
                  <a:t> 위해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4635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특이값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(Singular Value)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큰 순으로 도출되는 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SVD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특성상 비중이 낮은 기저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(= 10%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노이즈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제거하기 위해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177800"/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③ 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해당 축까지의 특이벡터와 </a:t>
                </a:r>
                <a:r>
                  <a:rPr lang="ko-KR" altLang="en-US" dirty="0" err="1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특이값을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필터링하여 재조합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77800"/>
                <a:r>
                  <a:rPr lang="ko-KR" altLang="ko-KR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④</a:t>
                </a:r>
                <a:r>
                  <a:rPr lang="ko-KR" altLang="en-US" dirty="0"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 재조합 행렬의 코사인 유사도 행렬 도출</a:t>
                </a:r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177800"/>
                <a:endParaRPr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en-US" altLang="ko-KR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-. </a:t>
                </a:r>
                <a:r>
                  <a:rPr lang="ko-KR" altLang="en-US" dirty="0"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산출 데이터</a:t>
                </a:r>
                <a:endParaRPr lang="en-US" altLang="ko-KR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  <a:p>
                <a:pPr marL="177800"/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①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en-US" altLang="ko-KR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csm_total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재조합 행렬의 코사인 유사도 행렬</a:t>
                </a:r>
                <a:r>
                  <a:rPr lang="en-US" altLang="ko-KR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274866-9ABF-E1AB-0695-126731A2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" y="2030240"/>
                <a:ext cx="5221288" cy="4135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7736552" y="1678537"/>
            <a:ext cx="2581731" cy="3779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2884C369-7EA0-8EEB-88AA-C648F74EC7DF}"/>
                  </a:ext>
                </a:extLst>
              </p:cNvPr>
              <p:cNvSpPr/>
              <p:nvPr/>
            </p:nvSpPr>
            <p:spPr>
              <a:xfrm>
                <a:off x="7878266" y="3359902"/>
                <a:ext cx="2225823" cy="473483"/>
              </a:xfrm>
              <a:prstGeom prst="parallelogram">
                <a:avLst/>
              </a:prstGeom>
              <a:solidFill>
                <a:srgbClr val="00A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rIns="36000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나눔고딕 ExtraBold" panose="020D0904000000000000" pitchFamily="50" charset="-127"/>
                        </a:rPr>
                        <m:t>𝑤h𝑒𝑟𝑒</m:t>
                      </m:r>
                      <m:d>
                        <m:d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𝑐𝑢𝑚𝑠𝑢𝑚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sz="1100" b="0" i="1" smtClean="0">
                                  <a:latin typeface="Cambria Math" panose="02040503050406030204" pitchFamily="18" charset="0"/>
                                  <a:ea typeface="나눔고딕 ExtraBold" panose="020D0904000000000000" pitchFamily="50" charset="-127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100" b="0" i="1" smtClean="0">
                                      <a:latin typeface="Cambria Math" panose="02040503050406030204" pitchFamily="18" charset="0"/>
                                      <a:ea typeface="나눔고딕 ExtraBold" panose="020D0904000000000000" pitchFamily="50" charset="-127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&lt;0.9</m:t>
                          </m:r>
                        </m:e>
                      </m:d>
                    </m:oMath>
                  </m:oMathPara>
                </a14:m>
                <a:endParaRPr lang="ko-KR" altLang="en-US" sz="1100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72" name="평행 사변형 71">
                <a:extLst>
                  <a:ext uri="{FF2B5EF4-FFF2-40B4-BE49-F238E27FC236}">
                    <a16:creationId xmlns:a16="http://schemas.microsoft.com/office/drawing/2014/main" id="{2884C369-7EA0-8EEB-88AA-C648F74EC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266" y="3359902"/>
                <a:ext cx="2225823" cy="473483"/>
              </a:xfrm>
              <a:prstGeom prst="parallelogram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CB6B651-30A4-A000-6953-AF32AC6B3A7C}"/>
              </a:ext>
            </a:extLst>
          </p:cNvPr>
          <p:cNvCxnSpPr>
            <a:cxnSpLocks/>
            <a:stCxn id="18" idx="4"/>
            <a:endCxn id="72" idx="0"/>
          </p:cNvCxnSpPr>
          <p:nvPr/>
        </p:nvCxnSpPr>
        <p:spPr>
          <a:xfrm>
            <a:off x="8987464" y="3248020"/>
            <a:ext cx="3714" cy="11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종속 처리 8">
            <a:extLst>
              <a:ext uri="{FF2B5EF4-FFF2-40B4-BE49-F238E27FC236}">
                <a16:creationId xmlns:a16="http://schemas.microsoft.com/office/drawing/2014/main" id="{5FD297FB-F00F-2B32-E450-8295F12641DA}"/>
              </a:ext>
            </a:extLst>
          </p:cNvPr>
          <p:cNvSpPr/>
          <p:nvPr/>
        </p:nvSpPr>
        <p:spPr>
          <a:xfrm>
            <a:off x="7833527" y="2179227"/>
            <a:ext cx="2296548" cy="504064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Numpy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SVD</a:t>
            </a:r>
          </a:p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행렬분해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A791AB3-497E-3CD4-50B1-15894424689C}"/>
              </a:ext>
            </a:extLst>
          </p:cNvPr>
          <p:cNvCxnSpPr>
            <a:cxnSpLocks/>
            <a:stCxn id="10" idx="3"/>
            <a:endCxn id="9" idx="0"/>
          </p:cNvCxnSpPr>
          <p:nvPr/>
        </p:nvCxnSpPr>
        <p:spPr>
          <a:xfrm>
            <a:off x="8980169" y="2056529"/>
            <a:ext cx="1632" cy="12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6552D277-4463-20C6-2380-95E7BD176289}"/>
              </a:ext>
            </a:extLst>
          </p:cNvPr>
          <p:cNvSpPr/>
          <p:nvPr/>
        </p:nvSpPr>
        <p:spPr>
          <a:xfrm>
            <a:off x="7228804" y="2875364"/>
            <a:ext cx="1073246" cy="37265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150A47C5-280C-B663-CBB0-11CA2F1923E4}"/>
              </a:ext>
            </a:extLst>
          </p:cNvPr>
          <p:cNvSpPr/>
          <p:nvPr/>
        </p:nvSpPr>
        <p:spPr>
          <a:xfrm>
            <a:off x="8450841" y="2875364"/>
            <a:ext cx="1073246" cy="37265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E8A438B3-F512-A2AE-4718-F127EA7E9C96}"/>
                  </a:ext>
                </a:extLst>
              </p:cNvPr>
              <p:cNvSpPr/>
              <p:nvPr/>
            </p:nvSpPr>
            <p:spPr>
              <a:xfrm>
                <a:off x="9672879" y="2875364"/>
                <a:ext cx="1073246" cy="372656"/>
              </a:xfrm>
              <a:prstGeom prst="parallelogram">
                <a:avLst/>
              </a:prstGeom>
              <a:solidFill>
                <a:srgbClr val="00AD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𝑉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고딕 ExtraBold" panose="020D0904000000000000" pitchFamily="50" charset="-127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mc:Choice>
        <mc:Fallback xmlns=""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E8A438B3-F512-A2AE-4718-F127EA7E9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879" y="2875364"/>
                <a:ext cx="1073246" cy="372656"/>
              </a:xfrm>
              <a:prstGeom prst="parallelogram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D7EE407-B0BE-637C-11B7-8B19A92F51E8}"/>
              </a:ext>
            </a:extLst>
          </p:cNvPr>
          <p:cNvCxnSpPr>
            <a:cxnSpLocks/>
            <a:stCxn id="9" idx="2"/>
            <a:endCxn id="16" idx="1"/>
          </p:cNvCxnSpPr>
          <p:nvPr/>
        </p:nvCxnSpPr>
        <p:spPr>
          <a:xfrm rot="5400000">
            <a:off x="8300869" y="2194431"/>
            <a:ext cx="192073" cy="11697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8C3041-E233-0944-0DD1-1D0EBCABF84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8981801" y="2683291"/>
            <a:ext cx="5663" cy="19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7EA956D-A3EF-020A-5B8F-F5B4001D1791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>
          <a:xfrm rot="16200000" flipH="1">
            <a:off x="9522906" y="2142185"/>
            <a:ext cx="192073" cy="1274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BD9FCC3-AD1E-3524-8FE4-D40CDFB781C5}"/>
              </a:ext>
            </a:extLst>
          </p:cNvPr>
          <p:cNvSpPr/>
          <p:nvPr/>
        </p:nvSpPr>
        <p:spPr>
          <a:xfrm>
            <a:off x="7878266" y="3982803"/>
            <a:ext cx="2225823" cy="435129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해당 축까지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재조합</a:t>
            </a: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042AB74-6A53-B7B0-B62B-6799DA878207}"/>
              </a:ext>
            </a:extLst>
          </p:cNvPr>
          <p:cNvCxnSpPr>
            <a:cxnSpLocks/>
            <a:stCxn id="16" idx="4"/>
            <a:endCxn id="80" idx="1"/>
          </p:cNvCxnSpPr>
          <p:nvPr/>
        </p:nvCxnSpPr>
        <p:spPr>
          <a:xfrm rot="16200000" flipH="1">
            <a:off x="7345672" y="3667774"/>
            <a:ext cx="952348" cy="112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CB03D60B-FA63-D00B-F1F8-F2BD7C0AB1BB}"/>
              </a:ext>
            </a:extLst>
          </p:cNvPr>
          <p:cNvCxnSpPr>
            <a:cxnSpLocks/>
            <a:stCxn id="21" idx="4"/>
            <a:endCxn id="80" idx="3"/>
          </p:cNvCxnSpPr>
          <p:nvPr/>
        </p:nvCxnSpPr>
        <p:spPr>
          <a:xfrm rot="5400000">
            <a:off x="9680622" y="3671488"/>
            <a:ext cx="952348" cy="105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2294D2A-90A0-5945-48A6-A102A9FC8E27}"/>
              </a:ext>
            </a:extLst>
          </p:cNvPr>
          <p:cNvCxnSpPr>
            <a:cxnSpLocks/>
            <a:stCxn id="72" idx="4"/>
            <a:endCxn id="80" idx="0"/>
          </p:cNvCxnSpPr>
          <p:nvPr/>
        </p:nvCxnSpPr>
        <p:spPr>
          <a:xfrm>
            <a:off x="8991178" y="3833385"/>
            <a:ext cx="0" cy="14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평행 사변형 99">
            <a:extLst>
              <a:ext uri="{FF2B5EF4-FFF2-40B4-BE49-F238E27FC236}">
                <a16:creationId xmlns:a16="http://schemas.microsoft.com/office/drawing/2014/main" id="{4CAA91BD-E971-AFF3-98D8-0922183133D3}"/>
              </a:ext>
            </a:extLst>
          </p:cNvPr>
          <p:cNvSpPr/>
          <p:nvPr/>
        </p:nvSpPr>
        <p:spPr>
          <a:xfrm>
            <a:off x="7765427" y="4524411"/>
            <a:ext cx="2338662" cy="45737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Order_matrix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reconstruct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96391F5E-1AAE-2491-00BF-CD42BD325A95}"/>
              </a:ext>
            </a:extLst>
          </p:cNvPr>
          <p:cNvCxnSpPr>
            <a:cxnSpLocks/>
            <a:stCxn id="80" idx="2"/>
            <a:endCxn id="100" idx="1"/>
          </p:cNvCxnSpPr>
          <p:nvPr/>
        </p:nvCxnSpPr>
        <p:spPr>
          <a:xfrm>
            <a:off x="8991178" y="4417932"/>
            <a:ext cx="751" cy="10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순서도: 종속 처리 109">
            <a:extLst>
              <a:ext uri="{FF2B5EF4-FFF2-40B4-BE49-F238E27FC236}">
                <a16:creationId xmlns:a16="http://schemas.microsoft.com/office/drawing/2014/main" id="{5781B9A0-9EFF-6204-55DB-1C0520F2A08D}"/>
              </a:ext>
            </a:extLst>
          </p:cNvPr>
          <p:cNvSpPr/>
          <p:nvPr/>
        </p:nvSpPr>
        <p:spPr>
          <a:xfrm>
            <a:off x="7790736" y="5098714"/>
            <a:ext cx="2296548" cy="450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Cosine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계산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55C9E99-6C40-AC3A-DC47-F203E07A9B4A}"/>
              </a:ext>
            </a:extLst>
          </p:cNvPr>
          <p:cNvCxnSpPr>
            <a:cxnSpLocks/>
            <a:stCxn id="100" idx="4"/>
            <a:endCxn id="110" idx="0"/>
          </p:cNvCxnSpPr>
          <p:nvPr/>
        </p:nvCxnSpPr>
        <p:spPr>
          <a:xfrm>
            <a:off x="8934758" y="4981781"/>
            <a:ext cx="4252" cy="116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평행 사변형 111">
            <a:extLst>
              <a:ext uri="{FF2B5EF4-FFF2-40B4-BE49-F238E27FC236}">
                <a16:creationId xmlns:a16="http://schemas.microsoft.com/office/drawing/2014/main" id="{7FB38EFA-9B4D-C6F7-7345-B6FE18A21698}"/>
              </a:ext>
            </a:extLst>
          </p:cNvPr>
          <p:cNvSpPr/>
          <p:nvPr/>
        </p:nvSpPr>
        <p:spPr>
          <a:xfrm>
            <a:off x="8097869" y="5658079"/>
            <a:ext cx="1671318" cy="371901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Csm_total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81ACEA3B-C85E-1665-6935-6AB7D32B2A50}"/>
              </a:ext>
            </a:extLst>
          </p:cNvPr>
          <p:cNvCxnSpPr>
            <a:cxnSpLocks/>
            <a:stCxn id="110" idx="2"/>
            <a:endCxn id="112" idx="0"/>
          </p:cNvCxnSpPr>
          <p:nvPr/>
        </p:nvCxnSpPr>
        <p:spPr>
          <a:xfrm flipH="1">
            <a:off x="8933528" y="5548714"/>
            <a:ext cx="5482" cy="109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68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7579BC4-8204-F0F8-4B0F-35B65BB3CC5C}"/>
              </a:ext>
            </a:extLst>
          </p:cNvPr>
          <p:cNvSpPr/>
          <p:nvPr/>
        </p:nvSpPr>
        <p:spPr>
          <a:xfrm>
            <a:off x="6799484" y="4245440"/>
            <a:ext cx="4376083" cy="1139391"/>
          </a:xfrm>
          <a:prstGeom prst="rect">
            <a:avLst/>
          </a:prstGeom>
          <a:solidFill>
            <a:srgbClr val="00ADC3">
              <a:alpha val="30000"/>
            </a:srgbClr>
          </a:solidFill>
          <a:ln>
            <a:solidFill>
              <a:srgbClr val="00AD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⑤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단골브랜드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Top-N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도출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4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Profiling_engine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csm_total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특정 역치 이하의 값은 내부처리를 위해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처리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아닌 요소의 인덱스 정보 저장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list_ind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전부 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NaN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(=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list_ind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길이가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0)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result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params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를 전부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NaN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Wingdings" panose="05000000000000000000" pitchFamily="2" charset="2"/>
              </a:rPr>
              <a:t>으로 처리하고 반환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NaN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값을 포함하는 내림차순 정렬 서브루틴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(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sorting_except_nan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실행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NaN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값을 포함한 상태로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numpy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 sorting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알고리즘을 활용할 경우 내림차순 정렬이 제대로 되지 않음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result(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바이어별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top-n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유사도 바이어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CB6B651-30A4-A000-6953-AF32AC6B3A7C}"/>
              </a:ext>
            </a:extLst>
          </p:cNvPr>
          <p:cNvCxnSpPr>
            <a:cxnSpLocks/>
            <a:stCxn id="89" idx="4"/>
            <a:endCxn id="37" idx="0"/>
          </p:cNvCxnSpPr>
          <p:nvPr/>
        </p:nvCxnSpPr>
        <p:spPr>
          <a:xfrm flipH="1">
            <a:off x="9016707" y="2042786"/>
            <a:ext cx="4702" cy="10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3948E1-ABAB-4D67-29AE-1E6F178E30EE}"/>
              </a:ext>
            </a:extLst>
          </p:cNvPr>
          <p:cNvSpPr/>
          <p:nvPr/>
        </p:nvSpPr>
        <p:spPr>
          <a:xfrm>
            <a:off x="7605777" y="2146146"/>
            <a:ext cx="2821859" cy="45000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특정 역치 이하 요소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BB59F43-86C5-911C-B6E0-B163A030718B}"/>
              </a:ext>
            </a:extLst>
          </p:cNvPr>
          <p:cNvSpPr/>
          <p:nvPr/>
        </p:nvSpPr>
        <p:spPr>
          <a:xfrm>
            <a:off x="7615402" y="2703210"/>
            <a:ext cx="2821858" cy="45000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NaN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아닌 요소의 인덱스 저장 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AC9F1C7-637B-C954-D21A-41D136BA9037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9016707" y="2596146"/>
            <a:ext cx="9624" cy="10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평행 사변형 49">
            <a:extLst>
              <a:ext uri="{FF2B5EF4-FFF2-40B4-BE49-F238E27FC236}">
                <a16:creationId xmlns:a16="http://schemas.microsoft.com/office/drawing/2014/main" id="{55BC5DC7-E2E7-31DE-ED35-9D223072CA46}"/>
              </a:ext>
            </a:extLst>
          </p:cNvPr>
          <p:cNvSpPr/>
          <p:nvPr/>
        </p:nvSpPr>
        <p:spPr>
          <a:xfrm>
            <a:off x="8196908" y="3258547"/>
            <a:ext cx="1670400" cy="37265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List_ind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9BD9E59-BEFF-F078-8352-D7931DBE302F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>
          <a:xfrm>
            <a:off x="9026331" y="3153210"/>
            <a:ext cx="5777" cy="105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판단 53">
            <a:extLst>
              <a:ext uri="{FF2B5EF4-FFF2-40B4-BE49-F238E27FC236}">
                <a16:creationId xmlns:a16="http://schemas.microsoft.com/office/drawing/2014/main" id="{5A10621C-CBBF-23E5-0278-EB5ABA29433B}"/>
              </a:ext>
            </a:extLst>
          </p:cNvPr>
          <p:cNvSpPr/>
          <p:nvPr/>
        </p:nvSpPr>
        <p:spPr>
          <a:xfrm>
            <a:off x="7679811" y="3703190"/>
            <a:ext cx="2697387" cy="456751"/>
          </a:xfrm>
          <a:prstGeom prst="flowChartDecision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Len(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List_ind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== 0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9A369C4-5463-933B-8953-FD935194BDE9}"/>
              </a:ext>
            </a:extLst>
          </p:cNvPr>
          <p:cNvCxnSpPr>
            <a:stCxn id="50" idx="4"/>
            <a:endCxn id="54" idx="0"/>
          </p:cNvCxnSpPr>
          <p:nvPr/>
        </p:nvCxnSpPr>
        <p:spPr>
          <a:xfrm flipH="1">
            <a:off x="9028505" y="3631203"/>
            <a:ext cx="3603" cy="7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평행 사변형 58">
            <a:extLst>
              <a:ext uri="{FF2B5EF4-FFF2-40B4-BE49-F238E27FC236}">
                <a16:creationId xmlns:a16="http://schemas.microsoft.com/office/drawing/2014/main" id="{B40BF75A-9F3E-5E4C-191B-F531D35054A1}"/>
              </a:ext>
            </a:extLst>
          </p:cNvPr>
          <p:cNvSpPr/>
          <p:nvPr/>
        </p:nvSpPr>
        <p:spPr>
          <a:xfrm>
            <a:off x="6419802" y="3099052"/>
            <a:ext cx="1011570" cy="450914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</a:p>
          <a:p>
            <a:pPr algn="ctr"/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(all 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id="{73070D9B-D888-03C5-DE52-7CCD257696BA}"/>
              </a:ext>
            </a:extLst>
          </p:cNvPr>
          <p:cNvSpPr/>
          <p:nvPr/>
        </p:nvSpPr>
        <p:spPr>
          <a:xfrm>
            <a:off x="6421644" y="3592270"/>
            <a:ext cx="1011570" cy="450914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Params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0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(all NaN</a:t>
            </a:r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3BC80692-B385-370B-288E-22F36B94ED4F}"/>
              </a:ext>
            </a:extLst>
          </p:cNvPr>
          <p:cNvCxnSpPr>
            <a:cxnSpLocks/>
            <a:stCxn id="54" idx="1"/>
            <a:endCxn id="59" idx="2"/>
          </p:cNvCxnSpPr>
          <p:nvPr/>
        </p:nvCxnSpPr>
        <p:spPr>
          <a:xfrm rot="10800000">
            <a:off x="7375009" y="3324510"/>
            <a:ext cx="304803" cy="6070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55F09696-7447-3484-F733-76FA91879B19}"/>
              </a:ext>
            </a:extLst>
          </p:cNvPr>
          <p:cNvCxnSpPr>
            <a:cxnSpLocks/>
            <a:stCxn id="54" idx="1"/>
            <a:endCxn id="60" idx="2"/>
          </p:cNvCxnSpPr>
          <p:nvPr/>
        </p:nvCxnSpPr>
        <p:spPr>
          <a:xfrm rot="10800000">
            <a:off x="7376851" y="3817728"/>
            <a:ext cx="302961" cy="11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3DB52F7-941E-3FD9-1C97-923A75C1CDDD}"/>
              </a:ext>
            </a:extLst>
          </p:cNvPr>
          <p:cNvSpPr txBox="1"/>
          <p:nvPr/>
        </p:nvSpPr>
        <p:spPr>
          <a:xfrm>
            <a:off x="7503295" y="3566129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dirty="0"/>
          </a:p>
        </p:txBody>
      </p:sp>
      <p:sp>
        <p:nvSpPr>
          <p:cNvPr id="89" name="평행 사변형 88">
            <a:extLst>
              <a:ext uri="{FF2B5EF4-FFF2-40B4-BE49-F238E27FC236}">
                <a16:creationId xmlns:a16="http://schemas.microsoft.com/office/drawing/2014/main" id="{353FE3FD-592C-0D30-0C8A-35A96C029482}"/>
              </a:ext>
            </a:extLst>
          </p:cNvPr>
          <p:cNvSpPr/>
          <p:nvPr/>
        </p:nvSpPr>
        <p:spPr>
          <a:xfrm>
            <a:off x="8185750" y="1670885"/>
            <a:ext cx="1671318" cy="371901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Csm_total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C8244BF-6429-94C2-B845-916EDD83BE20}"/>
              </a:ext>
            </a:extLst>
          </p:cNvPr>
          <p:cNvSpPr/>
          <p:nvPr/>
        </p:nvSpPr>
        <p:spPr>
          <a:xfrm>
            <a:off x="7123388" y="4412040"/>
            <a:ext cx="1826834" cy="45000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List_ind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요소만 뽑아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내림차순 정렬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012D4E4-E095-D2CC-4CA6-1CFE7D1367EE}"/>
              </a:ext>
            </a:extLst>
          </p:cNvPr>
          <p:cNvSpPr/>
          <p:nvPr/>
        </p:nvSpPr>
        <p:spPr>
          <a:xfrm>
            <a:off x="9109089" y="4412040"/>
            <a:ext cx="1916049" cy="45000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 외 요소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NaN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</a:t>
            </a:r>
          </a:p>
        </p:txBody>
      </p: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2D4AB22B-78A9-93A0-6D54-7DD664CDB01D}"/>
              </a:ext>
            </a:extLst>
          </p:cNvPr>
          <p:cNvCxnSpPr>
            <a:cxnSpLocks/>
            <a:stCxn id="54" idx="2"/>
            <a:endCxn id="96" idx="0"/>
          </p:cNvCxnSpPr>
          <p:nvPr/>
        </p:nvCxnSpPr>
        <p:spPr>
          <a:xfrm rot="5400000">
            <a:off x="8406606" y="3790140"/>
            <a:ext cx="252099" cy="991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18F5570A-5278-D666-3A1A-D653B010C6A8}"/>
              </a:ext>
            </a:extLst>
          </p:cNvPr>
          <p:cNvCxnSpPr>
            <a:cxnSpLocks/>
            <a:stCxn id="54" idx="2"/>
            <a:endCxn id="97" idx="0"/>
          </p:cNvCxnSpPr>
          <p:nvPr/>
        </p:nvCxnSpPr>
        <p:spPr>
          <a:xfrm rot="16200000" flipH="1">
            <a:off x="9421760" y="3766685"/>
            <a:ext cx="252099" cy="1038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56E7A06B-647C-A30A-305D-DC78F425A2B3}"/>
              </a:ext>
            </a:extLst>
          </p:cNvPr>
          <p:cNvCxnSpPr>
            <a:cxnSpLocks/>
            <a:stCxn id="96" idx="2"/>
            <a:endCxn id="110" idx="1"/>
          </p:cNvCxnSpPr>
          <p:nvPr/>
        </p:nvCxnSpPr>
        <p:spPr>
          <a:xfrm rot="16200000" flipH="1">
            <a:off x="8092331" y="4806514"/>
            <a:ext cx="246855" cy="3579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26F6535-C698-CD26-8179-599870C2F483}"/>
              </a:ext>
            </a:extLst>
          </p:cNvPr>
          <p:cNvCxnSpPr>
            <a:cxnSpLocks/>
            <a:stCxn id="97" idx="2"/>
            <a:endCxn id="110" idx="3"/>
          </p:cNvCxnSpPr>
          <p:nvPr/>
        </p:nvCxnSpPr>
        <p:spPr>
          <a:xfrm rot="5400000">
            <a:off x="9761829" y="4803609"/>
            <a:ext cx="246855" cy="3637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01509EE-E53D-C019-8D6E-0CB76375527D}"/>
              </a:ext>
            </a:extLst>
          </p:cNvPr>
          <p:cNvSpPr/>
          <p:nvPr/>
        </p:nvSpPr>
        <p:spPr>
          <a:xfrm>
            <a:off x="8394711" y="4939849"/>
            <a:ext cx="1308687" cy="33809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vstack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C24BAD2-5B53-A11F-3EB8-1C665E90D42D}"/>
              </a:ext>
            </a:extLst>
          </p:cNvPr>
          <p:cNvSpPr txBox="1"/>
          <p:nvPr/>
        </p:nvSpPr>
        <p:spPr>
          <a:xfrm>
            <a:off x="6751116" y="5064296"/>
            <a:ext cx="21991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Sorting_except_nan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24C797-A745-A7F9-7B86-F6BD1B851EB8}"/>
              </a:ext>
            </a:extLst>
          </p:cNvPr>
          <p:cNvSpPr txBox="1"/>
          <p:nvPr/>
        </p:nvSpPr>
        <p:spPr>
          <a:xfrm>
            <a:off x="8861078" y="4209507"/>
            <a:ext cx="5402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dirty="0"/>
          </a:p>
        </p:txBody>
      </p:sp>
      <p:sp>
        <p:nvSpPr>
          <p:cNvPr id="132" name="평행 사변형 131">
            <a:extLst>
              <a:ext uri="{FF2B5EF4-FFF2-40B4-BE49-F238E27FC236}">
                <a16:creationId xmlns:a16="http://schemas.microsoft.com/office/drawing/2014/main" id="{3FF993E7-AEF6-E7F4-A79E-E628E12EF0F2}"/>
              </a:ext>
            </a:extLst>
          </p:cNvPr>
          <p:cNvSpPr/>
          <p:nvPr/>
        </p:nvSpPr>
        <p:spPr>
          <a:xfrm>
            <a:off x="8215758" y="5653880"/>
            <a:ext cx="1671318" cy="371901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F5193F3D-4795-60B0-D937-B8914884825F}"/>
              </a:ext>
            </a:extLst>
          </p:cNvPr>
          <p:cNvCxnSpPr>
            <a:stCxn id="110" idx="2"/>
            <a:endCxn id="132" idx="0"/>
          </p:cNvCxnSpPr>
          <p:nvPr/>
        </p:nvCxnSpPr>
        <p:spPr>
          <a:xfrm>
            <a:off x="9049055" y="5277941"/>
            <a:ext cx="2362" cy="37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90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타겟 상품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result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요소 개수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만큼 순회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역으로 현재 순서의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ID(=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조회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  <a:sym typeface="Wingdings" panose="05000000000000000000" pitchFamily="2" charset="2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타겟 바이어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가 구매한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orderseries_merchandise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에서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목록을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Target_product_list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append</a:t>
            </a: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target_product_list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평행 사변형 88">
            <a:extLst>
              <a:ext uri="{FF2B5EF4-FFF2-40B4-BE49-F238E27FC236}">
                <a16:creationId xmlns:a16="http://schemas.microsoft.com/office/drawing/2014/main" id="{353FE3FD-592C-0D30-0C8A-35A96C029482}"/>
              </a:ext>
            </a:extLst>
          </p:cNvPr>
          <p:cNvSpPr/>
          <p:nvPr/>
        </p:nvSpPr>
        <p:spPr>
          <a:xfrm>
            <a:off x="6461446" y="1769973"/>
            <a:ext cx="1671318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Orderseries_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merchandise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4287FD4-FC30-61D7-F6C9-E0E4A84E2799}"/>
              </a:ext>
            </a:extLst>
          </p:cNvPr>
          <p:cNvSpPr/>
          <p:nvPr/>
        </p:nvSpPr>
        <p:spPr>
          <a:xfrm>
            <a:off x="9786487" y="1769427"/>
            <a:ext cx="1670400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2D1C5AD-B124-EADA-ED68-409E30EB2514}"/>
              </a:ext>
            </a:extLst>
          </p:cNvPr>
          <p:cNvSpPr/>
          <p:nvPr/>
        </p:nvSpPr>
        <p:spPr>
          <a:xfrm>
            <a:off x="8123966" y="1769973"/>
            <a:ext cx="1671318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9773BF-A14B-0166-D7AC-3A699B645D10}"/>
              </a:ext>
            </a:extLst>
          </p:cNvPr>
          <p:cNvSpPr/>
          <p:nvPr/>
        </p:nvSpPr>
        <p:spPr>
          <a:xfrm>
            <a:off x="6461446" y="2778975"/>
            <a:ext cx="4866333" cy="2360678"/>
          </a:xfrm>
          <a:prstGeom prst="rect">
            <a:avLst/>
          </a:prstGeom>
          <a:solidFill>
            <a:srgbClr val="00ADC3">
              <a:alpha val="48000"/>
            </a:srgbClr>
          </a:solidFill>
          <a:ln>
            <a:solidFill>
              <a:srgbClr val="00AD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len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458779-FBEF-579F-7129-2D733C66DE08}"/>
              </a:ext>
            </a:extLst>
          </p:cNvPr>
          <p:cNvSpPr/>
          <p:nvPr/>
        </p:nvSpPr>
        <p:spPr>
          <a:xfrm>
            <a:off x="7795839" y="3037417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37E756-6DEA-457B-0856-6ED429DE93E7}"/>
              </a:ext>
            </a:extLst>
          </p:cNvPr>
          <p:cNvSpPr/>
          <p:nvPr/>
        </p:nvSpPr>
        <p:spPr>
          <a:xfrm>
            <a:off x="7795839" y="3738374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구매한 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BBF16BC-509B-A400-47E7-F4FCF2E61AE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>
            <a:off x="8959006" y="3521710"/>
            <a:ext cx="0" cy="21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E021904-D09B-E796-62F5-7CE1D49057A2}"/>
              </a:ext>
            </a:extLst>
          </p:cNvPr>
          <p:cNvCxnSpPr>
            <a:cxnSpLocks/>
            <a:stCxn id="89" idx="4"/>
            <a:endCxn id="43" idx="1"/>
          </p:cNvCxnSpPr>
          <p:nvPr/>
        </p:nvCxnSpPr>
        <p:spPr>
          <a:xfrm rot="16200000" flipH="1">
            <a:off x="6683344" y="2868026"/>
            <a:ext cx="1726256" cy="498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5C5CB903-D24A-B3D3-B9AC-410185A35B34}"/>
              </a:ext>
            </a:extLst>
          </p:cNvPr>
          <p:cNvSpPr/>
          <p:nvPr/>
        </p:nvSpPr>
        <p:spPr>
          <a:xfrm>
            <a:off x="7925964" y="5410332"/>
            <a:ext cx="1967133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Target_product_list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F64FB3D-B1AF-7480-6CE3-A385F910BC2C}"/>
              </a:ext>
            </a:extLst>
          </p:cNvPr>
          <p:cNvCxnSpPr>
            <a:cxnSpLocks/>
            <a:stCxn id="43" idx="2"/>
            <a:endCxn id="88" idx="0"/>
          </p:cNvCxnSpPr>
          <p:nvPr/>
        </p:nvCxnSpPr>
        <p:spPr>
          <a:xfrm>
            <a:off x="8959006" y="4222667"/>
            <a:ext cx="2594" cy="178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EA1B8C4-6FF5-0F14-0650-FD3A13784B5E}"/>
              </a:ext>
            </a:extLst>
          </p:cNvPr>
          <p:cNvCxnSpPr>
            <a:cxnSpLocks/>
            <a:stCxn id="5" idx="4"/>
            <a:endCxn id="38" idx="3"/>
          </p:cNvCxnSpPr>
          <p:nvPr/>
        </p:nvCxnSpPr>
        <p:spPr>
          <a:xfrm rot="5400000">
            <a:off x="9859008" y="2516884"/>
            <a:ext cx="1025845" cy="499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AEAE52E-95F0-E216-9F02-693909DC8DF0}"/>
              </a:ext>
            </a:extLst>
          </p:cNvPr>
          <p:cNvCxnSpPr>
            <a:cxnSpLocks/>
            <a:stCxn id="9" idx="4"/>
            <a:endCxn id="38" idx="0"/>
          </p:cNvCxnSpPr>
          <p:nvPr/>
        </p:nvCxnSpPr>
        <p:spPr>
          <a:xfrm flipH="1">
            <a:off x="8959006" y="2254265"/>
            <a:ext cx="619" cy="78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4699D8-E90E-C31A-CE2B-EC6844B79DD0}"/>
              </a:ext>
            </a:extLst>
          </p:cNvPr>
          <p:cNvSpPr/>
          <p:nvPr/>
        </p:nvSpPr>
        <p:spPr>
          <a:xfrm>
            <a:off x="7798433" y="4400783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Target_product_list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append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6037D66-4CB0-6AF2-4A43-3FF6A70BC3C9}"/>
              </a:ext>
            </a:extLst>
          </p:cNvPr>
          <p:cNvCxnSpPr>
            <a:cxnSpLocks/>
            <a:stCxn id="88" idx="2"/>
            <a:endCxn id="52" idx="1"/>
          </p:cNvCxnSpPr>
          <p:nvPr/>
        </p:nvCxnSpPr>
        <p:spPr>
          <a:xfrm>
            <a:off x="8961600" y="4885076"/>
            <a:ext cx="8467" cy="52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4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07921"/>
            <a:ext cx="80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pPr lvl="1"/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4D45-9F60-6FC4-5E50-19F193953A53}"/>
              </a:ext>
            </a:extLst>
          </p:cNvPr>
          <p:cNvSpPr txBox="1"/>
          <p:nvPr/>
        </p:nvSpPr>
        <p:spPr>
          <a:xfrm>
            <a:off x="695325" y="1132951"/>
            <a:ext cx="5221288" cy="41759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현 상황 진단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D93DE-44A8-2B22-EE72-D2DEF4FE476B}"/>
              </a:ext>
            </a:extLst>
          </p:cNvPr>
          <p:cNvSpPr/>
          <p:nvPr/>
        </p:nvSpPr>
        <p:spPr>
          <a:xfrm>
            <a:off x="695325" y="5390147"/>
            <a:ext cx="10801350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넘어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나와 비슷한 다른 바이어의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연관 상품이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나에게도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되도록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알고리즘 구성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제공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7AC20-8A97-9B51-4DCF-62F321761DD3}"/>
              </a:ext>
            </a:extLst>
          </p:cNvPr>
          <p:cNvSpPr/>
          <p:nvPr/>
        </p:nvSpPr>
        <p:spPr>
          <a:xfrm>
            <a:off x="708323" y="2028956"/>
            <a:ext cx="5221288" cy="134824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해외바이어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b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(SKU)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적다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지속적으로 접수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EE123A-AA15-AF56-539C-37A0DEA597C7}"/>
              </a:ext>
            </a:extLst>
          </p:cNvPr>
          <p:cNvSpPr/>
          <p:nvPr/>
        </p:nvSpPr>
        <p:spPr>
          <a:xfrm>
            <a:off x="6299015" y="2028955"/>
            <a:ext cx="5221288" cy="134824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해외 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결과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신뢰할 수 없어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 상품 탐색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진행하는 경향이 있음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D04567D-8B34-17C9-7C4A-CC16DC610DD6}"/>
              </a:ext>
            </a:extLst>
          </p:cNvPr>
          <p:cNvSpPr/>
          <p:nvPr/>
        </p:nvSpPr>
        <p:spPr>
          <a:xfrm rot="10800000">
            <a:off x="1745381" y="4806997"/>
            <a:ext cx="8701238" cy="479248"/>
          </a:xfrm>
          <a:prstGeom prst="triangle">
            <a:avLst/>
          </a:prstGeom>
          <a:gradFill>
            <a:gsLst>
              <a:gs pos="92000">
                <a:srgbClr val="00ADC3">
                  <a:alpha val="25000"/>
                </a:srgbClr>
              </a:gs>
              <a:gs pos="42000">
                <a:srgbClr val="00ADC3">
                  <a:alpha val="79000"/>
                </a:srgbClr>
              </a:gs>
              <a:gs pos="71000">
                <a:srgbClr val="00ADC3">
                  <a:alpha val="52000"/>
                </a:srgbClr>
              </a:gs>
              <a:gs pos="13000">
                <a:srgbClr val="00ADC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16033-A48E-269F-387A-AA8C2037150C}"/>
              </a:ext>
            </a:extLst>
          </p:cNvPr>
          <p:cNvSpPr txBox="1"/>
          <p:nvPr/>
        </p:nvSpPr>
        <p:spPr>
          <a:xfrm>
            <a:off x="972995" y="1655366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상품이 적다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  VOC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지속 접수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FF5C-0140-371D-9BA9-10674AB399A1}"/>
              </a:ext>
            </a:extLst>
          </p:cNvPr>
          <p:cNvSpPr txBox="1"/>
          <p:nvPr/>
        </p:nvSpPr>
        <p:spPr>
          <a:xfrm>
            <a:off x="6392873" y="1636217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검색어 결과 품질 이슈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CACFD0-4ACB-BC4A-2F53-807599BCD34A}"/>
              </a:ext>
            </a:extLst>
          </p:cNvPr>
          <p:cNvSpPr/>
          <p:nvPr/>
        </p:nvSpPr>
        <p:spPr>
          <a:xfrm>
            <a:off x="695325" y="3857264"/>
            <a:ext cx="10801350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넘어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주제별 종합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큐레이션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가능한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메인화면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되었으면 하는 방향성을 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BA647-1791-B5F4-009A-517178D3AF70}"/>
              </a:ext>
            </a:extLst>
          </p:cNvPr>
          <p:cNvSpPr txBox="1"/>
          <p:nvPr/>
        </p:nvSpPr>
        <p:spPr>
          <a:xfrm>
            <a:off x="945107" y="3466620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&lt;C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레벨 희망 </a:t>
            </a:r>
            <a:r>
              <a:rPr lang="ko-KR" altLang="en-US" sz="1400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메인화면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개편 방향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03D37-8859-94A5-AD9C-44EEEA6147AF}"/>
              </a:ext>
            </a:extLst>
          </p:cNvPr>
          <p:cNvSpPr txBox="1"/>
          <p:nvPr/>
        </p:nvSpPr>
        <p:spPr>
          <a:xfrm>
            <a:off x="5626849" y="4913066"/>
            <a:ext cx="104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설정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0FC43F4-9A23-0529-3CB0-B16C394AC7FE}"/>
              </a:ext>
            </a:extLst>
          </p:cNvPr>
          <p:cNvSpPr/>
          <p:nvPr/>
        </p:nvSpPr>
        <p:spPr>
          <a:xfrm rot="5400000">
            <a:off x="5919591" y="3432714"/>
            <a:ext cx="313475" cy="313475"/>
          </a:xfrm>
          <a:custGeom>
            <a:avLst/>
            <a:gdLst>
              <a:gd name="connsiteX0" fmla="*/ 0 w 555341"/>
              <a:gd name="connsiteY0" fmla="*/ 350083 h 555341"/>
              <a:gd name="connsiteX1" fmla="*/ 0 w 555341"/>
              <a:gd name="connsiteY1" fmla="*/ 205260 h 555341"/>
              <a:gd name="connsiteX2" fmla="*/ 206292 w 555341"/>
              <a:gd name="connsiteY2" fmla="*/ 205260 h 555341"/>
              <a:gd name="connsiteX3" fmla="*/ 206292 w 555341"/>
              <a:gd name="connsiteY3" fmla="*/ 0 h 555341"/>
              <a:gd name="connsiteX4" fmla="*/ 351115 w 555341"/>
              <a:gd name="connsiteY4" fmla="*/ 0 h 555341"/>
              <a:gd name="connsiteX5" fmla="*/ 351115 w 555341"/>
              <a:gd name="connsiteY5" fmla="*/ 205260 h 555341"/>
              <a:gd name="connsiteX6" fmla="*/ 555341 w 555341"/>
              <a:gd name="connsiteY6" fmla="*/ 205260 h 555341"/>
              <a:gd name="connsiteX7" fmla="*/ 555341 w 555341"/>
              <a:gd name="connsiteY7" fmla="*/ 350083 h 555341"/>
              <a:gd name="connsiteX8" fmla="*/ 351115 w 555341"/>
              <a:gd name="connsiteY8" fmla="*/ 350083 h 555341"/>
              <a:gd name="connsiteX9" fmla="*/ 351115 w 555341"/>
              <a:gd name="connsiteY9" fmla="*/ 555341 h 555341"/>
              <a:gd name="connsiteX10" fmla="*/ 206292 w 555341"/>
              <a:gd name="connsiteY10" fmla="*/ 555341 h 555341"/>
              <a:gd name="connsiteX11" fmla="*/ 206292 w 555341"/>
              <a:gd name="connsiteY11" fmla="*/ 350083 h 55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5341" h="555341">
                <a:moveTo>
                  <a:pt x="0" y="350083"/>
                </a:moveTo>
                <a:lnTo>
                  <a:pt x="0" y="205260"/>
                </a:lnTo>
                <a:lnTo>
                  <a:pt x="206292" y="205260"/>
                </a:lnTo>
                <a:lnTo>
                  <a:pt x="206292" y="0"/>
                </a:lnTo>
                <a:lnTo>
                  <a:pt x="351115" y="0"/>
                </a:lnTo>
                <a:lnTo>
                  <a:pt x="351115" y="205260"/>
                </a:lnTo>
                <a:lnTo>
                  <a:pt x="555341" y="205260"/>
                </a:lnTo>
                <a:lnTo>
                  <a:pt x="555341" y="350083"/>
                </a:lnTo>
                <a:lnTo>
                  <a:pt x="351115" y="350083"/>
                </a:lnTo>
                <a:lnTo>
                  <a:pt x="351115" y="555341"/>
                </a:lnTo>
                <a:lnTo>
                  <a:pt x="206292" y="555341"/>
                </a:lnTo>
                <a:lnTo>
                  <a:pt x="206292" y="350083"/>
                </a:lnTo>
                <a:close/>
              </a:path>
            </a:pathLst>
          </a:cu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6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상품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전처리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orderseries_merchandise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result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result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요소 개수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(=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대상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만큼 순회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타겟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유사하다고 판단한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Top-N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목록을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buyer_list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buyer_list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들이 구매한 구매 내역을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목록을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product_list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append</a:t>
            </a:r>
          </a:p>
          <a:p>
            <a:pPr marL="1778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9" name="평행 사변형 88">
            <a:extLst>
              <a:ext uri="{FF2B5EF4-FFF2-40B4-BE49-F238E27FC236}">
                <a16:creationId xmlns:a16="http://schemas.microsoft.com/office/drawing/2014/main" id="{353FE3FD-592C-0D30-0C8A-35A96C029482}"/>
              </a:ext>
            </a:extLst>
          </p:cNvPr>
          <p:cNvSpPr/>
          <p:nvPr/>
        </p:nvSpPr>
        <p:spPr>
          <a:xfrm>
            <a:off x="6461446" y="1769973"/>
            <a:ext cx="1671318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Orderseries_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merchandise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4287FD4-FC30-61D7-F6C9-E0E4A84E2799}"/>
              </a:ext>
            </a:extLst>
          </p:cNvPr>
          <p:cNvSpPr/>
          <p:nvPr/>
        </p:nvSpPr>
        <p:spPr>
          <a:xfrm>
            <a:off x="9786487" y="1769427"/>
            <a:ext cx="1670400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2D1C5AD-B124-EADA-ED68-409E30EB2514}"/>
              </a:ext>
            </a:extLst>
          </p:cNvPr>
          <p:cNvSpPr/>
          <p:nvPr/>
        </p:nvSpPr>
        <p:spPr>
          <a:xfrm>
            <a:off x="8123966" y="1769973"/>
            <a:ext cx="1671318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9773BF-A14B-0166-D7AC-3A699B645D10}"/>
              </a:ext>
            </a:extLst>
          </p:cNvPr>
          <p:cNvSpPr/>
          <p:nvPr/>
        </p:nvSpPr>
        <p:spPr>
          <a:xfrm>
            <a:off x="6478381" y="2516046"/>
            <a:ext cx="4832466" cy="2842627"/>
          </a:xfrm>
          <a:prstGeom prst="rect">
            <a:avLst/>
          </a:prstGeom>
          <a:solidFill>
            <a:srgbClr val="00ADC3">
              <a:alpha val="48000"/>
            </a:srgbClr>
          </a:solidFill>
          <a:ln>
            <a:solidFill>
              <a:srgbClr val="00AD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</a:t>
            </a:r>
            <a:r>
              <a:rPr lang="en-US" altLang="ko-KR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len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(result)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A1643C9-08CF-86B4-D170-F4650578FA18}"/>
              </a:ext>
            </a:extLst>
          </p:cNvPr>
          <p:cNvCxnSpPr>
            <a:cxnSpLocks/>
            <a:endCxn id="38" idx="0"/>
          </p:cNvCxnSpPr>
          <p:nvPr/>
        </p:nvCxnSpPr>
        <p:spPr>
          <a:xfrm flipV="1">
            <a:off x="8913411" y="2859601"/>
            <a:ext cx="45595" cy="2219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5458779-FBEF-579F-7129-2D733C66DE08}"/>
              </a:ext>
            </a:extLst>
          </p:cNvPr>
          <p:cNvSpPr/>
          <p:nvPr/>
        </p:nvSpPr>
        <p:spPr>
          <a:xfrm>
            <a:off x="7795839" y="2859601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Result[n]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NaN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아닌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목록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37E756-6DEA-457B-0856-6ED429DE93E7}"/>
              </a:ext>
            </a:extLst>
          </p:cNvPr>
          <p:cNvSpPr/>
          <p:nvPr/>
        </p:nvSpPr>
        <p:spPr>
          <a:xfrm>
            <a:off x="7795839" y="3975441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Buyer_list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7E021904-D09B-E796-62F5-7CE1D49057A2}"/>
              </a:ext>
            </a:extLst>
          </p:cNvPr>
          <p:cNvCxnSpPr>
            <a:cxnSpLocks/>
            <a:stCxn id="89" idx="4"/>
            <a:endCxn id="43" idx="1"/>
          </p:cNvCxnSpPr>
          <p:nvPr/>
        </p:nvCxnSpPr>
        <p:spPr>
          <a:xfrm rot="16200000" flipH="1">
            <a:off x="6564811" y="2986559"/>
            <a:ext cx="1963323" cy="4987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평행 사변형 51">
            <a:extLst>
              <a:ext uri="{FF2B5EF4-FFF2-40B4-BE49-F238E27FC236}">
                <a16:creationId xmlns:a16="http://schemas.microsoft.com/office/drawing/2014/main" id="{5C5CB903-D24A-B3D3-B9AC-410185A35B34}"/>
              </a:ext>
            </a:extLst>
          </p:cNvPr>
          <p:cNvSpPr/>
          <p:nvPr/>
        </p:nvSpPr>
        <p:spPr>
          <a:xfrm>
            <a:off x="7925964" y="5495002"/>
            <a:ext cx="1967133" cy="484292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product_list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F64FB3D-B1AF-7480-6CE3-A385F910BC2C}"/>
              </a:ext>
            </a:extLst>
          </p:cNvPr>
          <p:cNvCxnSpPr>
            <a:cxnSpLocks/>
            <a:stCxn id="43" idx="2"/>
            <a:endCxn id="88" idx="0"/>
          </p:cNvCxnSpPr>
          <p:nvPr/>
        </p:nvCxnSpPr>
        <p:spPr>
          <a:xfrm>
            <a:off x="8959006" y="4459734"/>
            <a:ext cx="2594" cy="13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FEA1B8C4-6FF5-0F14-0650-FD3A13784B5E}"/>
              </a:ext>
            </a:extLst>
          </p:cNvPr>
          <p:cNvCxnSpPr>
            <a:cxnSpLocks/>
            <a:stCxn id="5" idx="4"/>
            <a:endCxn id="38" idx="3"/>
          </p:cNvCxnSpPr>
          <p:nvPr/>
        </p:nvCxnSpPr>
        <p:spPr>
          <a:xfrm rot="5400000">
            <a:off x="9947916" y="2427976"/>
            <a:ext cx="848029" cy="499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64699D8-E90E-C31A-CE2B-EC6844B79DD0}"/>
              </a:ext>
            </a:extLst>
          </p:cNvPr>
          <p:cNvSpPr/>
          <p:nvPr/>
        </p:nvSpPr>
        <p:spPr>
          <a:xfrm>
            <a:off x="7798433" y="4595515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append</a:t>
            </a: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86037D66-4CB0-6AF2-4A43-3FF6A70BC3C9}"/>
              </a:ext>
            </a:extLst>
          </p:cNvPr>
          <p:cNvCxnSpPr>
            <a:cxnSpLocks/>
            <a:stCxn id="88" idx="2"/>
            <a:endCxn id="52" idx="1"/>
          </p:cNvCxnSpPr>
          <p:nvPr/>
        </p:nvCxnSpPr>
        <p:spPr>
          <a:xfrm>
            <a:off x="8961600" y="5079808"/>
            <a:ext cx="8467" cy="41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B1FFAA-41AC-6D09-F582-5ABF776BCCE1}"/>
              </a:ext>
            </a:extLst>
          </p:cNvPr>
          <p:cNvCxnSpPr>
            <a:cxnSpLocks/>
            <a:stCxn id="9" idx="4"/>
            <a:endCxn id="38" idx="0"/>
          </p:cNvCxnSpPr>
          <p:nvPr/>
        </p:nvCxnSpPr>
        <p:spPr>
          <a:xfrm rot="5400000">
            <a:off x="8656648" y="2556624"/>
            <a:ext cx="605336" cy="6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D99454CE-5C31-F8A0-27DB-0C6E9540B64B}"/>
              </a:ext>
            </a:extLst>
          </p:cNvPr>
          <p:cNvSpPr/>
          <p:nvPr/>
        </p:nvSpPr>
        <p:spPr>
          <a:xfrm>
            <a:off x="8124297" y="3455314"/>
            <a:ext cx="1671318" cy="400241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Buyer_list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EBC0307-9FBF-2B8A-C29E-BEB83289EAD2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>
          <a:xfrm>
            <a:off x="8959006" y="3343894"/>
            <a:ext cx="950" cy="11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8238190-09B4-95CA-BC9E-3E70DF91D95A}"/>
              </a:ext>
            </a:extLst>
          </p:cNvPr>
          <p:cNvCxnSpPr>
            <a:cxnSpLocks/>
            <a:stCxn id="16" idx="4"/>
            <a:endCxn id="43" idx="0"/>
          </p:cNvCxnSpPr>
          <p:nvPr/>
        </p:nvCxnSpPr>
        <p:spPr>
          <a:xfrm flipH="1">
            <a:off x="8959006" y="3855555"/>
            <a:ext cx="950" cy="119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975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A-1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target_product_list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product_profile_numpy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product_profile_ID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favorite_pivot_id_set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productid_set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⑦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wishes_coo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target_product_list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product_list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리스트에 해당하는 카테고리 행렬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코사인 유사도를 이용해 동일 카테고리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모든 상품을 대상으로 카테고리 항목 유사도를 계산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product_engine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100%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동일한 카테고리를 갖는 상품목록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4287FD4-FC30-61D7-F6C9-E0E4A84E2799}"/>
              </a:ext>
            </a:extLst>
          </p:cNvPr>
          <p:cNvSpPr/>
          <p:nvPr/>
        </p:nvSpPr>
        <p:spPr>
          <a:xfrm>
            <a:off x="7766579" y="1723705"/>
            <a:ext cx="1670400" cy="44026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Target_product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_list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2D1C5AD-B124-EADA-ED68-409E30EB2514}"/>
              </a:ext>
            </a:extLst>
          </p:cNvPr>
          <p:cNvSpPr/>
          <p:nvPr/>
        </p:nvSpPr>
        <p:spPr>
          <a:xfrm>
            <a:off x="9398369" y="1723705"/>
            <a:ext cx="1671318" cy="44026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Product_list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075CB335-1D38-4DA9-8CF2-DD226C404627}"/>
              </a:ext>
            </a:extLst>
          </p:cNvPr>
          <p:cNvSpPr/>
          <p:nvPr/>
        </p:nvSpPr>
        <p:spPr>
          <a:xfrm>
            <a:off x="6580479" y="3378239"/>
            <a:ext cx="1501200" cy="44026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Product_profile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numpy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64EB86-7A73-D89C-6C46-A63A07732FC1}"/>
              </a:ext>
            </a:extLst>
          </p:cNvPr>
          <p:cNvSpPr/>
          <p:nvPr/>
        </p:nvSpPr>
        <p:spPr>
          <a:xfrm>
            <a:off x="8229744" y="3040089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바이어가 구매한 상품은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Product_list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제거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59A7D2BB-37EF-B7FA-CD8B-8F8399291F61}"/>
              </a:ext>
            </a:extLst>
          </p:cNvPr>
          <p:cNvSpPr/>
          <p:nvPr/>
        </p:nvSpPr>
        <p:spPr>
          <a:xfrm>
            <a:off x="7892354" y="2418421"/>
            <a:ext cx="3001115" cy="521137"/>
          </a:xfrm>
          <a:prstGeom prst="flowChartDecision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중복제거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True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16DA638-C8F5-37BF-96F4-4D3C4B4325CA}"/>
              </a:ext>
            </a:extLst>
          </p:cNvPr>
          <p:cNvCxnSpPr>
            <a:stCxn id="5" idx="4"/>
            <a:endCxn id="24" idx="0"/>
          </p:cNvCxnSpPr>
          <p:nvPr/>
        </p:nvCxnSpPr>
        <p:spPr>
          <a:xfrm rot="16200000" flipH="1">
            <a:off x="8870120" y="1895628"/>
            <a:ext cx="254451" cy="7911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7A682B-2B47-0206-5830-18499DBC233B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 rot="5400000">
            <a:off x="9686245" y="1870637"/>
            <a:ext cx="254451" cy="8411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721629F-BECF-C1A0-8213-2C11E2BD0B57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 flipH="1">
            <a:off x="9392911" y="2939558"/>
            <a:ext cx="1" cy="100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99CB9D-CAA0-6FEC-2623-610112FACCDA}"/>
              </a:ext>
            </a:extLst>
          </p:cNvPr>
          <p:cNvSpPr txBox="1"/>
          <p:nvPr/>
        </p:nvSpPr>
        <p:spPr>
          <a:xfrm>
            <a:off x="9498782" y="2793257"/>
            <a:ext cx="705050" cy="265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yes</a:t>
            </a:r>
            <a:endParaRPr lang="ko-KR" altLang="en-US" sz="13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D54905-5D2C-D60B-9CDC-65E4EBF53DA7}"/>
              </a:ext>
            </a:extLst>
          </p:cNvPr>
          <p:cNvSpPr/>
          <p:nvPr/>
        </p:nvSpPr>
        <p:spPr>
          <a:xfrm>
            <a:off x="8229743" y="3668930"/>
            <a:ext cx="2326334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행렬에서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바이어 상품의 데이터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63626D-D9D5-5B2E-4205-17D5FD8EB606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 flipH="1">
            <a:off x="9392910" y="3524382"/>
            <a:ext cx="1" cy="14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F26197A-C7CF-4B59-94C0-28FD04CDDF54}"/>
              </a:ext>
            </a:extLst>
          </p:cNvPr>
          <p:cNvCxnSpPr>
            <a:cxnSpLocks/>
            <a:stCxn id="24" idx="3"/>
            <a:endCxn id="47" idx="3"/>
          </p:cNvCxnSpPr>
          <p:nvPr/>
        </p:nvCxnSpPr>
        <p:spPr>
          <a:xfrm flipH="1">
            <a:off x="10556077" y="2678990"/>
            <a:ext cx="337392" cy="1232087"/>
          </a:xfrm>
          <a:prstGeom prst="bentConnector3">
            <a:avLst>
              <a:gd name="adj1" fmla="val -67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9AAC9C-540B-000E-CB19-EFD307337FF2}"/>
              </a:ext>
            </a:extLst>
          </p:cNvPr>
          <p:cNvSpPr txBox="1"/>
          <p:nvPr/>
        </p:nvSpPr>
        <p:spPr>
          <a:xfrm>
            <a:off x="10689497" y="2344025"/>
            <a:ext cx="412448" cy="28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no</a:t>
            </a:r>
            <a:endParaRPr lang="ko-KR" altLang="en-US" sz="13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972984-48CE-819D-5ECD-8F41ECCA4780}"/>
              </a:ext>
            </a:extLst>
          </p:cNvPr>
          <p:cNvCxnSpPr>
            <a:cxnSpLocks/>
            <a:stCxn id="4" idx="4"/>
            <a:endCxn id="47" idx="1"/>
          </p:cNvCxnSpPr>
          <p:nvPr/>
        </p:nvCxnSpPr>
        <p:spPr>
          <a:xfrm rot="16200000" flipH="1">
            <a:off x="7734125" y="3415458"/>
            <a:ext cx="92573" cy="8986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71DD23EC-D840-DF5D-2E32-85A280F1F562}"/>
              </a:ext>
            </a:extLst>
          </p:cNvPr>
          <p:cNvSpPr/>
          <p:nvPr/>
        </p:nvSpPr>
        <p:spPr>
          <a:xfrm>
            <a:off x="8229742" y="4297771"/>
            <a:ext cx="2326334" cy="450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Cosine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계산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856E4F-AEB4-681B-B149-EFBEF343DD92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 flipH="1">
            <a:off x="9392909" y="4153223"/>
            <a:ext cx="1" cy="14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98519E-5779-A93D-5C9E-6867F4E157E0}"/>
              </a:ext>
            </a:extLst>
          </p:cNvPr>
          <p:cNvCxnSpPr>
            <a:cxnSpLocks/>
            <a:stCxn id="60" idx="2"/>
          </p:cNvCxnSpPr>
          <p:nvPr/>
        </p:nvCxnSpPr>
        <p:spPr>
          <a:xfrm>
            <a:off x="9392909" y="4747771"/>
            <a:ext cx="1637" cy="147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515AC586-EE67-95EE-0447-693149A9482E}"/>
              </a:ext>
            </a:extLst>
          </p:cNvPr>
          <p:cNvSpPr/>
          <p:nvPr/>
        </p:nvSpPr>
        <p:spPr>
          <a:xfrm>
            <a:off x="8229741" y="4892319"/>
            <a:ext cx="2324695" cy="450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Profiling_engine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[ 8)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AEA75E84-4633-FC9A-7610-0E3D95E9BABF}"/>
              </a:ext>
            </a:extLst>
          </p:cNvPr>
          <p:cNvSpPr/>
          <p:nvPr/>
        </p:nvSpPr>
        <p:spPr>
          <a:xfrm>
            <a:off x="9163488" y="5511609"/>
            <a:ext cx="457200" cy="457200"/>
          </a:xfrm>
          <a:prstGeom prst="flowChartConnector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4964282-7F65-2C42-9353-0329C6F992A6}"/>
              </a:ext>
            </a:extLst>
          </p:cNvPr>
          <p:cNvCxnSpPr>
            <a:cxnSpLocks/>
            <a:stCxn id="67" idx="2"/>
            <a:endCxn id="93" idx="0"/>
          </p:cNvCxnSpPr>
          <p:nvPr/>
        </p:nvCxnSpPr>
        <p:spPr>
          <a:xfrm flipH="1">
            <a:off x="9392088" y="5342319"/>
            <a:ext cx="1" cy="16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B6E95B1-0403-0907-0253-167517610DCB}"/>
              </a:ext>
            </a:extLst>
          </p:cNvPr>
          <p:cNvSpPr txBox="1"/>
          <p:nvPr/>
        </p:nvSpPr>
        <p:spPr>
          <a:xfrm>
            <a:off x="9507906" y="5575124"/>
            <a:ext cx="1046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다음페이지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711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50055E-99C6-CE1C-C503-F287C145E306}"/>
              </a:ext>
            </a:extLst>
          </p:cNvPr>
          <p:cNvSpPr/>
          <p:nvPr/>
        </p:nvSpPr>
        <p:spPr>
          <a:xfrm>
            <a:off x="6444512" y="3798842"/>
            <a:ext cx="4790753" cy="1679142"/>
          </a:xfrm>
          <a:prstGeom prst="rect">
            <a:avLst/>
          </a:prstGeom>
          <a:solidFill>
            <a:srgbClr val="00ADC3">
              <a:alpha val="45000"/>
            </a:srgbClr>
          </a:solidFill>
          <a:ln>
            <a:solidFill>
              <a:srgbClr val="00AD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len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result_dict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A-1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A-1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계속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target_product_list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product_list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product_profile_numpy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product_profile_ID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favorite_pivot_id_set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productid_set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⑦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wishes_coo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직전 추출한 상품목록 중 위시리스트 존재 상품만 필터링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result_dict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요소 개수만큼 순회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위시리스트 행렬 데이터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코사인 유사도 계산 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profiling_engin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[Top-K] or [x &gt; Threshold]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 상품 목록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retrieval_dict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상품목록에 해당하는 코사인 유사도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params_dict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retrieval_dict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평행 사변형 9">
            <a:extLst>
              <a:ext uri="{FF2B5EF4-FFF2-40B4-BE49-F238E27FC236}">
                <a16:creationId xmlns:a16="http://schemas.microsoft.com/office/drawing/2014/main" id="{02566442-858C-4AED-8C74-288F2F41FE6E}"/>
              </a:ext>
            </a:extLst>
          </p:cNvPr>
          <p:cNvSpPr/>
          <p:nvPr/>
        </p:nvSpPr>
        <p:spPr>
          <a:xfrm>
            <a:off x="6364625" y="3287753"/>
            <a:ext cx="1662726" cy="400241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62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Favorite_pivot_Id_set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64EB86-7A73-D89C-6C46-A63A07732FC1}"/>
              </a:ext>
            </a:extLst>
          </p:cNvPr>
          <p:cNvSpPr/>
          <p:nvPr/>
        </p:nvSpPr>
        <p:spPr>
          <a:xfrm>
            <a:off x="8313256" y="2183892"/>
            <a:ext cx="2334316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63626D-D9D5-5B2E-4205-17D5FD8EB606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9480414" y="2668185"/>
            <a:ext cx="0" cy="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7972984-48CE-819D-5ECD-8F41ECCA4780}"/>
              </a:ext>
            </a:extLst>
          </p:cNvPr>
          <p:cNvCxnSpPr>
            <a:cxnSpLocks/>
            <a:stCxn id="10" idx="2"/>
            <a:endCxn id="65" idx="1"/>
          </p:cNvCxnSpPr>
          <p:nvPr/>
        </p:nvCxnSpPr>
        <p:spPr>
          <a:xfrm flipV="1">
            <a:off x="7977321" y="2999351"/>
            <a:ext cx="335935" cy="4885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71DD23EC-D840-DF5D-2E32-85A280F1F562}"/>
              </a:ext>
            </a:extLst>
          </p:cNvPr>
          <p:cNvSpPr/>
          <p:nvPr/>
        </p:nvSpPr>
        <p:spPr>
          <a:xfrm>
            <a:off x="8313599" y="4495292"/>
            <a:ext cx="2326334" cy="371901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Cosine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계산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98519E-5779-A93D-5C9E-6867F4E157E0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 flipH="1">
            <a:off x="9476758" y="4867193"/>
            <a:ext cx="8" cy="1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515AC586-EE67-95EE-0447-693149A9482E}"/>
              </a:ext>
            </a:extLst>
          </p:cNvPr>
          <p:cNvSpPr/>
          <p:nvPr/>
        </p:nvSpPr>
        <p:spPr>
          <a:xfrm>
            <a:off x="8314410" y="4995186"/>
            <a:ext cx="2324695" cy="371901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Profiling_engine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[ 8)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B99CF9F0-63E5-552F-9205-9374EF899B2D}"/>
              </a:ext>
            </a:extLst>
          </p:cNvPr>
          <p:cNvSpPr/>
          <p:nvPr/>
        </p:nvSpPr>
        <p:spPr>
          <a:xfrm>
            <a:off x="9208260" y="1640929"/>
            <a:ext cx="545221" cy="459358"/>
          </a:xfrm>
          <a:prstGeom prst="flowChartOffpageConnector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001FA0-4D09-ED16-25F1-35FE001A939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9480414" y="2100287"/>
            <a:ext cx="457" cy="83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F129037-DC32-26D2-AFFB-0AB4FBCC6875}"/>
              </a:ext>
            </a:extLst>
          </p:cNvPr>
          <p:cNvSpPr/>
          <p:nvPr/>
        </p:nvSpPr>
        <p:spPr>
          <a:xfrm>
            <a:off x="6368348" y="1678613"/>
            <a:ext cx="1655280" cy="4320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Product_profile_ID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16BF6E1-B77B-3688-A373-A80EB6CDE2E0}"/>
              </a:ext>
            </a:extLst>
          </p:cNvPr>
          <p:cNvCxnSpPr>
            <a:cxnSpLocks/>
            <a:stCxn id="21" idx="4"/>
            <a:endCxn id="30" idx="0"/>
          </p:cNvCxnSpPr>
          <p:nvPr/>
        </p:nvCxnSpPr>
        <p:spPr>
          <a:xfrm>
            <a:off x="7195988" y="2110613"/>
            <a:ext cx="0" cy="8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908630-9CA9-E755-FAB1-0ECC9D2149E4}"/>
              </a:ext>
            </a:extLst>
          </p:cNvPr>
          <p:cNvSpPr/>
          <p:nvPr/>
        </p:nvSpPr>
        <p:spPr>
          <a:xfrm>
            <a:off x="6511988" y="2192965"/>
            <a:ext cx="1368000" cy="392727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value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전치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7" name="평행 사변형 36">
            <a:extLst>
              <a:ext uri="{FF2B5EF4-FFF2-40B4-BE49-F238E27FC236}">
                <a16:creationId xmlns:a16="http://schemas.microsoft.com/office/drawing/2014/main" id="{B1A0483D-0164-6BAF-565C-2019456E3951}"/>
              </a:ext>
            </a:extLst>
          </p:cNvPr>
          <p:cNvSpPr/>
          <p:nvPr/>
        </p:nvSpPr>
        <p:spPr>
          <a:xfrm>
            <a:off x="6368348" y="2676511"/>
            <a:ext cx="1655280" cy="4320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ID_product_profile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32C623C-04EC-627A-F626-923F7DF4F276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7195988" y="2585692"/>
            <a:ext cx="0" cy="90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7F2AF40-D17D-0D8E-C6E1-4ED19C34D6AA}"/>
              </a:ext>
            </a:extLst>
          </p:cNvPr>
          <p:cNvSpPr/>
          <p:nvPr/>
        </p:nvSpPr>
        <p:spPr>
          <a:xfrm>
            <a:off x="8313256" y="2757204"/>
            <a:ext cx="2334316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존재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필터링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9D5DA355-E34A-59ED-B376-D2B30784306D}"/>
              </a:ext>
            </a:extLst>
          </p:cNvPr>
          <p:cNvCxnSpPr>
            <a:cxnSpLocks/>
            <a:stCxn id="37" idx="2"/>
            <a:endCxn id="22" idx="1"/>
          </p:cNvCxnSpPr>
          <p:nvPr/>
        </p:nvCxnSpPr>
        <p:spPr>
          <a:xfrm flipV="1">
            <a:off x="7969628" y="2426039"/>
            <a:ext cx="343628" cy="466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30042BD-4C09-45D7-92A6-C430E29650A0}"/>
              </a:ext>
            </a:extLst>
          </p:cNvPr>
          <p:cNvSpPr txBox="1"/>
          <p:nvPr/>
        </p:nvSpPr>
        <p:spPr>
          <a:xfrm>
            <a:off x="9705358" y="1702457"/>
            <a:ext cx="1211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전페이지에서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99" name="평행 사변형 98">
            <a:extLst>
              <a:ext uri="{FF2B5EF4-FFF2-40B4-BE49-F238E27FC236}">
                <a16:creationId xmlns:a16="http://schemas.microsoft.com/office/drawing/2014/main" id="{A065C6CE-C7BB-980D-F010-22F928C8E150}"/>
              </a:ext>
            </a:extLst>
          </p:cNvPr>
          <p:cNvSpPr/>
          <p:nvPr/>
        </p:nvSpPr>
        <p:spPr>
          <a:xfrm>
            <a:off x="8728275" y="3340029"/>
            <a:ext cx="1501200" cy="36385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C21DED-7E48-3FE0-DDD2-5F14570CBF23}"/>
              </a:ext>
            </a:extLst>
          </p:cNvPr>
          <p:cNvCxnSpPr>
            <a:cxnSpLocks/>
            <a:stCxn id="65" idx="2"/>
            <a:endCxn id="99" idx="0"/>
          </p:cNvCxnSpPr>
          <p:nvPr/>
        </p:nvCxnSpPr>
        <p:spPr>
          <a:xfrm flipH="1">
            <a:off x="9478875" y="3241497"/>
            <a:ext cx="1539" cy="9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7C2B337-52A9-ABE1-AE02-36C8B6C4662E}"/>
              </a:ext>
            </a:extLst>
          </p:cNvPr>
          <p:cNvCxnSpPr>
            <a:cxnSpLocks/>
            <a:stCxn id="99" idx="4"/>
            <a:endCxn id="123" idx="0"/>
          </p:cNvCxnSpPr>
          <p:nvPr/>
        </p:nvCxnSpPr>
        <p:spPr>
          <a:xfrm>
            <a:off x="9478875" y="3703884"/>
            <a:ext cx="350" cy="18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평행 사변형 120">
            <a:extLst>
              <a:ext uri="{FF2B5EF4-FFF2-40B4-BE49-F238E27FC236}">
                <a16:creationId xmlns:a16="http://schemas.microsoft.com/office/drawing/2014/main" id="{988D181C-F395-E80D-8596-5E0CB59DA74E}"/>
              </a:ext>
            </a:extLst>
          </p:cNvPr>
          <p:cNvSpPr/>
          <p:nvPr/>
        </p:nvSpPr>
        <p:spPr>
          <a:xfrm>
            <a:off x="6806847" y="4336157"/>
            <a:ext cx="1241793" cy="30070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productid_set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평행 사변형 121">
            <a:extLst>
              <a:ext uri="{FF2B5EF4-FFF2-40B4-BE49-F238E27FC236}">
                <a16:creationId xmlns:a16="http://schemas.microsoft.com/office/drawing/2014/main" id="{929BFE15-4362-A25F-4A87-04EA141C8CFC}"/>
              </a:ext>
            </a:extLst>
          </p:cNvPr>
          <p:cNvSpPr/>
          <p:nvPr/>
        </p:nvSpPr>
        <p:spPr>
          <a:xfrm>
            <a:off x="6760356" y="4710920"/>
            <a:ext cx="1241793" cy="30070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Wishes_coo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01E1CD9-ABE5-5BF0-8FDB-C6F7425814E6}"/>
              </a:ext>
            </a:extLst>
          </p:cNvPr>
          <p:cNvSpPr/>
          <p:nvPr/>
        </p:nvSpPr>
        <p:spPr>
          <a:xfrm>
            <a:off x="8319344" y="3891658"/>
            <a:ext cx="2319761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인덱스로 변환 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행렬 조회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776C558-A63D-0952-5252-A6EABACADF9C}"/>
              </a:ext>
            </a:extLst>
          </p:cNvPr>
          <p:cNvCxnSpPr>
            <a:cxnSpLocks/>
            <a:stCxn id="122" idx="2"/>
            <a:endCxn id="123" idx="1"/>
          </p:cNvCxnSpPr>
          <p:nvPr/>
        </p:nvCxnSpPr>
        <p:spPr>
          <a:xfrm flipV="1">
            <a:off x="7964561" y="4133805"/>
            <a:ext cx="354783" cy="72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25385CE-1A3D-ED4D-935E-A83377540162}"/>
              </a:ext>
            </a:extLst>
          </p:cNvPr>
          <p:cNvCxnSpPr>
            <a:cxnSpLocks/>
            <a:stCxn id="121" idx="2"/>
            <a:endCxn id="123" idx="1"/>
          </p:cNvCxnSpPr>
          <p:nvPr/>
        </p:nvCxnSpPr>
        <p:spPr>
          <a:xfrm flipV="1">
            <a:off x="8011052" y="4133805"/>
            <a:ext cx="308292" cy="352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1F793BC-E61C-D766-7676-24DC008882F0}"/>
              </a:ext>
            </a:extLst>
          </p:cNvPr>
          <p:cNvCxnSpPr>
            <a:cxnSpLocks/>
            <a:stCxn id="123" idx="2"/>
            <a:endCxn id="60" idx="0"/>
          </p:cNvCxnSpPr>
          <p:nvPr/>
        </p:nvCxnSpPr>
        <p:spPr>
          <a:xfrm flipH="1">
            <a:off x="9476766" y="4375951"/>
            <a:ext cx="2459" cy="11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평행 사변형 144">
            <a:extLst>
              <a:ext uri="{FF2B5EF4-FFF2-40B4-BE49-F238E27FC236}">
                <a16:creationId xmlns:a16="http://schemas.microsoft.com/office/drawing/2014/main" id="{E7B72F7C-2320-4FD7-F0E3-FA8FB47857ED}"/>
              </a:ext>
            </a:extLst>
          </p:cNvPr>
          <p:cNvSpPr/>
          <p:nvPr/>
        </p:nvSpPr>
        <p:spPr>
          <a:xfrm>
            <a:off x="7291443" y="5661169"/>
            <a:ext cx="1818109" cy="3744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Retrieval_dict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AEE41840-484E-EDD3-398A-2B8B79F96921}"/>
              </a:ext>
            </a:extLst>
          </p:cNvPr>
          <p:cNvCxnSpPr>
            <a:cxnSpLocks/>
            <a:stCxn id="67" idx="2"/>
            <a:endCxn id="145" idx="2"/>
          </p:cNvCxnSpPr>
          <p:nvPr/>
        </p:nvCxnSpPr>
        <p:spPr>
          <a:xfrm rot="5400000">
            <a:off x="9029114" y="5400725"/>
            <a:ext cx="481282" cy="414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평행 사변형 150">
            <a:extLst>
              <a:ext uri="{FF2B5EF4-FFF2-40B4-BE49-F238E27FC236}">
                <a16:creationId xmlns:a16="http://schemas.microsoft.com/office/drawing/2014/main" id="{2AC14D5F-9290-C086-C405-D20FB5822533}"/>
              </a:ext>
            </a:extLst>
          </p:cNvPr>
          <p:cNvSpPr/>
          <p:nvPr/>
        </p:nvSpPr>
        <p:spPr>
          <a:xfrm>
            <a:off x="9513289" y="5661170"/>
            <a:ext cx="1818109" cy="3744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Params_dict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737F6FD6-B2E7-C9F4-5EAD-BE206FAE25A2}"/>
              </a:ext>
            </a:extLst>
          </p:cNvPr>
          <p:cNvCxnSpPr>
            <a:cxnSpLocks/>
            <a:stCxn id="60" idx="3"/>
            <a:endCxn id="151" idx="1"/>
          </p:cNvCxnSpPr>
          <p:nvPr/>
        </p:nvCxnSpPr>
        <p:spPr>
          <a:xfrm flipH="1">
            <a:off x="10469144" y="4681243"/>
            <a:ext cx="170789" cy="979927"/>
          </a:xfrm>
          <a:prstGeom prst="bentConnector4">
            <a:avLst>
              <a:gd name="adj1" fmla="val -133849"/>
              <a:gd name="adj2" fmla="val 845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762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A-3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6" y="1570882"/>
            <a:ext cx="436727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흐름도 얼개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5062596" y="1573429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1B788150-85ED-6F22-1670-E9219F9FFF33}"/>
              </a:ext>
            </a:extLst>
          </p:cNvPr>
          <p:cNvSpPr/>
          <p:nvPr/>
        </p:nvSpPr>
        <p:spPr>
          <a:xfrm>
            <a:off x="5364809" y="2597362"/>
            <a:ext cx="122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rIns="0" rtlCol="0" anchor="ctr">
            <a:normAutofit fontScale="85000" lnSpcReduction="10000"/>
          </a:bodyPr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정보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22" name="순서도: 종속 처리 21">
            <a:extLst>
              <a:ext uri="{FF2B5EF4-FFF2-40B4-BE49-F238E27FC236}">
                <a16:creationId xmlns:a16="http://schemas.microsoft.com/office/drawing/2014/main" id="{3F243FE9-F923-7A41-61C1-404F8C6FF92B}"/>
              </a:ext>
            </a:extLst>
          </p:cNvPr>
          <p:cNvSpPr/>
          <p:nvPr/>
        </p:nvSpPr>
        <p:spPr>
          <a:xfrm>
            <a:off x="8347228" y="1868431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데이터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" name="순서도: 종속 처리 4">
            <a:extLst>
              <a:ext uri="{FF2B5EF4-FFF2-40B4-BE49-F238E27FC236}">
                <a16:creationId xmlns:a16="http://schemas.microsoft.com/office/drawing/2014/main" id="{C814A8EC-FF79-59B7-EAF9-C2F739A256A6}"/>
              </a:ext>
            </a:extLst>
          </p:cNvPr>
          <p:cNvSpPr/>
          <p:nvPr/>
        </p:nvSpPr>
        <p:spPr>
          <a:xfrm>
            <a:off x="7331227" y="2600571"/>
            <a:ext cx="1404000" cy="503107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②-2</a:t>
            </a: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순서도: 종속 처리 7">
            <a:extLst>
              <a:ext uri="{FF2B5EF4-FFF2-40B4-BE49-F238E27FC236}">
                <a16:creationId xmlns:a16="http://schemas.microsoft.com/office/drawing/2014/main" id="{0D3F2E04-E745-0BFF-D6FF-9721F5014A8D}"/>
              </a:ext>
            </a:extLst>
          </p:cNvPr>
          <p:cNvSpPr/>
          <p:nvPr/>
        </p:nvSpPr>
        <p:spPr>
          <a:xfrm>
            <a:off x="7331226" y="3264082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②-3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브랜드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A191C9-856A-C6B7-8E89-BDFC8E08FD1D}"/>
              </a:ext>
            </a:extLst>
          </p:cNvPr>
          <p:cNvSpPr txBox="1"/>
          <p:nvPr/>
        </p:nvSpPr>
        <p:spPr>
          <a:xfrm>
            <a:off x="6425992" y="3119301"/>
            <a:ext cx="10009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</a:p>
          <a:p>
            <a:pPr algn="ctr"/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mechandise</a:t>
            </a:r>
            <a:endParaRPr lang="ko-KR" altLang="en-US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순서도: 종속 처리 29">
            <a:extLst>
              <a:ext uri="{FF2B5EF4-FFF2-40B4-BE49-F238E27FC236}">
                <a16:creationId xmlns:a16="http://schemas.microsoft.com/office/drawing/2014/main" id="{28E894B5-E8DC-8C2C-5EEB-A145215C2C3D}"/>
              </a:ext>
            </a:extLst>
          </p:cNvPr>
          <p:cNvSpPr/>
          <p:nvPr/>
        </p:nvSpPr>
        <p:spPr>
          <a:xfrm>
            <a:off x="9525595" y="2600053"/>
            <a:ext cx="140400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endParaRPr lang="en-US" altLang="ko-KR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피보팅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순서도: 종속 처리 39">
            <a:extLst>
              <a:ext uri="{FF2B5EF4-FFF2-40B4-BE49-F238E27FC236}">
                <a16:creationId xmlns:a16="http://schemas.microsoft.com/office/drawing/2014/main" id="{1882EF67-2FA1-E740-586A-764D5DB7CBB5}"/>
              </a:ext>
            </a:extLst>
          </p:cNvPr>
          <p:cNvSpPr/>
          <p:nvPr/>
        </p:nvSpPr>
        <p:spPr>
          <a:xfrm>
            <a:off x="9959559" y="3844966"/>
            <a:ext cx="1297418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</a:t>
            </a: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Top-N </a:t>
            </a: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도출</a:t>
            </a:r>
          </a:p>
        </p:txBody>
      </p: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934F2C77-D70D-0BA1-3DB5-B06BC2837C98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6588809" y="2120431"/>
            <a:ext cx="1758419" cy="728931"/>
          </a:xfrm>
          <a:prstGeom prst="bentConnector3">
            <a:avLst>
              <a:gd name="adj1" fmla="val 213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6DB6E6CA-B507-1014-608A-35BD70B261C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6588809" y="2849362"/>
            <a:ext cx="742417" cy="666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EDCC07A3-D1FD-08B4-ACFA-081C94A903A6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6588809" y="2849362"/>
            <a:ext cx="742418" cy="2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64CCF022-3849-A39D-9F3D-36662CDF1975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 flipV="1">
            <a:off x="8735227" y="2852053"/>
            <a:ext cx="790368" cy="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EF16D04-B4CF-B310-5771-10C6F331AD67}"/>
              </a:ext>
            </a:extLst>
          </p:cNvPr>
          <p:cNvSpPr txBox="1"/>
          <p:nvPr/>
        </p:nvSpPr>
        <p:spPr>
          <a:xfrm>
            <a:off x="8710648" y="2631260"/>
            <a:ext cx="848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Wishes_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reduced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2" name="연결선: 꺾임 121">
            <a:extLst>
              <a:ext uri="{FF2B5EF4-FFF2-40B4-BE49-F238E27FC236}">
                <a16:creationId xmlns:a16="http://schemas.microsoft.com/office/drawing/2014/main" id="{1074F3E2-E5DC-B9DA-1CDB-9023604B1D5E}"/>
              </a:ext>
            </a:extLst>
          </p:cNvPr>
          <p:cNvCxnSpPr>
            <a:cxnSpLocks/>
            <a:stCxn id="8" idx="2"/>
            <a:endCxn id="238" idx="1"/>
          </p:cNvCxnSpPr>
          <p:nvPr/>
        </p:nvCxnSpPr>
        <p:spPr>
          <a:xfrm rot="16200000" flipH="1">
            <a:off x="8003688" y="3797620"/>
            <a:ext cx="330891" cy="27181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CFBBC5E7-4BF4-C3EE-DF8D-ED95C1D50FD5}"/>
              </a:ext>
            </a:extLst>
          </p:cNvPr>
          <p:cNvCxnSpPr>
            <a:cxnSpLocks/>
            <a:stCxn id="40" idx="2"/>
            <a:endCxn id="181" idx="0"/>
          </p:cNvCxnSpPr>
          <p:nvPr/>
        </p:nvCxnSpPr>
        <p:spPr>
          <a:xfrm rot="5400000">
            <a:off x="8666476" y="3366726"/>
            <a:ext cx="959553" cy="292403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B28DA79-5E1A-5110-CBAE-F506438153A0}"/>
              </a:ext>
            </a:extLst>
          </p:cNvPr>
          <p:cNvSpPr/>
          <p:nvPr/>
        </p:nvSpPr>
        <p:spPr>
          <a:xfrm flipH="1" flipV="1">
            <a:off x="6929802" y="4488756"/>
            <a:ext cx="45719" cy="4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순서도: 종속 처리 180">
            <a:extLst>
              <a:ext uri="{FF2B5EF4-FFF2-40B4-BE49-F238E27FC236}">
                <a16:creationId xmlns:a16="http://schemas.microsoft.com/office/drawing/2014/main" id="{833A0ED8-31E0-BF04-E621-6098A2C6C5C4}"/>
              </a:ext>
            </a:extLst>
          </p:cNvPr>
          <p:cNvSpPr/>
          <p:nvPr/>
        </p:nvSpPr>
        <p:spPr>
          <a:xfrm>
            <a:off x="5364809" y="5308519"/>
            <a:ext cx="4638854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A_3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알고리즘</a:t>
            </a: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95ADF3D3-E434-4D3D-C5E5-B97D6C0F0A04}"/>
              </a:ext>
            </a:extLst>
          </p:cNvPr>
          <p:cNvCxnSpPr>
            <a:cxnSpLocks/>
            <a:stCxn id="30" idx="3"/>
            <a:endCxn id="181" idx="3"/>
          </p:cNvCxnSpPr>
          <p:nvPr/>
        </p:nvCxnSpPr>
        <p:spPr>
          <a:xfrm flipH="1">
            <a:off x="10003663" y="2852053"/>
            <a:ext cx="925932" cy="2708466"/>
          </a:xfrm>
          <a:prstGeom prst="bentConnector3">
            <a:avLst>
              <a:gd name="adj1" fmla="val -484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연결선: 꺾임 195">
            <a:extLst>
              <a:ext uri="{FF2B5EF4-FFF2-40B4-BE49-F238E27FC236}">
                <a16:creationId xmlns:a16="http://schemas.microsoft.com/office/drawing/2014/main" id="{E3F6D979-CD05-0462-BB14-15DD1CE45A5E}"/>
              </a:ext>
            </a:extLst>
          </p:cNvPr>
          <p:cNvCxnSpPr>
            <a:cxnSpLocks/>
            <a:stCxn id="22" idx="3"/>
            <a:endCxn id="181" idx="3"/>
          </p:cNvCxnSpPr>
          <p:nvPr/>
        </p:nvCxnSpPr>
        <p:spPr>
          <a:xfrm>
            <a:off x="9751228" y="2120431"/>
            <a:ext cx="252435" cy="3440088"/>
          </a:xfrm>
          <a:prstGeom prst="bentConnector3">
            <a:avLst>
              <a:gd name="adj1" fmla="val 6467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636852F-51FB-9B1D-10D9-ACA4EE6AC75B}"/>
              </a:ext>
            </a:extLst>
          </p:cNvPr>
          <p:cNvSpPr txBox="1"/>
          <p:nvPr/>
        </p:nvSpPr>
        <p:spPr>
          <a:xfrm>
            <a:off x="10612250" y="5329606"/>
            <a:ext cx="64472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Wishes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_coo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3DCEFC05-2657-5E31-0BC1-C6245520FD96}"/>
              </a:ext>
            </a:extLst>
          </p:cNvPr>
          <p:cNvSpPr txBox="1"/>
          <p:nvPr/>
        </p:nvSpPr>
        <p:spPr>
          <a:xfrm>
            <a:off x="687836" y="2030239"/>
            <a:ext cx="4374759" cy="4135064"/>
          </a:xfrm>
          <a:prstGeom prst="rect">
            <a:avLst/>
          </a:prstGeom>
          <a:noFill/>
        </p:spPr>
        <p:txBody>
          <a:bodyPr wrap="square" lIns="90000">
            <a:noAutofit/>
          </a:bodyPr>
          <a:lstStyle/>
          <a:p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sz="13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80000"/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정보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정보를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추출하여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②-1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데이터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카테고리 정보를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Pivoting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A_1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알고리즘에 전달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②-2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wishlist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②-3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전처리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단골브랜드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기준에 따라 소수 사례는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Filtering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수행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</a:t>
            </a:r>
            <a:r>
              <a:rPr lang="ko-KR" altLang="en-US" sz="13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피보팅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wishes_reduce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</a:t>
            </a:r>
            <a:r>
              <a:rPr lang="ko-KR" altLang="en-US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피보팅하여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희소행렬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coo_matrix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변환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ko-KR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SVD Matrix Factorization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암시적 정보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Implicity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Information)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표면화하기 위해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SVD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행렬분해 후 재조합 수행</a:t>
            </a:r>
            <a:endParaRPr lang="en-US" altLang="ko-KR" sz="13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</a:t>
            </a:r>
            <a:r>
              <a:rPr lang="en-US" altLang="ko-KR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–N </a:t>
            </a:r>
            <a:r>
              <a:rPr lang="ko-KR" altLang="en-US" sz="13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도출 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단골브랜드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en-US" altLang="ko-KR" sz="13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Favorite_pivot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기반으로 각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별 최다 유사도 바이어</a:t>
            </a:r>
            <a:r>
              <a:rPr lang="en-US" altLang="ko-KR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 </a:t>
            </a:r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짝을 도출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&lt;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①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②-1, ②-2, ②-3, 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③, </a:t>
            </a:r>
            <a:r>
              <a:rPr lang="ko-KR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, ⑤&gt;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A-1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알고리즘의 설명 참조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Calibri" panose="020F0502020204030204" pitchFamily="34" charset="0"/>
              </a:rPr>
              <a:t>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8" name="순서도: 종속 처리 237">
            <a:extLst>
              <a:ext uri="{FF2B5EF4-FFF2-40B4-BE49-F238E27FC236}">
                <a16:creationId xmlns:a16="http://schemas.microsoft.com/office/drawing/2014/main" id="{A55743B6-B114-2AB2-910A-6FBFC49B160F}"/>
              </a:ext>
            </a:extLst>
          </p:cNvPr>
          <p:cNvSpPr/>
          <p:nvPr/>
        </p:nvSpPr>
        <p:spPr>
          <a:xfrm>
            <a:off x="8305040" y="3846973"/>
            <a:ext cx="1187130" cy="504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ko-KR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SVD</a:t>
            </a:r>
          </a:p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Factorizati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-on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58" name="직선 화살표 연결선 257">
            <a:extLst>
              <a:ext uri="{FF2B5EF4-FFF2-40B4-BE49-F238E27FC236}">
                <a16:creationId xmlns:a16="http://schemas.microsoft.com/office/drawing/2014/main" id="{0EB06D30-F0E1-4454-6D6D-7493E5513208}"/>
              </a:ext>
            </a:extLst>
          </p:cNvPr>
          <p:cNvCxnSpPr>
            <a:stCxn id="238" idx="3"/>
            <a:endCxn id="40" idx="1"/>
          </p:cNvCxnSpPr>
          <p:nvPr/>
        </p:nvCxnSpPr>
        <p:spPr>
          <a:xfrm flipV="1">
            <a:off x="9492170" y="4096966"/>
            <a:ext cx="467389" cy="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BF2C3FD4-7DC0-A122-349C-7DE2E3A7C244}"/>
              </a:ext>
            </a:extLst>
          </p:cNvPr>
          <p:cNvSpPr txBox="1"/>
          <p:nvPr/>
        </p:nvSpPr>
        <p:spPr>
          <a:xfrm>
            <a:off x="9485055" y="3876882"/>
            <a:ext cx="5522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Csm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_total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8C2BC4-4495-0E63-6CF6-9FB8035749F8}"/>
              </a:ext>
            </a:extLst>
          </p:cNvPr>
          <p:cNvSpPr txBox="1"/>
          <p:nvPr/>
        </p:nvSpPr>
        <p:spPr>
          <a:xfrm>
            <a:off x="9471698" y="4502557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Result_buyer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9F02411-288D-41E7-F221-7EBC1A7C6A59}"/>
              </a:ext>
            </a:extLst>
          </p:cNvPr>
          <p:cNvSpPr txBox="1"/>
          <p:nvPr/>
        </p:nvSpPr>
        <p:spPr>
          <a:xfrm>
            <a:off x="7427448" y="4152982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Favorite</a:t>
            </a:r>
            <a:b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_pivot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068703-B4F5-A07C-448A-F6BAC9B0F8EE}"/>
              </a:ext>
            </a:extLst>
          </p:cNvPr>
          <p:cNvCxnSpPr>
            <a:cxnSpLocks/>
            <a:stCxn id="8" idx="2"/>
            <a:endCxn id="181" idx="0"/>
          </p:cNvCxnSpPr>
          <p:nvPr/>
        </p:nvCxnSpPr>
        <p:spPr>
          <a:xfrm rot="5400000">
            <a:off x="7088513" y="4363805"/>
            <a:ext cx="1540437" cy="34899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연결선: 꺾임 226">
            <a:extLst>
              <a:ext uri="{FF2B5EF4-FFF2-40B4-BE49-F238E27FC236}">
                <a16:creationId xmlns:a16="http://schemas.microsoft.com/office/drawing/2014/main" id="{519B6057-DFC1-51F4-718B-FD90C4E0FF04}"/>
              </a:ext>
            </a:extLst>
          </p:cNvPr>
          <p:cNvCxnSpPr>
            <a:stCxn id="5" idx="3"/>
            <a:endCxn id="22" idx="2"/>
          </p:cNvCxnSpPr>
          <p:nvPr/>
        </p:nvCxnSpPr>
        <p:spPr>
          <a:xfrm flipV="1">
            <a:off x="8735227" y="2372431"/>
            <a:ext cx="314001" cy="4796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77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A-3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A-3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알고리즘부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wishes_coo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result_buyer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wishes_result_dict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productid_dict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IdBuyer_dict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wishes_reduced_dict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타겟바이어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유사바이어들이 위시리스트에 추가한 상품들의 카테고리 정보들을 추출 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Flattened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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카테고리 정보 행렬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카테고리 정보 행렬의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‘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카테고리값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‘,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 인덱스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-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값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딕셔너리를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저장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카테고리 인덱스 표준화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각각의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갖고있는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카테고리 정보가 다르기 때문에 인덱스 정보가 다름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이를 하나로 통합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표준화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하고 빈공간은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0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행렬로 채움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E4287FD4-FC30-61D7-F6C9-E0E4A84E2799}"/>
              </a:ext>
            </a:extLst>
          </p:cNvPr>
          <p:cNvSpPr/>
          <p:nvPr/>
        </p:nvSpPr>
        <p:spPr>
          <a:xfrm>
            <a:off x="6377187" y="1866207"/>
            <a:ext cx="1670400" cy="44026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Favorite_pivot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32D1C5AD-B124-EADA-ED68-409E30EB2514}"/>
              </a:ext>
            </a:extLst>
          </p:cNvPr>
          <p:cNvSpPr/>
          <p:nvPr/>
        </p:nvSpPr>
        <p:spPr>
          <a:xfrm>
            <a:off x="8008977" y="1866207"/>
            <a:ext cx="1671318" cy="44026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Wishes_reduced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dict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64EB86-7A73-D89C-6C46-A63A07732FC1}"/>
              </a:ext>
            </a:extLst>
          </p:cNvPr>
          <p:cNvSpPr/>
          <p:nvPr/>
        </p:nvSpPr>
        <p:spPr>
          <a:xfrm>
            <a:off x="6840352" y="4177663"/>
            <a:ext cx="2326333" cy="53272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타겟 바이어가 구매한 상품은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Result_wishes_prod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 제거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순서도: 판단 23">
            <a:extLst>
              <a:ext uri="{FF2B5EF4-FFF2-40B4-BE49-F238E27FC236}">
                <a16:creationId xmlns:a16="http://schemas.microsoft.com/office/drawing/2014/main" id="{59A7D2BB-37EF-B7FA-CD8B-8F8399291F61}"/>
              </a:ext>
            </a:extLst>
          </p:cNvPr>
          <p:cNvSpPr/>
          <p:nvPr/>
        </p:nvSpPr>
        <p:spPr>
          <a:xfrm>
            <a:off x="6751514" y="3367939"/>
            <a:ext cx="2480260" cy="521137"/>
          </a:xfrm>
          <a:prstGeom prst="flowChartDecision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/>
          <a:p>
            <a:pPr algn="ctr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If </a:t>
            </a:r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중복제거 </a:t>
            </a:r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= True</a:t>
            </a:r>
            <a:endParaRPr lang="ko-KR" altLang="en-US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B16DA638-C8F5-37BF-96F4-4D3C4B4325CA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rot="16200000" flipH="1">
            <a:off x="7462839" y="2056019"/>
            <a:ext cx="288587" cy="789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C7A682B-2B47-0206-5830-18499DBC233B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 rot="5400000">
            <a:off x="8251448" y="2056903"/>
            <a:ext cx="288587" cy="787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721629F-BECF-C1A0-8213-2C11E2BD0B57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7991644" y="3889076"/>
            <a:ext cx="11875" cy="2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299CB9D-CAA0-6FEC-2623-610112FACCDA}"/>
              </a:ext>
            </a:extLst>
          </p:cNvPr>
          <p:cNvSpPr txBox="1"/>
          <p:nvPr/>
        </p:nvSpPr>
        <p:spPr>
          <a:xfrm>
            <a:off x="7991454" y="3839788"/>
            <a:ext cx="705050" cy="265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yes</a:t>
            </a:r>
            <a:endParaRPr lang="ko-KR" altLang="en-US" sz="13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9D54905-5D2C-D60B-9CDC-65E4EBF53DA7}"/>
              </a:ext>
            </a:extLst>
          </p:cNvPr>
          <p:cNvSpPr/>
          <p:nvPr/>
        </p:nvSpPr>
        <p:spPr>
          <a:xfrm>
            <a:off x="6840351" y="4998972"/>
            <a:ext cx="2326334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카테고리값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’, 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ID’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인덱스를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딕셔너리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저장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63626D-D9D5-5B2E-4205-17D5FD8EB606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 flipH="1">
            <a:off x="8003518" y="4710385"/>
            <a:ext cx="1" cy="2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DF26197A-C7CF-4B59-94C0-28FD04CDDF54}"/>
              </a:ext>
            </a:extLst>
          </p:cNvPr>
          <p:cNvCxnSpPr>
            <a:cxnSpLocks/>
            <a:stCxn id="24" idx="1"/>
            <a:endCxn id="47" idx="1"/>
          </p:cNvCxnSpPr>
          <p:nvPr/>
        </p:nvCxnSpPr>
        <p:spPr>
          <a:xfrm rot="10800000" flipH="1" flipV="1">
            <a:off x="6751513" y="3628507"/>
            <a:ext cx="88837" cy="1612611"/>
          </a:xfrm>
          <a:prstGeom prst="bentConnector3">
            <a:avLst>
              <a:gd name="adj1" fmla="val -257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9AAC9C-540B-000E-CB19-EFD307337FF2}"/>
              </a:ext>
            </a:extLst>
          </p:cNvPr>
          <p:cNvSpPr txBox="1"/>
          <p:nvPr/>
        </p:nvSpPr>
        <p:spPr>
          <a:xfrm>
            <a:off x="6505625" y="3302610"/>
            <a:ext cx="412448" cy="28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no</a:t>
            </a:r>
            <a:endParaRPr lang="ko-KR" altLang="en-US" sz="13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71DD23EC-D840-DF5D-2E32-85A280F1F562}"/>
              </a:ext>
            </a:extLst>
          </p:cNvPr>
          <p:cNvSpPr/>
          <p:nvPr/>
        </p:nvSpPr>
        <p:spPr>
          <a:xfrm>
            <a:off x="9464055" y="3390904"/>
            <a:ext cx="1922590" cy="486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Cosine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계산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856E4F-AEB4-681B-B149-EFBEF343DD92}"/>
              </a:ext>
            </a:extLst>
          </p:cNvPr>
          <p:cNvCxnSpPr>
            <a:cxnSpLocks/>
            <a:stCxn id="38" idx="2"/>
            <a:endCxn id="60" idx="0"/>
          </p:cNvCxnSpPr>
          <p:nvPr/>
        </p:nvCxnSpPr>
        <p:spPr>
          <a:xfrm>
            <a:off x="10425349" y="3081117"/>
            <a:ext cx="1" cy="30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98519E-5779-A93D-5C9E-6867F4E157E0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>
            <a:off x="10425350" y="3876904"/>
            <a:ext cx="94" cy="30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515AC586-EE67-95EE-0447-693149A9482E}"/>
              </a:ext>
            </a:extLst>
          </p:cNvPr>
          <p:cNvSpPr/>
          <p:nvPr/>
        </p:nvSpPr>
        <p:spPr>
          <a:xfrm>
            <a:off x="9464244" y="4179936"/>
            <a:ext cx="1922400" cy="486000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Profiling_engine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[ 8)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순서도: 연결자 92">
            <a:extLst>
              <a:ext uri="{FF2B5EF4-FFF2-40B4-BE49-F238E27FC236}">
                <a16:creationId xmlns:a16="http://schemas.microsoft.com/office/drawing/2014/main" id="{AEA75E84-4633-FC9A-7610-0E3D95E9BABF}"/>
              </a:ext>
            </a:extLst>
          </p:cNvPr>
          <p:cNvSpPr/>
          <p:nvPr/>
        </p:nvSpPr>
        <p:spPr>
          <a:xfrm>
            <a:off x="10184625" y="5117442"/>
            <a:ext cx="457200" cy="457200"/>
          </a:xfrm>
          <a:prstGeom prst="flowChartConnector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6E95B1-0403-0907-0253-167517610DCB}"/>
              </a:ext>
            </a:extLst>
          </p:cNvPr>
          <p:cNvSpPr txBox="1"/>
          <p:nvPr/>
        </p:nvSpPr>
        <p:spPr>
          <a:xfrm>
            <a:off x="9926880" y="5617544"/>
            <a:ext cx="10465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다음페이지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151BC-1C74-4F9D-D140-E29D4CEA64E1}"/>
              </a:ext>
            </a:extLst>
          </p:cNvPr>
          <p:cNvSpPr/>
          <p:nvPr/>
        </p:nvSpPr>
        <p:spPr>
          <a:xfrm>
            <a:off x="6838711" y="2595059"/>
            <a:ext cx="2326333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Wishes_reduced_dict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카테고리 정보 추출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8C3A74C-511E-21D3-8727-832F70141923}"/>
              </a:ext>
            </a:extLst>
          </p:cNvPr>
          <p:cNvCxnSpPr>
            <a:stCxn id="11" idx="2"/>
            <a:endCxn id="24" idx="0"/>
          </p:cNvCxnSpPr>
          <p:nvPr/>
        </p:nvCxnSpPr>
        <p:spPr>
          <a:xfrm flipH="1">
            <a:off x="7991644" y="3079352"/>
            <a:ext cx="10234" cy="288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BBAA66-F5B2-2E73-171D-B83AEAA44C66}"/>
              </a:ext>
            </a:extLst>
          </p:cNvPr>
          <p:cNvSpPr/>
          <p:nvPr/>
        </p:nvSpPr>
        <p:spPr>
          <a:xfrm>
            <a:off x="9464054" y="2596824"/>
            <a:ext cx="1922590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인덱스 표준화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FB55110-1D86-031C-7472-5E6F44AE5CEE}"/>
              </a:ext>
            </a:extLst>
          </p:cNvPr>
          <p:cNvCxnSpPr>
            <a:stCxn id="47" idx="3"/>
            <a:endCxn id="38" idx="1"/>
          </p:cNvCxnSpPr>
          <p:nvPr/>
        </p:nvCxnSpPr>
        <p:spPr>
          <a:xfrm flipV="1">
            <a:off x="9166685" y="2838971"/>
            <a:ext cx="297369" cy="2402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8E1436D-0B93-80E9-37CB-9DA76E71A5DD}"/>
              </a:ext>
            </a:extLst>
          </p:cNvPr>
          <p:cNvCxnSpPr>
            <a:cxnSpLocks/>
            <a:stCxn id="67" idx="2"/>
            <a:endCxn id="93" idx="0"/>
          </p:cNvCxnSpPr>
          <p:nvPr/>
        </p:nvCxnSpPr>
        <p:spPr>
          <a:xfrm flipH="1">
            <a:off x="10413225" y="4665936"/>
            <a:ext cx="12219" cy="451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평행 사변형 68">
            <a:extLst>
              <a:ext uri="{FF2B5EF4-FFF2-40B4-BE49-F238E27FC236}">
                <a16:creationId xmlns:a16="http://schemas.microsoft.com/office/drawing/2014/main" id="{B6C30047-A550-FF7A-763D-EF15CEA0928B}"/>
              </a:ext>
            </a:extLst>
          </p:cNvPr>
          <p:cNvSpPr/>
          <p:nvPr/>
        </p:nvSpPr>
        <p:spPr>
          <a:xfrm>
            <a:off x="7122295" y="5662463"/>
            <a:ext cx="1655280" cy="4320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Rows_dict_prod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01E9E60-9B0B-29AA-1D33-78636C077378}"/>
              </a:ext>
            </a:extLst>
          </p:cNvPr>
          <p:cNvCxnSpPr>
            <a:cxnSpLocks/>
            <a:stCxn id="47" idx="2"/>
            <a:endCxn id="69" idx="1"/>
          </p:cNvCxnSpPr>
          <p:nvPr/>
        </p:nvCxnSpPr>
        <p:spPr>
          <a:xfrm>
            <a:off x="8003518" y="5483265"/>
            <a:ext cx="417" cy="17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110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직사각형 78">
            <a:extLst>
              <a:ext uri="{FF2B5EF4-FFF2-40B4-BE49-F238E27FC236}">
                <a16:creationId xmlns:a16="http://schemas.microsoft.com/office/drawing/2014/main" id="{B850055E-99C6-CE1C-C503-F287C145E306}"/>
              </a:ext>
            </a:extLst>
          </p:cNvPr>
          <p:cNvSpPr/>
          <p:nvPr/>
        </p:nvSpPr>
        <p:spPr>
          <a:xfrm>
            <a:off x="6444512" y="3221331"/>
            <a:ext cx="4790753" cy="1679142"/>
          </a:xfrm>
          <a:prstGeom prst="rect">
            <a:avLst/>
          </a:prstGeom>
          <a:solidFill>
            <a:srgbClr val="00ADC3">
              <a:alpha val="45000"/>
            </a:srgbClr>
          </a:solidFill>
          <a:ln>
            <a:solidFill>
              <a:srgbClr val="00ADC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For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len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result_dict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데이터 흐름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A-3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알고리즘 데이터 흐름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4" y="1570882"/>
            <a:ext cx="1080135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695325" y="1570882"/>
            <a:ext cx="5580063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11)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A-3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알고리즘부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계속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695326" y="2030240"/>
            <a:ext cx="5221288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투입 데이터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favorite_pivot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wishes_coo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③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result_buyer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wishes_result_dict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productid_dict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IdBuyer_dict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처리 프로세스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④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직전의 상품목록 인덱스를 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변환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result_dict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⑤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result_dict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요소 개수만큼 순회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-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위시리스트 행렬 데이터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코사인 유사도 계산 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profiling_engin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을 통해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[Top-K] or [x &gt; Threshold]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 상품 목록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final_dict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78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⑥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final_dict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처리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인덱스를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로 변환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retrieval_dict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463550" indent="-285750">
              <a:buFontTx/>
              <a:buChar char="-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Final_dict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상품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 해당하는 코사인 유사도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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params_dict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산출 데이터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1778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retrieval_dict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params_dict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64EB86-7A73-D89C-6C46-A63A07732FC1}"/>
              </a:ext>
            </a:extLst>
          </p:cNvPr>
          <p:cNvSpPr/>
          <p:nvPr/>
        </p:nvSpPr>
        <p:spPr>
          <a:xfrm>
            <a:off x="8313256" y="2168167"/>
            <a:ext cx="2334316" cy="4002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-&gt;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863626D-D9D5-5B2E-4205-17D5FD8EB606}"/>
              </a:ext>
            </a:extLst>
          </p:cNvPr>
          <p:cNvCxnSpPr>
            <a:cxnSpLocks/>
            <a:stCxn id="22" idx="2"/>
            <a:endCxn id="65" idx="0"/>
          </p:cNvCxnSpPr>
          <p:nvPr/>
        </p:nvCxnSpPr>
        <p:spPr>
          <a:xfrm>
            <a:off x="9480414" y="2568409"/>
            <a:ext cx="0" cy="115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순서도: 종속 처리 59">
            <a:extLst>
              <a:ext uri="{FF2B5EF4-FFF2-40B4-BE49-F238E27FC236}">
                <a16:creationId xmlns:a16="http://schemas.microsoft.com/office/drawing/2014/main" id="{71DD23EC-D840-DF5D-2E32-85A280F1F562}"/>
              </a:ext>
            </a:extLst>
          </p:cNvPr>
          <p:cNvSpPr/>
          <p:nvPr/>
        </p:nvSpPr>
        <p:spPr>
          <a:xfrm>
            <a:off x="8313599" y="3917781"/>
            <a:ext cx="2326334" cy="371901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Cosine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유사도 계산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398519E-5779-A93D-5C9E-6867F4E157E0}"/>
              </a:ext>
            </a:extLst>
          </p:cNvPr>
          <p:cNvCxnSpPr>
            <a:cxnSpLocks/>
            <a:stCxn id="60" idx="2"/>
            <a:endCxn id="67" idx="0"/>
          </p:cNvCxnSpPr>
          <p:nvPr/>
        </p:nvCxnSpPr>
        <p:spPr>
          <a:xfrm flipH="1">
            <a:off x="9476758" y="4289682"/>
            <a:ext cx="8" cy="12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순서도: 종속 처리 66">
            <a:extLst>
              <a:ext uri="{FF2B5EF4-FFF2-40B4-BE49-F238E27FC236}">
                <a16:creationId xmlns:a16="http://schemas.microsoft.com/office/drawing/2014/main" id="{515AC586-EE67-95EE-0447-693149A9482E}"/>
              </a:ext>
            </a:extLst>
          </p:cNvPr>
          <p:cNvSpPr/>
          <p:nvPr/>
        </p:nvSpPr>
        <p:spPr>
          <a:xfrm>
            <a:off x="8314410" y="4417675"/>
            <a:ext cx="2324695" cy="371901"/>
          </a:xfrm>
          <a:prstGeom prst="flowChartPredefinedProcess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Profiling_engine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[ 8)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순서도: 다른 페이지 연결선 13">
            <a:extLst>
              <a:ext uri="{FF2B5EF4-FFF2-40B4-BE49-F238E27FC236}">
                <a16:creationId xmlns:a16="http://schemas.microsoft.com/office/drawing/2014/main" id="{B99CF9F0-63E5-552F-9205-9374EF899B2D}"/>
              </a:ext>
            </a:extLst>
          </p:cNvPr>
          <p:cNvSpPr/>
          <p:nvPr/>
        </p:nvSpPr>
        <p:spPr>
          <a:xfrm>
            <a:off x="9208260" y="1640929"/>
            <a:ext cx="545221" cy="459358"/>
          </a:xfrm>
          <a:prstGeom prst="flowChartOffpageConnector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F001FA0-4D09-ED16-25F1-35FE001A939C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flipH="1">
            <a:off x="9480414" y="2100287"/>
            <a:ext cx="457" cy="6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평행 사변형 20">
            <a:extLst>
              <a:ext uri="{FF2B5EF4-FFF2-40B4-BE49-F238E27FC236}">
                <a16:creationId xmlns:a16="http://schemas.microsoft.com/office/drawing/2014/main" id="{2F129037-DC32-26D2-AFFB-0AB4FBCC6875}"/>
              </a:ext>
            </a:extLst>
          </p:cNvPr>
          <p:cNvSpPr/>
          <p:nvPr/>
        </p:nvSpPr>
        <p:spPr>
          <a:xfrm>
            <a:off x="6435723" y="2187739"/>
            <a:ext cx="1655280" cy="357025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Rows_dict_prod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7F2AF40-D17D-0D8E-C6E1-4ED19C34D6AA}"/>
              </a:ext>
            </a:extLst>
          </p:cNvPr>
          <p:cNvSpPr/>
          <p:nvPr/>
        </p:nvSpPr>
        <p:spPr>
          <a:xfrm>
            <a:off x="8313256" y="2683729"/>
            <a:ext cx="2334316" cy="400242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존재 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 필터링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30042BD-4C09-45D7-92A6-C430E29650A0}"/>
              </a:ext>
            </a:extLst>
          </p:cNvPr>
          <p:cNvSpPr txBox="1"/>
          <p:nvPr/>
        </p:nvSpPr>
        <p:spPr>
          <a:xfrm>
            <a:off x="9705358" y="1702457"/>
            <a:ext cx="1211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rPr>
              <a:t>전페이지에서</a:t>
            </a:r>
            <a:endParaRPr lang="ko-KR" altLang="en-US" sz="14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n-cs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BC21DED-7E48-3FE0-DDD2-5F14570CBF23}"/>
              </a:ext>
            </a:extLst>
          </p:cNvPr>
          <p:cNvCxnSpPr>
            <a:cxnSpLocks/>
            <a:stCxn id="65" idx="2"/>
            <a:endCxn id="123" idx="0"/>
          </p:cNvCxnSpPr>
          <p:nvPr/>
        </p:nvCxnSpPr>
        <p:spPr>
          <a:xfrm flipH="1">
            <a:off x="9479225" y="3083971"/>
            <a:ext cx="1189" cy="23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평행 사변형 120">
            <a:extLst>
              <a:ext uri="{FF2B5EF4-FFF2-40B4-BE49-F238E27FC236}">
                <a16:creationId xmlns:a16="http://schemas.microsoft.com/office/drawing/2014/main" id="{988D181C-F395-E80D-8596-5E0CB59DA74E}"/>
              </a:ext>
            </a:extLst>
          </p:cNvPr>
          <p:cNvSpPr/>
          <p:nvPr/>
        </p:nvSpPr>
        <p:spPr>
          <a:xfrm>
            <a:off x="6806847" y="3758646"/>
            <a:ext cx="1241793" cy="30070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productid_dict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2" name="평행 사변형 121">
            <a:extLst>
              <a:ext uri="{FF2B5EF4-FFF2-40B4-BE49-F238E27FC236}">
                <a16:creationId xmlns:a16="http://schemas.microsoft.com/office/drawing/2014/main" id="{929BFE15-4362-A25F-4A87-04EA141C8CFC}"/>
              </a:ext>
            </a:extLst>
          </p:cNvPr>
          <p:cNvSpPr/>
          <p:nvPr/>
        </p:nvSpPr>
        <p:spPr>
          <a:xfrm>
            <a:off x="6760356" y="4133409"/>
            <a:ext cx="1241793" cy="300706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Wishes_coo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01E1CD9-ABE5-5BF0-8FDB-C6F7425814E6}"/>
              </a:ext>
            </a:extLst>
          </p:cNvPr>
          <p:cNvSpPr/>
          <p:nvPr/>
        </p:nvSpPr>
        <p:spPr>
          <a:xfrm>
            <a:off x="8319344" y="3314147"/>
            <a:ext cx="2319761" cy="484293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인덱스로 변환 후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행렬 조회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3776C558-A63D-0952-5252-A6EABACADF9C}"/>
              </a:ext>
            </a:extLst>
          </p:cNvPr>
          <p:cNvCxnSpPr>
            <a:cxnSpLocks/>
          </p:cNvCxnSpPr>
          <p:nvPr/>
        </p:nvCxnSpPr>
        <p:spPr>
          <a:xfrm flipV="1">
            <a:off x="7996079" y="3556294"/>
            <a:ext cx="354783" cy="727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725385CE-1A3D-ED4D-935E-A83377540162}"/>
              </a:ext>
            </a:extLst>
          </p:cNvPr>
          <p:cNvCxnSpPr>
            <a:cxnSpLocks/>
            <a:stCxn id="121" idx="2"/>
            <a:endCxn id="123" idx="1"/>
          </p:cNvCxnSpPr>
          <p:nvPr/>
        </p:nvCxnSpPr>
        <p:spPr>
          <a:xfrm flipV="1">
            <a:off x="8011052" y="3556294"/>
            <a:ext cx="308292" cy="352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91F793BC-E61C-D766-7676-24DC008882F0}"/>
              </a:ext>
            </a:extLst>
          </p:cNvPr>
          <p:cNvCxnSpPr>
            <a:cxnSpLocks/>
            <a:stCxn id="123" idx="2"/>
            <a:endCxn id="60" idx="0"/>
          </p:cNvCxnSpPr>
          <p:nvPr/>
        </p:nvCxnSpPr>
        <p:spPr>
          <a:xfrm flipH="1">
            <a:off x="9476766" y="3798440"/>
            <a:ext cx="2459" cy="11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평행 사변형 144">
            <a:extLst>
              <a:ext uri="{FF2B5EF4-FFF2-40B4-BE49-F238E27FC236}">
                <a16:creationId xmlns:a16="http://schemas.microsoft.com/office/drawing/2014/main" id="{E7B72F7C-2320-4FD7-F0E3-FA8FB47857ED}"/>
              </a:ext>
            </a:extLst>
          </p:cNvPr>
          <p:cNvSpPr/>
          <p:nvPr/>
        </p:nvSpPr>
        <p:spPr>
          <a:xfrm>
            <a:off x="7968820" y="5672400"/>
            <a:ext cx="1502569" cy="4068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Retrieval_dict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1" name="평행 사변형 150">
            <a:extLst>
              <a:ext uri="{FF2B5EF4-FFF2-40B4-BE49-F238E27FC236}">
                <a16:creationId xmlns:a16="http://schemas.microsoft.com/office/drawing/2014/main" id="{2AC14D5F-9290-C086-C405-D20FB5822533}"/>
              </a:ext>
            </a:extLst>
          </p:cNvPr>
          <p:cNvSpPr/>
          <p:nvPr/>
        </p:nvSpPr>
        <p:spPr>
          <a:xfrm>
            <a:off x="9512847" y="5661313"/>
            <a:ext cx="1502569" cy="4068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Params_dict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737F6FD6-B2E7-C9F4-5EAD-BE206FAE25A2}"/>
              </a:ext>
            </a:extLst>
          </p:cNvPr>
          <p:cNvCxnSpPr>
            <a:cxnSpLocks/>
            <a:stCxn id="60" idx="3"/>
            <a:endCxn id="151" idx="2"/>
          </p:cNvCxnSpPr>
          <p:nvPr/>
        </p:nvCxnSpPr>
        <p:spPr>
          <a:xfrm>
            <a:off x="10639933" y="4103732"/>
            <a:ext cx="324633" cy="1760981"/>
          </a:xfrm>
          <a:prstGeom prst="bentConnector3">
            <a:avLst>
              <a:gd name="adj1" fmla="val 224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E5F5BEF-B528-7598-7B2E-A03940AD8452}"/>
              </a:ext>
            </a:extLst>
          </p:cNvPr>
          <p:cNvCxnSpPr>
            <a:cxnSpLocks/>
            <a:stCxn id="21" idx="2"/>
            <a:endCxn id="22" idx="1"/>
          </p:cNvCxnSpPr>
          <p:nvPr/>
        </p:nvCxnSpPr>
        <p:spPr>
          <a:xfrm>
            <a:off x="8046375" y="2366252"/>
            <a:ext cx="266881" cy="2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평행 사변형 23">
            <a:extLst>
              <a:ext uri="{FF2B5EF4-FFF2-40B4-BE49-F238E27FC236}">
                <a16:creationId xmlns:a16="http://schemas.microsoft.com/office/drawing/2014/main" id="{AE6027FB-3F84-652C-CB25-4B7CB5B5A532}"/>
              </a:ext>
            </a:extLst>
          </p:cNvPr>
          <p:cNvSpPr/>
          <p:nvPr/>
        </p:nvSpPr>
        <p:spPr>
          <a:xfrm>
            <a:off x="6596887" y="5037992"/>
            <a:ext cx="1452665" cy="406800"/>
          </a:xfrm>
          <a:prstGeom prst="parallelogram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IdBuyer_dict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FF2375B-0F2F-6CC6-03C3-8C40B74C2240}"/>
              </a:ext>
            </a:extLst>
          </p:cNvPr>
          <p:cNvSpPr/>
          <p:nvPr/>
        </p:nvSpPr>
        <p:spPr>
          <a:xfrm>
            <a:off x="8313256" y="5037834"/>
            <a:ext cx="2325849" cy="405734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인덱스를 바이어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변환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525C55-78D4-48C5-E7E3-A45D662EB250}"/>
              </a:ext>
            </a:extLst>
          </p:cNvPr>
          <p:cNvCxnSpPr>
            <a:stCxn id="24" idx="2"/>
            <a:endCxn id="27" idx="1"/>
          </p:cNvCxnSpPr>
          <p:nvPr/>
        </p:nvCxnSpPr>
        <p:spPr>
          <a:xfrm flipV="1">
            <a:off x="7998702" y="5240701"/>
            <a:ext cx="314554" cy="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3B423D38-C23A-D373-195E-81F078DEFBA0}"/>
              </a:ext>
            </a:extLst>
          </p:cNvPr>
          <p:cNvCxnSpPr>
            <a:stCxn id="27" idx="2"/>
            <a:endCxn id="145" idx="1"/>
          </p:cNvCxnSpPr>
          <p:nvPr/>
        </p:nvCxnSpPr>
        <p:spPr>
          <a:xfrm rot="5400000">
            <a:off x="9009152" y="5205371"/>
            <a:ext cx="228832" cy="7052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A6AB030-7275-4C01-4754-C0DD1F6B3632}"/>
              </a:ext>
            </a:extLst>
          </p:cNvPr>
          <p:cNvCxnSpPr>
            <a:cxnSpLocks/>
            <a:stCxn id="27" idx="2"/>
            <a:endCxn id="151" idx="1"/>
          </p:cNvCxnSpPr>
          <p:nvPr/>
        </p:nvCxnSpPr>
        <p:spPr>
          <a:xfrm rot="16200000" flipH="1">
            <a:off x="9786709" y="5133039"/>
            <a:ext cx="217745" cy="838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7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DE7EB-C2F1-4974-B8AF-2A24D60A35B8}"/>
              </a:ext>
            </a:extLst>
          </p:cNvPr>
          <p:cNvSpPr/>
          <p:nvPr/>
        </p:nvSpPr>
        <p:spPr>
          <a:xfrm>
            <a:off x="6271465" y="4827762"/>
            <a:ext cx="511055" cy="79898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37A525-7959-7A10-20E4-659C9ED4E311}"/>
              </a:ext>
            </a:extLst>
          </p:cNvPr>
          <p:cNvSpPr/>
          <p:nvPr/>
        </p:nvSpPr>
        <p:spPr>
          <a:xfrm>
            <a:off x="6275388" y="2432995"/>
            <a:ext cx="511055" cy="789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추천하는 방법론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가령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영화라고 한다면 영화에 대한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‘, ‘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감독명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‘, 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출연 배우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컨텐츠의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작용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컨텐츠 기반 필터링은 다음과 같은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 단계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가능함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2019)</a:t>
            </a: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Content Analyzer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컨텐츠의 특성을 분석하는 부분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Raw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데이터를 정형화된 정보로 변환한다</a:t>
            </a:r>
            <a:endParaRPr lang="en-US" altLang="ko-KR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Profile Learner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Content Analyzer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에서 추출한 컨텐츠의 특성을 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추전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목표인 유저에 맞게 재가공하는 부분</a:t>
            </a:r>
            <a:endParaRPr lang="en-US" altLang="ko-KR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Filtering Component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: Profile Learner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에서 나온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user Profile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기반으로 가장 유사한 상품을 추천하는 부분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다양한 유사도 측정 방법론 활용 가능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1516F2-A61A-BA59-4F8D-B9E818B05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72491"/>
              </p:ext>
            </p:extLst>
          </p:nvPr>
        </p:nvGraphicFramePr>
        <p:xfrm>
          <a:off x="6786444" y="2191872"/>
          <a:ext cx="4167101" cy="342184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90992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22318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8382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038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999588">
                  <a:extLst>
                    <a:ext uri="{9D8B030D-6E8A-4147-A177-3AD203B41FA5}">
                      <a16:colId xmlns:a16="http://schemas.microsoft.com/office/drawing/2014/main" val="2580529415"/>
                    </a:ext>
                  </a:extLst>
                </a:gridCol>
              </a:tblGrid>
              <a:tr h="241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블록버스터</a:t>
                      </a: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아동</a:t>
                      </a: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SF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Over 1 million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 dpi="0" rotWithShape="1">
                      <a:blip r:embed="rId4"/>
                      <a:srcRect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5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6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7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E0BEC8-D432-FFF8-59C7-E0FC38207378}"/>
              </a:ext>
            </a:extLst>
          </p:cNvPr>
          <p:cNvSpPr/>
          <p:nvPr/>
        </p:nvSpPr>
        <p:spPr>
          <a:xfrm>
            <a:off x="6275388" y="2432995"/>
            <a:ext cx="4745538" cy="789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A75A3-E4E2-5B1C-4373-162BA63A065B}"/>
              </a:ext>
            </a:extLst>
          </p:cNvPr>
          <p:cNvSpPr/>
          <p:nvPr/>
        </p:nvSpPr>
        <p:spPr>
          <a:xfrm>
            <a:off x="6275388" y="4836979"/>
            <a:ext cx="4745538" cy="789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B494EB4-53A4-38D5-C044-796D9BB4D5BB}"/>
              </a:ext>
            </a:extLst>
          </p:cNvPr>
          <p:cNvCxnSpPr>
            <a:cxnSpLocks/>
            <a:stCxn id="15" idx="3"/>
            <a:endCxn id="28" idx="0"/>
          </p:cNvCxnSpPr>
          <p:nvPr/>
        </p:nvCxnSpPr>
        <p:spPr>
          <a:xfrm>
            <a:off x="11020926" y="2827876"/>
            <a:ext cx="213086" cy="980404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1C75A0-F846-5A92-9CB6-DC8F5F9807A4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11020926" y="4269945"/>
            <a:ext cx="213086" cy="961916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F4AE9A-427B-616D-E81D-2208808403C9}"/>
              </a:ext>
            </a:extLst>
          </p:cNvPr>
          <p:cNvSpPr txBox="1"/>
          <p:nvPr/>
        </p:nvSpPr>
        <p:spPr>
          <a:xfrm>
            <a:off x="10682908" y="3808280"/>
            <a:ext cx="110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유사도 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높음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27A15-C8D1-70E0-249B-B5A1BBD86436}"/>
              </a:ext>
            </a:extLst>
          </p:cNvPr>
          <p:cNvSpPr txBox="1"/>
          <p:nvPr/>
        </p:nvSpPr>
        <p:spPr>
          <a:xfrm>
            <a:off x="6372636" y="2446021"/>
            <a:ext cx="3770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선택</a:t>
            </a:r>
            <a:endParaRPr lang="en-US" altLang="ko-KR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Malgun Gothic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영화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96175-83B1-D26D-9E5C-F302254AB3EC}"/>
              </a:ext>
            </a:extLst>
          </p:cNvPr>
          <p:cNvSpPr txBox="1"/>
          <p:nvPr/>
        </p:nvSpPr>
        <p:spPr>
          <a:xfrm>
            <a:off x="6348140" y="4792501"/>
            <a:ext cx="381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추천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Malgun Gothic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영화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3F5E3D43-E654-0359-49D3-322E548035F6}"/>
              </a:ext>
            </a:extLst>
          </p:cNvPr>
          <p:cNvSpPr/>
          <p:nvPr/>
        </p:nvSpPr>
        <p:spPr>
          <a:xfrm>
            <a:off x="6400800" y="3429000"/>
            <a:ext cx="208593" cy="1157258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8000">
                <a:schemeClr val="bg1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F238D-B580-5ED0-4BC5-30A4A60A3C1F}"/>
              </a:ext>
            </a:extLst>
          </p:cNvPr>
          <p:cNvSpPr txBox="1"/>
          <p:nvPr/>
        </p:nvSpPr>
        <p:spPr>
          <a:xfrm>
            <a:off x="7955279" y="5712840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 기반 필터링 예시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영역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공간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추천 사항을 추론하는 방법론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가령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유저의 구매 내역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영역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A’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충분히 유사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하다면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협업 기반 필터링은 아래와 같이 분류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2019)</a:t>
            </a: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메모리 기반 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User – Item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행렬에서만 작동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추천 직전에 모든 평점을 직접적으로 업데이트하여 활용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배치성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활용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</a:t>
            </a: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모델 기반 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학습 가능한 파라미터를 가진 모델을 활용하여 학습한 패턴을 기반으로 추천을 수행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Paul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Convington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Jay Adams and Emre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Sargin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2016)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1BFC65-E375-8259-E20D-EF372DCB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80697"/>
              </p:ext>
            </p:extLst>
          </p:nvPr>
        </p:nvGraphicFramePr>
        <p:xfrm>
          <a:off x="6786444" y="2191872"/>
          <a:ext cx="4167101" cy="33722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90992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22318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8382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038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999588">
                  <a:extLst>
                    <a:ext uri="{9D8B030D-6E8A-4147-A177-3AD203B41FA5}">
                      <a16:colId xmlns:a16="http://schemas.microsoft.com/office/drawing/2014/main" val="2580529415"/>
                    </a:ext>
                  </a:extLst>
                </a:gridCol>
              </a:tblGrid>
              <a:tr h="12307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4">
                        <a:alphaModFix amt="98000"/>
                      </a:blip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5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6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7"/>
                      <a:stretch>
                        <a:fillRect l="5000" t="5000" r="5000" b="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?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유저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D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B9458F-F0AE-204D-0946-45CC0C67C2AD}"/>
              </a:ext>
            </a:extLst>
          </p:cNvPr>
          <p:cNvCxnSpPr>
            <a:cxnSpLocks/>
            <a:stCxn id="38" idx="1"/>
            <a:endCxn id="42" idx="2"/>
          </p:cNvCxnSpPr>
          <p:nvPr/>
        </p:nvCxnSpPr>
        <p:spPr>
          <a:xfrm rot="10800000">
            <a:off x="6498683" y="4739420"/>
            <a:ext cx="287760" cy="563202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28ED33-1926-F824-435D-F6D686EC7E8C}"/>
              </a:ext>
            </a:extLst>
          </p:cNvPr>
          <p:cNvCxnSpPr>
            <a:cxnSpLocks/>
            <a:stCxn id="37" idx="1"/>
            <a:endCxn id="42" idx="0"/>
          </p:cNvCxnSpPr>
          <p:nvPr/>
        </p:nvCxnSpPr>
        <p:spPr>
          <a:xfrm rot="10800000" flipV="1">
            <a:off x="6498683" y="3702351"/>
            <a:ext cx="287760" cy="575403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FBD981-8939-9591-B154-6FE960642D54}"/>
              </a:ext>
            </a:extLst>
          </p:cNvPr>
          <p:cNvSpPr txBox="1"/>
          <p:nvPr/>
        </p:nvSpPr>
        <p:spPr>
          <a:xfrm>
            <a:off x="7955279" y="5712840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 예시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ED6E8-C328-3154-3758-E09E2FFFA87B}"/>
              </a:ext>
            </a:extLst>
          </p:cNvPr>
          <p:cNvSpPr/>
          <p:nvPr/>
        </p:nvSpPr>
        <p:spPr>
          <a:xfrm>
            <a:off x="6786443" y="3429000"/>
            <a:ext cx="3204224" cy="5467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67BD73-E682-A9BD-DEF4-9566DEAE7A61}"/>
              </a:ext>
            </a:extLst>
          </p:cNvPr>
          <p:cNvSpPr/>
          <p:nvPr/>
        </p:nvSpPr>
        <p:spPr>
          <a:xfrm>
            <a:off x="6786443" y="5028772"/>
            <a:ext cx="3204224" cy="5476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D437D8-40E2-2D78-BE26-84111607EF6C}"/>
              </a:ext>
            </a:extLst>
          </p:cNvPr>
          <p:cNvSpPr txBox="1"/>
          <p:nvPr/>
        </p:nvSpPr>
        <p:spPr>
          <a:xfrm>
            <a:off x="5947579" y="4277755"/>
            <a:ext cx="110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유사도 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높음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065763C-CF45-21EA-F669-19CC22F9779B}"/>
              </a:ext>
            </a:extLst>
          </p:cNvPr>
          <p:cNvSpPr/>
          <p:nvPr/>
        </p:nvSpPr>
        <p:spPr>
          <a:xfrm>
            <a:off x="10207765" y="3516336"/>
            <a:ext cx="486486" cy="330200"/>
          </a:xfrm>
          <a:prstGeom prst="ellipse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B63FE51-9D47-64D3-35A0-3F3D85579C18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>
            <a:off x="10694251" y="3681436"/>
            <a:ext cx="284037" cy="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F3C7EF-34B4-2A26-3A11-53FFA40C0A39}"/>
              </a:ext>
            </a:extLst>
          </p:cNvPr>
          <p:cNvSpPr txBox="1"/>
          <p:nvPr/>
        </p:nvSpPr>
        <p:spPr>
          <a:xfrm>
            <a:off x="10978288" y="3453423"/>
            <a:ext cx="477562" cy="461665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</a:p>
          <a:p>
            <a:pPr algn="ctr" latinLnBrk="1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557ED27-7D2B-FE45-C67E-F1E6FC9A0FB4}"/>
              </a:ext>
            </a:extLst>
          </p:cNvPr>
          <p:cNvSpPr/>
          <p:nvPr/>
        </p:nvSpPr>
        <p:spPr>
          <a:xfrm>
            <a:off x="10202270" y="5141267"/>
            <a:ext cx="486486" cy="3302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위로 굽음 60">
            <a:extLst>
              <a:ext uri="{FF2B5EF4-FFF2-40B4-BE49-F238E27FC236}">
                <a16:creationId xmlns:a16="http://schemas.microsoft.com/office/drawing/2014/main" id="{1E4BED0E-0633-4FCC-A738-C276387065CF}"/>
              </a:ext>
            </a:extLst>
          </p:cNvPr>
          <p:cNvSpPr/>
          <p:nvPr/>
        </p:nvSpPr>
        <p:spPr>
          <a:xfrm>
            <a:off x="10783437" y="3912269"/>
            <a:ext cx="593624" cy="1478282"/>
          </a:xfrm>
          <a:prstGeom prst="bentUp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3000">
                <a:schemeClr val="bg1">
                  <a:lumMod val="50000"/>
                  <a:alpha val="48000"/>
                </a:schemeClr>
              </a:gs>
              <a:gs pos="64000">
                <a:srgbClr val="00ADC3">
                  <a:alpha val="41000"/>
                </a:srgbClr>
              </a:gs>
              <a:gs pos="100000">
                <a:srgbClr val="00AD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방법론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각자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장단점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주류 추천시스템은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결합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(Hybrid)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추천을 수행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K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eunho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Choi et.al)</a:t>
            </a:r>
          </a:p>
          <a:p>
            <a:pPr marL="180000"/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우측 그림에 대한 설명은 아래와 같음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(a)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헙업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결과물을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가중치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통해 결합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(b)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통해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특성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유저간 유사도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측정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(c)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Output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또다른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예측 모델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Input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으로 투입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- (d)</a:t>
            </a:r>
            <a:r>
              <a:rPr lang="ko-KR" altLang="en-US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의 경우 </a:t>
            </a:r>
            <a:r>
              <a:rPr lang="en-US" altLang="ko-KR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User Profile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과정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필터링의 결과물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을 활용하여 품질을 향상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0F40A-1910-B488-585D-58DD42636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05" y="2673808"/>
            <a:ext cx="4476750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8BF7C-150F-BAF6-0B2B-64C6A5E226F9}"/>
              </a:ext>
            </a:extLst>
          </p:cNvPr>
          <p:cNvSpPr txBox="1"/>
          <p:nvPr/>
        </p:nvSpPr>
        <p:spPr>
          <a:xfrm>
            <a:off x="7080085" y="4909418"/>
            <a:ext cx="40308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 방식 개념도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sz="1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5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B55FF-B7C1-48AB-7BE0-EC67711991F8}"/>
              </a:ext>
            </a:extLst>
          </p:cNvPr>
          <p:cNvSpPr/>
          <p:nvPr/>
        </p:nvSpPr>
        <p:spPr>
          <a:xfrm>
            <a:off x="1019174" y="4377408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: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유저의 단골브랜드 추가 내역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상품 추가 내역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내역을 모두 활용한 모델은 준수한 성능을 보일 것이다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20C09-FA88-1559-F7B4-7333D539E370}"/>
              </a:ext>
            </a:extLst>
          </p:cNvPr>
          <p:cNvSpPr/>
          <p:nvPr/>
        </p:nvSpPr>
        <p:spPr>
          <a:xfrm>
            <a:off x="1019174" y="3143440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방법론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차용한 추천 시스템은 단순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필터링에 비해</a:t>
            </a:r>
            <a:b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  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서비스에 활용 가능한 준수한 성능을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보일것이다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08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본문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989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8963</TotalTime>
  <Words>5990</Words>
  <Application>Microsoft Office PowerPoint</Application>
  <PresentationFormat>와이드스크린</PresentationFormat>
  <Paragraphs>1745</Paragraphs>
  <Slides>45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HY헤드라인M</vt:lpstr>
      <vt:lpstr>나눔고딕</vt:lpstr>
      <vt:lpstr>나눔고딕 ExtraBold</vt:lpstr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부서별 3분기 결과 및  4분기 계획</dc:title>
  <dc:creator>LINKSHOPS</dc:creator>
  <cp:lastModifiedBy>370</cp:lastModifiedBy>
  <cp:revision>141</cp:revision>
  <dcterms:modified xsi:type="dcterms:W3CDTF">2023-04-24T07:11:33Z</dcterms:modified>
</cp:coreProperties>
</file>