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2B9D66-1D79-48D4-B8B8-769FE6FBC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AC22C8-63E4-4BC1-B73A-EDFDC5C1E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77E64E-C1F3-4A02-A505-EFF4E6182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23361-D96A-4B32-B137-676904448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F744D0-9D3C-4799-8094-2D9400B19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439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2D69D-28C1-4135-BB2B-E00CAAD6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BE8F81-883E-4ABE-AD50-03F05FAF4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8D810D-DCAF-47FF-A404-75D3A2A2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BBD7B1-B2CD-4FD6-8B2E-569EB7E9B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2E1F27-A542-497B-96F6-6EBAFC19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86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DD0AB9A-151A-4753-8671-E190B88EFF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4241F0-1248-433C-A1EC-7BC3C8F733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16451-D350-4FFD-BA6D-53B51AF48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A1A321-F714-4D6B-A584-12CE620F8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C61165-0D07-4F92-B9C6-3CA318846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63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8883E-DD03-4511-86E1-F2C93F756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201BC1-35BC-4085-B7D5-01BD1F9C83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7B39F-7E4E-4AF7-ABBC-067508E6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58973F-B27A-4F72-AC4A-66941EED1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0BE567-FCF1-4868-8380-45961F91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13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601378-08ED-41C9-86CF-B3868E13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B3F031-E439-40B2-85F1-62CA87620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D8D865-C0D0-4AB7-970D-D9F317E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D81C00-8E38-4749-AE3D-A8184984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8AC811-36C7-4C97-AA84-3E20918A1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2587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B960C7-8C37-40C6-8267-30E749A62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7F5B97-C595-4512-97D0-E34BB2E44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984ABB0-2956-41DA-B2A3-23FF0DE37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D417C-2821-4F07-AFA4-992ACD96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12B41B-9C47-43D6-B611-7302D4B89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41F60-C086-4A9D-B8D4-D04A3125E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61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313D0-6421-4444-98BD-58C042CC6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25DC9E-60B9-419A-BA71-4F862A569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82CB3C-44B5-4961-BF2B-861985A286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2A27E5-0FA2-4217-815A-2F4C58DE64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E22D06-B43D-415B-872F-4373282EF1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CD9C2C-6C22-41A9-B62E-A6A48620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773501-9D21-4798-A4CF-9A7C3F99C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85760A-719A-4116-B09E-E764E402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42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4C39F0-F529-4FB2-BAE7-5D24C8A6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8B9E0D-F7F1-40F9-87C0-58CAE103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7218D3-6D9A-405F-BD7F-F76663EC0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18CAFAD-E175-4689-B4BA-6CAC4F94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63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2DE400D-982A-45C7-8098-4F60FDB64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887A12E-E406-441F-948F-4A4FB3C6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0CC777-B994-42B0-9FA0-B70FB1B65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002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085D6-0801-4E13-BACF-7D3A30756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A84A0B-54AB-4CAB-9DCB-F8A5DFE10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540F6F-0E14-4FF0-9336-EA55EEBA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84900-EB60-43CD-A7D3-1BE98E1CE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A905B4-5E98-425D-8000-42212AAB1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0D4205-27AB-489D-8BC3-35CC99E5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667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79541-7290-4D3F-AE50-406DEE7BF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069B8A-D4AC-4B6B-98E0-F55413257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A65D67-0EF5-41E8-A575-1A80CDFD77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7F7CFA-5AF6-4182-9BBF-EB5D2A001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522C4F7-0DAC-42B8-80A8-C7AB6A03D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21DBBD-F1A3-4B3D-9EF2-AB18CAD77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821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B1785AB-C057-4B7A-9F7F-1762BCD9F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1252F5-C7AF-499A-85A6-7939C1484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E252E-56A8-46B5-8703-CC8047CDBC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F6476-C2A6-466C-A8B1-754844E39D34}" type="datetimeFigureOut">
              <a:rPr lang="ko-KR" altLang="en-US" smtClean="0"/>
              <a:t>2019-12-23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B9359-05A6-40EE-B2CC-FF3658CFF2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B9893B-CCDD-425A-BE1A-19C06A4BB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267D2-33FC-45BA-917B-625A67ED052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15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679CF-E5A3-4DE5-96B8-A926CA8F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확률 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9ADC86-5E19-4D41-8551-977690CBD4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14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C06CED-1D86-4B38-815E-3E3D744A5A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표본공간 </a:t>
                </a:r>
                <a:r>
                  <a:rPr lang="en-US" altLang="ko-KR" sz="2000" dirty="0"/>
                  <a:t>e</a:t>
                </a:r>
                <a:r>
                  <a:rPr lang="ko-KR" altLang="en-US" sz="2000" dirty="0"/>
                  <a:t>의 각 원소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를 실수공간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ko-KR" altLang="en-US" sz="2000" dirty="0"/>
                  <a:t>에 나타나도록 사영하는 함수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:r>
                  <a:rPr lang="ko-KR" altLang="en-US" sz="2000" dirty="0"/>
                  <a:t>예를 들어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동전 던지기의 표본공간 </a:t>
                </a:r>
                <a:r>
                  <a:rPr lang="en-US" altLang="ko-KR" sz="2000" dirty="0"/>
                  <a:t>e</a:t>
                </a:r>
                <a:r>
                  <a:rPr lang="ko-KR" altLang="en-US" sz="2000" dirty="0"/>
                  <a:t>를 </a:t>
                </a:r>
                <a:r>
                  <a:rPr lang="en-US" altLang="ko-KR" sz="2000" dirty="0"/>
                  <a:t>‘</a:t>
                </a:r>
                <a:r>
                  <a:rPr lang="ko-KR" altLang="en-US" sz="2000" dirty="0"/>
                  <a:t>앞면 또는 </a:t>
                </a:r>
                <a:r>
                  <a:rPr lang="ko-KR" altLang="en-US" sz="2000" dirty="0" err="1"/>
                  <a:t>뒷면＇으로</a:t>
                </a:r>
                <a:r>
                  <a:rPr lang="ko-KR" altLang="en-US" sz="2000" dirty="0"/>
                  <a:t> 정의할 때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F7C06CED-1D86-4B38-815E-3E3D744A5A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A9A98AC2-6C0D-43E2-97E4-DC4B2F4FF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165"/>
            <a:ext cx="10515600" cy="1325563"/>
          </a:xfrm>
        </p:spPr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4" name="구름 3">
            <a:extLst>
              <a:ext uri="{FF2B5EF4-FFF2-40B4-BE49-F238E27FC236}">
                <a16:creationId xmlns:a16="http://schemas.microsoft.com/office/drawing/2014/main" id="{D430452A-E333-4568-A4D9-1C890DF7BD99}"/>
              </a:ext>
            </a:extLst>
          </p:cNvPr>
          <p:cNvSpPr/>
          <p:nvPr/>
        </p:nvSpPr>
        <p:spPr>
          <a:xfrm>
            <a:off x="1515292" y="4001294"/>
            <a:ext cx="2603862" cy="2159726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FED91014-DC50-4631-AA9A-26EEB3A0CC14}"/>
              </a:ext>
            </a:extLst>
          </p:cNvPr>
          <p:cNvSpPr/>
          <p:nvPr/>
        </p:nvSpPr>
        <p:spPr>
          <a:xfrm>
            <a:off x="4204063" y="4048897"/>
            <a:ext cx="1184365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D72C53-EDA5-439C-A5EC-9926F2BE9A05}"/>
              </a:ext>
            </a:extLst>
          </p:cNvPr>
          <p:cNvSpPr txBox="1"/>
          <p:nvPr/>
        </p:nvSpPr>
        <p:spPr>
          <a:xfrm>
            <a:off x="5599611" y="4048897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: </a:t>
            </a:r>
            <a:endParaRPr lang="ko-KR" altLang="en-US" dirty="0"/>
          </a:p>
        </p:txBody>
      </p:sp>
      <p:sp>
        <p:nvSpPr>
          <p:cNvPr id="11" name="왼쪽 중괄호 10">
            <a:extLst>
              <a:ext uri="{FF2B5EF4-FFF2-40B4-BE49-F238E27FC236}">
                <a16:creationId xmlns:a16="http://schemas.microsoft.com/office/drawing/2014/main" id="{1EDD00DD-5D69-4D0A-9709-F4F4541656D8}"/>
              </a:ext>
            </a:extLst>
          </p:cNvPr>
          <p:cNvSpPr/>
          <p:nvPr/>
        </p:nvSpPr>
        <p:spPr>
          <a:xfrm>
            <a:off x="6017318" y="3776363"/>
            <a:ext cx="538930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69A1BE-B1AB-4DAA-A877-6BF6A2F24ED8}"/>
              </a:ext>
            </a:extLst>
          </p:cNvPr>
          <p:cNvSpPr txBox="1"/>
          <p:nvPr/>
        </p:nvSpPr>
        <p:spPr>
          <a:xfrm>
            <a:off x="6556248" y="3602679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앞면 </a:t>
            </a:r>
            <a:r>
              <a:rPr lang="en-US" altLang="ko-KR" dirty="0"/>
              <a:t>: 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F8DA9C-B81E-4896-B2F1-9C017EA3927C}"/>
              </a:ext>
            </a:extLst>
          </p:cNvPr>
          <p:cNvSpPr txBox="1"/>
          <p:nvPr/>
        </p:nvSpPr>
        <p:spPr>
          <a:xfrm>
            <a:off x="6556248" y="449511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뒷면 </a:t>
            </a:r>
            <a:r>
              <a:rPr lang="en-US" altLang="ko-KR" dirty="0"/>
              <a:t>: 0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39BCAC7A-D552-4729-9273-C95817DEF61D}"/>
              </a:ext>
            </a:extLst>
          </p:cNvPr>
          <p:cNvSpPr/>
          <p:nvPr/>
        </p:nvSpPr>
        <p:spPr>
          <a:xfrm>
            <a:off x="8036705" y="3341421"/>
            <a:ext cx="1320219" cy="1587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1042BFB-8785-4B21-A704-6A36F24AF1AE}"/>
              </a:ext>
            </a:extLst>
          </p:cNvPr>
          <p:cNvCxnSpPr>
            <a:endCxn id="14" idx="4"/>
          </p:cNvCxnSpPr>
          <p:nvPr/>
        </p:nvCxnSpPr>
        <p:spPr>
          <a:xfrm>
            <a:off x="8682446" y="3326674"/>
            <a:ext cx="14369" cy="16023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3A4D6B-3F2B-457B-8D86-3B8BEA3B6936}"/>
              </a:ext>
            </a:extLst>
          </p:cNvPr>
          <p:cNvSpPr txBox="1"/>
          <p:nvPr/>
        </p:nvSpPr>
        <p:spPr>
          <a:xfrm>
            <a:off x="8360229" y="40488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7F083A-C6AB-41D2-9574-3168B83A7C6F}"/>
              </a:ext>
            </a:extLst>
          </p:cNvPr>
          <p:cNvSpPr txBox="1"/>
          <p:nvPr/>
        </p:nvSpPr>
        <p:spPr>
          <a:xfrm>
            <a:off x="8715565" y="40396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9E2A72C-0879-43FA-94C5-D65A0E0B5BAE}"/>
              </a:ext>
            </a:extLst>
          </p:cNvPr>
          <p:cNvSpPr/>
          <p:nvPr/>
        </p:nvSpPr>
        <p:spPr>
          <a:xfrm>
            <a:off x="4204063" y="5875928"/>
            <a:ext cx="1184365" cy="32221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BAA9688-E485-4384-B4D2-7D1EA89DE8D9}"/>
              </a:ext>
            </a:extLst>
          </p:cNvPr>
          <p:cNvSpPr txBox="1"/>
          <p:nvPr/>
        </p:nvSpPr>
        <p:spPr>
          <a:xfrm>
            <a:off x="5557070" y="5878911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 : 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920A0D-5357-4830-90E6-9B7F32B1EDFF}"/>
              </a:ext>
            </a:extLst>
          </p:cNvPr>
          <p:cNvSpPr txBox="1"/>
          <p:nvPr/>
        </p:nvSpPr>
        <p:spPr>
          <a:xfrm>
            <a:off x="6007608" y="5746707"/>
            <a:ext cx="1420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처음 앞면이</a:t>
            </a:r>
            <a:endParaRPr lang="en-US" altLang="ko-KR" dirty="0"/>
          </a:p>
          <a:p>
            <a:r>
              <a:rPr lang="ko-KR" altLang="en-US" dirty="0"/>
              <a:t>나타난 순서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F6B81EA-CB56-4603-8A48-66B3F12404B4}"/>
              </a:ext>
            </a:extLst>
          </p:cNvPr>
          <p:cNvSpPr/>
          <p:nvPr/>
        </p:nvSpPr>
        <p:spPr>
          <a:xfrm>
            <a:off x="7984454" y="5296809"/>
            <a:ext cx="1320219" cy="15876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53706E-98EA-4DA9-9917-0D6F322B2305}"/>
              </a:ext>
            </a:extLst>
          </p:cNvPr>
          <p:cNvSpPr txBox="1"/>
          <p:nvPr/>
        </p:nvSpPr>
        <p:spPr>
          <a:xfrm>
            <a:off x="8222011" y="5699355"/>
            <a:ext cx="8451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1,2,4,3</a:t>
            </a:r>
          </a:p>
          <a:p>
            <a:r>
              <a:rPr lang="en-US" altLang="ko-KR" dirty="0"/>
              <a:t>3,4,1,2</a:t>
            </a:r>
          </a:p>
          <a:p>
            <a:r>
              <a:rPr lang="en-US" altLang="ko-KR" dirty="0"/>
              <a:t>…..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678FF-C638-4B86-881A-43524DFFCA92}"/>
                  </a:ext>
                </a:extLst>
              </p:cNvPr>
              <p:cNvSpPr txBox="1"/>
              <p:nvPr/>
            </p:nvSpPr>
            <p:spPr>
              <a:xfrm>
                <a:off x="2426080" y="4864447"/>
                <a:ext cx="53091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000" b="1" i="1" smtClean="0">
                          <a:latin typeface="Cambria Math" panose="02040503050406030204" pitchFamily="18" charset="0"/>
                        </a:rPr>
                        <m:t>ⅇ</m:t>
                      </m:r>
                    </m:oMath>
                  </m:oMathPara>
                </a14:m>
                <a:endParaRPr lang="ko-KR" altLang="en-US" sz="30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678FF-C638-4B86-881A-43524DFFC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080" y="4864447"/>
                <a:ext cx="530915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73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55433-CED2-4332-ACAA-65C5902D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49C9E0-48C6-4EA1-8164-83990F898B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확률 질량 함수</a:t>
                </a:r>
                <a:r>
                  <a:rPr lang="en-US" altLang="ko-KR" sz="2000" dirty="0"/>
                  <a:t>(PMF)</a:t>
                </a:r>
                <a:r>
                  <a:rPr lang="ko-KR" altLang="en-US" sz="2000" dirty="0"/>
                  <a:t>는 이산형 확률변수에서 해당 포인트의 </a:t>
                </a:r>
                <a:r>
                  <a:rPr lang="ko-KR" altLang="en-US" sz="2000" dirty="0" err="1"/>
                  <a:t>확률값을</a:t>
                </a:r>
                <a:r>
                  <a:rPr lang="ko-KR" altLang="en-US" sz="2000" dirty="0"/>
                  <a:t> 나타내는 함수이다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C49C9E0-48C6-4EA1-8164-83990F898B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1401" r="-104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6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93EA3-01C4-4DCB-A98B-7BF18F01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3B43CB-A276-4A0D-90D9-715C5A3B70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83921" y="1803792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이산형 확률변수의 누적 분포 함수</a:t>
                </a:r>
                <a:r>
                  <a:rPr lang="en-US" altLang="ko-KR" sz="2000" dirty="0"/>
                  <a:t>(CDF)</a:t>
                </a:r>
              </a:p>
              <a:p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이산형 확률변수의 확률적 누적을 나타내는 분포 함수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−∞,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∈ⅇ: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≦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이는 </a:t>
                </a:r>
                <a:r>
                  <a:rPr lang="ko-KR" altLang="en-US" sz="2000" dirty="0" err="1"/>
                  <a:t>간략화하여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≦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sz="2000" dirty="0"/>
                  <a:t>로 표현 가능하다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만약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ⅇ={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주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를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던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지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시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행</m:t>
                        </m:r>
                      </m:e>
                    </m:d>
                  </m:oMath>
                </a14:m>
                <a:r>
                  <a:rPr lang="ko-KR" altLang="en-US" sz="2000" dirty="0"/>
                  <a:t> 일 때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주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사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위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윗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면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에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나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오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는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∈ⅇ</m:t>
                        </m:r>
                      </m:e>
                    </m:d>
                  </m:oMath>
                </a14:m>
                <a:r>
                  <a:rPr lang="ko-KR" altLang="en-US" sz="2000" dirty="0"/>
                  <a:t>라면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13B43CB-A276-4A0D-90D9-715C5A3B70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3921" y="1803792"/>
                <a:ext cx="10515600" cy="4351338"/>
              </a:xfrm>
              <a:blipFill>
                <a:blip r:embed="rId2"/>
                <a:stretch>
                  <a:fillRect l="-754" t="-1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9E909BB-570D-4A13-97D4-751687152D6A}"/>
              </a:ext>
            </a:extLst>
          </p:cNvPr>
          <p:cNvCxnSpPr>
            <a:cxnSpLocks/>
          </p:cNvCxnSpPr>
          <p:nvPr/>
        </p:nvCxnSpPr>
        <p:spPr>
          <a:xfrm flipV="1">
            <a:off x="7724504" y="3161211"/>
            <a:ext cx="0" cy="211376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70C15CA-6BE5-44BC-A7B8-56D9B517BD74}"/>
              </a:ext>
            </a:extLst>
          </p:cNvPr>
          <p:cNvCxnSpPr>
            <a:cxnSpLocks/>
          </p:cNvCxnSpPr>
          <p:nvPr/>
        </p:nvCxnSpPr>
        <p:spPr>
          <a:xfrm>
            <a:off x="7463246" y="5051136"/>
            <a:ext cx="362276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3EFB010B-D67F-4885-A330-3D13D766ADE0}"/>
              </a:ext>
            </a:extLst>
          </p:cNvPr>
          <p:cNvCxnSpPr>
            <a:cxnSpLocks/>
          </p:cNvCxnSpPr>
          <p:nvPr/>
        </p:nvCxnSpPr>
        <p:spPr>
          <a:xfrm>
            <a:off x="7994469" y="4909213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2F648391-CE4F-42F7-81E8-17775EED3DBC}"/>
              </a:ext>
            </a:extLst>
          </p:cNvPr>
          <p:cNvCxnSpPr>
            <a:cxnSpLocks/>
          </p:cNvCxnSpPr>
          <p:nvPr/>
        </p:nvCxnSpPr>
        <p:spPr>
          <a:xfrm>
            <a:off x="8403767" y="4909213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846A6C6-EB68-4099-B46B-3D5DDFFAA470}"/>
              </a:ext>
            </a:extLst>
          </p:cNvPr>
          <p:cNvCxnSpPr>
            <a:cxnSpLocks/>
          </p:cNvCxnSpPr>
          <p:nvPr/>
        </p:nvCxnSpPr>
        <p:spPr>
          <a:xfrm>
            <a:off x="8965484" y="4914671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F3E0952-E945-4ED6-B034-68457CBDF159}"/>
              </a:ext>
            </a:extLst>
          </p:cNvPr>
          <p:cNvCxnSpPr>
            <a:cxnSpLocks/>
          </p:cNvCxnSpPr>
          <p:nvPr/>
        </p:nvCxnSpPr>
        <p:spPr>
          <a:xfrm>
            <a:off x="9577274" y="4909213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A50BE4F-73BB-403B-8E61-A73D6590C161}"/>
              </a:ext>
            </a:extLst>
          </p:cNvPr>
          <p:cNvCxnSpPr>
            <a:cxnSpLocks/>
          </p:cNvCxnSpPr>
          <p:nvPr/>
        </p:nvCxnSpPr>
        <p:spPr>
          <a:xfrm>
            <a:off x="10208628" y="4909213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D2E55BD-A087-4432-8DCC-49CE92C8FE39}"/>
              </a:ext>
            </a:extLst>
          </p:cNvPr>
          <p:cNvCxnSpPr>
            <a:cxnSpLocks/>
          </p:cNvCxnSpPr>
          <p:nvPr/>
        </p:nvCxnSpPr>
        <p:spPr>
          <a:xfrm>
            <a:off x="10835641" y="4924861"/>
            <a:ext cx="0" cy="25254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022F1B9-2201-4CDE-82E4-7071573C8F18}"/>
              </a:ext>
            </a:extLst>
          </p:cNvPr>
          <p:cNvCxnSpPr>
            <a:cxnSpLocks/>
          </p:cNvCxnSpPr>
          <p:nvPr/>
        </p:nvCxnSpPr>
        <p:spPr>
          <a:xfrm>
            <a:off x="7724504" y="5051136"/>
            <a:ext cx="2699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A283FBEE-1A1E-4CB5-99B9-9870CD3C9870}"/>
              </a:ext>
            </a:extLst>
          </p:cNvPr>
          <p:cNvSpPr/>
          <p:nvPr/>
        </p:nvSpPr>
        <p:spPr>
          <a:xfrm>
            <a:off x="7950933" y="4988888"/>
            <a:ext cx="104495" cy="110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83DCB7-C328-45F4-BEB7-783A2AEDDD9B}"/>
              </a:ext>
            </a:extLst>
          </p:cNvPr>
          <p:cNvSpPr/>
          <p:nvPr/>
        </p:nvSpPr>
        <p:spPr>
          <a:xfrm>
            <a:off x="7985763" y="4687903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C39DF212-88B2-4EBA-A4F3-50BA622D985C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8022773" y="4700972"/>
            <a:ext cx="313509" cy="6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FFEF84FA-D915-4224-B167-4CA53D282BDB}"/>
              </a:ext>
            </a:extLst>
          </p:cNvPr>
          <p:cNvSpPr/>
          <p:nvPr/>
        </p:nvSpPr>
        <p:spPr>
          <a:xfrm>
            <a:off x="8336282" y="4645664"/>
            <a:ext cx="104495" cy="110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A2C33A7-BC4A-435B-8550-477CC2840D46}"/>
              </a:ext>
            </a:extLst>
          </p:cNvPr>
          <p:cNvSpPr/>
          <p:nvPr/>
        </p:nvSpPr>
        <p:spPr>
          <a:xfrm>
            <a:off x="8355885" y="436391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F691FE8C-0186-4244-8971-D1F55538B4DE}"/>
              </a:ext>
            </a:extLst>
          </p:cNvPr>
          <p:cNvCxnSpPr>
            <a:cxnSpLocks/>
            <a:endCxn id="27" idx="2"/>
          </p:cNvCxnSpPr>
          <p:nvPr/>
        </p:nvCxnSpPr>
        <p:spPr>
          <a:xfrm flipV="1">
            <a:off x="8392895" y="4369830"/>
            <a:ext cx="498584" cy="1409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타원 26">
            <a:extLst>
              <a:ext uri="{FF2B5EF4-FFF2-40B4-BE49-F238E27FC236}">
                <a16:creationId xmlns:a16="http://schemas.microsoft.com/office/drawing/2014/main" id="{49B47EB2-9A33-4126-B3F2-1F8AC6A52A13}"/>
              </a:ext>
            </a:extLst>
          </p:cNvPr>
          <p:cNvSpPr/>
          <p:nvPr/>
        </p:nvSpPr>
        <p:spPr>
          <a:xfrm>
            <a:off x="8891479" y="4314522"/>
            <a:ext cx="104495" cy="110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A91B638-45ED-4298-B711-CDCE0C9F5E6D}"/>
              </a:ext>
            </a:extLst>
          </p:cNvPr>
          <p:cNvSpPr/>
          <p:nvPr/>
        </p:nvSpPr>
        <p:spPr>
          <a:xfrm>
            <a:off x="8943727" y="4093576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F13355-96A1-4D7B-9638-8B751B1FE50D}"/>
              </a:ext>
            </a:extLst>
          </p:cNvPr>
          <p:cNvCxnSpPr>
            <a:cxnSpLocks/>
          </p:cNvCxnSpPr>
          <p:nvPr/>
        </p:nvCxnSpPr>
        <p:spPr>
          <a:xfrm>
            <a:off x="8980737" y="4113585"/>
            <a:ext cx="511606" cy="28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>
            <a:extLst>
              <a:ext uri="{FF2B5EF4-FFF2-40B4-BE49-F238E27FC236}">
                <a16:creationId xmlns:a16="http://schemas.microsoft.com/office/drawing/2014/main" id="{9CF567AA-F2AA-4F75-8ACB-637319BD54E0}"/>
              </a:ext>
            </a:extLst>
          </p:cNvPr>
          <p:cNvSpPr/>
          <p:nvPr/>
        </p:nvSpPr>
        <p:spPr>
          <a:xfrm>
            <a:off x="9486905" y="4058277"/>
            <a:ext cx="104495" cy="110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4CBC954-DFAC-42E3-82D4-10D09B807D9B}"/>
              </a:ext>
            </a:extLst>
          </p:cNvPr>
          <p:cNvSpPr/>
          <p:nvPr/>
        </p:nvSpPr>
        <p:spPr>
          <a:xfrm>
            <a:off x="9579438" y="3792765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552BEF7-C8E2-497F-91BF-5E9AC4FF6BD5}"/>
              </a:ext>
            </a:extLst>
          </p:cNvPr>
          <p:cNvCxnSpPr>
            <a:cxnSpLocks/>
          </p:cNvCxnSpPr>
          <p:nvPr/>
        </p:nvCxnSpPr>
        <p:spPr>
          <a:xfrm>
            <a:off x="9602297" y="3817643"/>
            <a:ext cx="4996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1A0CE967-F1AE-4B8F-B8F5-2F362EC76275}"/>
              </a:ext>
            </a:extLst>
          </p:cNvPr>
          <p:cNvSpPr/>
          <p:nvPr/>
        </p:nvSpPr>
        <p:spPr>
          <a:xfrm>
            <a:off x="10104133" y="3737034"/>
            <a:ext cx="104495" cy="110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21283591-34C8-436B-B642-043317E1D8C6}"/>
              </a:ext>
            </a:extLst>
          </p:cNvPr>
          <p:cNvSpPr/>
          <p:nvPr/>
        </p:nvSpPr>
        <p:spPr>
          <a:xfrm>
            <a:off x="10217339" y="3449519"/>
            <a:ext cx="45719" cy="457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FA1D54B9-A2A4-44E4-A207-84E5807D1E8E}"/>
              </a:ext>
            </a:extLst>
          </p:cNvPr>
          <p:cNvCxnSpPr>
            <a:cxnSpLocks/>
            <a:endCxn id="49" idx="2"/>
          </p:cNvCxnSpPr>
          <p:nvPr/>
        </p:nvCxnSpPr>
        <p:spPr>
          <a:xfrm>
            <a:off x="10254349" y="3469528"/>
            <a:ext cx="59327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타원 48">
            <a:extLst>
              <a:ext uri="{FF2B5EF4-FFF2-40B4-BE49-F238E27FC236}">
                <a16:creationId xmlns:a16="http://schemas.microsoft.com/office/drawing/2014/main" id="{4B425975-D145-43FA-84BD-32F685B7E251}"/>
              </a:ext>
            </a:extLst>
          </p:cNvPr>
          <p:cNvSpPr/>
          <p:nvPr/>
        </p:nvSpPr>
        <p:spPr>
          <a:xfrm>
            <a:off x="10847625" y="3414220"/>
            <a:ext cx="104495" cy="11061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D6BE2C6-F120-4579-BA53-716CD9BE9906}"/>
                  </a:ext>
                </a:extLst>
              </p:cNvPr>
              <p:cNvSpPr/>
              <p:nvPr/>
            </p:nvSpPr>
            <p:spPr>
              <a:xfrm>
                <a:off x="7724504" y="5512368"/>
                <a:ext cx="687972" cy="322405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≦1</m:t>
                          </m:r>
                        </m:e>
                      </m:d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= 0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D6BE2C6-F120-4579-BA53-716CD9BE9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504" y="5512368"/>
                <a:ext cx="687972" cy="322405"/>
              </a:xfrm>
              <a:prstGeom prst="rect">
                <a:avLst/>
              </a:prstGeom>
              <a:blipFill>
                <a:blip r:embed="rId3"/>
                <a:stretch>
                  <a:fillRect b="-13793"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연결선: 구부러짐 55">
            <a:extLst>
              <a:ext uri="{FF2B5EF4-FFF2-40B4-BE49-F238E27FC236}">
                <a16:creationId xmlns:a16="http://schemas.microsoft.com/office/drawing/2014/main" id="{43AA4B23-DF0D-4F81-8ED4-CE14FAB6C451}"/>
              </a:ext>
            </a:extLst>
          </p:cNvPr>
          <p:cNvCxnSpPr>
            <a:stCxn id="51" idx="0"/>
            <a:endCxn id="21" idx="4"/>
          </p:cNvCxnSpPr>
          <p:nvPr/>
        </p:nvCxnSpPr>
        <p:spPr>
          <a:xfrm rot="16200000" flipV="1">
            <a:off x="7829404" y="5273281"/>
            <a:ext cx="412865" cy="6530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C9920A3-AFE5-4778-A23D-CDC746E90EE8}"/>
                  </a:ext>
                </a:extLst>
              </p:cNvPr>
              <p:cNvSpPr/>
              <p:nvPr/>
            </p:nvSpPr>
            <p:spPr>
              <a:xfrm>
                <a:off x="8673757" y="5665596"/>
                <a:ext cx="928540" cy="559634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≦3</m:t>
                          </m:r>
                        </m:e>
                      </m:d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1000" b="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1000" b="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=1/3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C9920A3-AFE5-4778-A23D-CDC746E90E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757" y="5665596"/>
                <a:ext cx="928540" cy="559634"/>
              </a:xfrm>
              <a:prstGeom prst="rect">
                <a:avLst/>
              </a:prstGeom>
              <a:blipFill>
                <a:blip r:embed="rId4"/>
                <a:stretch>
                  <a:fillRect b="-7216"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연결선: 구부러짐 57">
            <a:extLst>
              <a:ext uri="{FF2B5EF4-FFF2-40B4-BE49-F238E27FC236}">
                <a16:creationId xmlns:a16="http://schemas.microsoft.com/office/drawing/2014/main" id="{3F2E9A43-17AD-44E7-B30C-37721711A295}"/>
              </a:ext>
            </a:extLst>
          </p:cNvPr>
          <p:cNvCxnSpPr>
            <a:cxnSpLocks/>
            <a:stCxn id="57" idx="0"/>
          </p:cNvCxnSpPr>
          <p:nvPr/>
        </p:nvCxnSpPr>
        <p:spPr>
          <a:xfrm rot="16200000" flipV="1">
            <a:off x="8787632" y="5315200"/>
            <a:ext cx="552211" cy="14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D52D1B8-0B6E-45CD-8B8A-4D6B8BAC1D5D}"/>
                  </a:ext>
                </a:extLst>
              </p:cNvPr>
              <p:cNvSpPr/>
              <p:nvPr/>
            </p:nvSpPr>
            <p:spPr>
              <a:xfrm>
                <a:off x="10425260" y="5512368"/>
                <a:ext cx="928540" cy="730427"/>
              </a:xfrm>
              <a:prstGeom prst="rect">
                <a:avLst/>
              </a:prstGeom>
              <a:noFill/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≦6</m:t>
                          </m:r>
                        </m:e>
                      </m:d>
                    </m:oMath>
                  </m:oMathPara>
                </a14:m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=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1000" b="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ko-KR" sz="1000" b="0" dirty="0">
                    <a:solidFill>
                      <a:schemeClr val="tx1"/>
                    </a:solidFill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ko-KR" sz="1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10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=1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4D52D1B8-0B6E-45CD-8B8A-4D6B8BAC1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5260" y="5512368"/>
                <a:ext cx="928540" cy="73042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  <a:ln w="28575"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연결선: 구부러짐 82">
            <a:extLst>
              <a:ext uri="{FF2B5EF4-FFF2-40B4-BE49-F238E27FC236}">
                <a16:creationId xmlns:a16="http://schemas.microsoft.com/office/drawing/2014/main" id="{C6908ABE-A21B-4A94-A967-702B1DF21734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13424" y="5315200"/>
            <a:ext cx="552211" cy="14858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675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6F5B2A-7BAD-4146-9C99-283BC0EE9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7689C6-E5B7-47E6-8532-3EA2289CF8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800655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000" dirty="0"/>
                  <a:t>연속형 확률변수의 누적분포함수</a:t>
                </a:r>
                <a:r>
                  <a:rPr lang="en-US" altLang="ko-KR" sz="2000" dirty="0"/>
                  <a:t>(CDF)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ⅇ={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≤1|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ko-KR" altLang="en-US" sz="2000" dirty="0"/>
                  <a:t> 이고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랜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덤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선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택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ko-KR" altLang="en-US" sz="2000" dirty="0"/>
                  <a:t> 라면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누적분포함수는 다음과 같다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47689C6-E5B7-47E6-8532-3EA2289CF8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800655"/>
              </a:xfrm>
              <a:blipFill>
                <a:blip r:embed="rId2"/>
                <a:stretch>
                  <a:fillRect l="-812" t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그룹 7">
            <a:extLst>
              <a:ext uri="{FF2B5EF4-FFF2-40B4-BE49-F238E27FC236}">
                <a16:creationId xmlns:a16="http://schemas.microsoft.com/office/drawing/2014/main" id="{F9D8B537-EDA6-41A1-AD95-BC6AB1FFAF3E}"/>
              </a:ext>
            </a:extLst>
          </p:cNvPr>
          <p:cNvGrpSpPr/>
          <p:nvPr/>
        </p:nvGrpSpPr>
        <p:grpSpPr>
          <a:xfrm>
            <a:off x="2246810" y="3429000"/>
            <a:ext cx="1859306" cy="1234003"/>
            <a:chOff x="2203267" y="3020089"/>
            <a:chExt cx="1859306" cy="1234003"/>
          </a:xfrm>
        </p:grpSpPr>
        <p:sp>
          <p:nvSpPr>
            <p:cNvPr id="4" name="왼쪽 중괄호 3">
              <a:extLst>
                <a:ext uri="{FF2B5EF4-FFF2-40B4-BE49-F238E27FC236}">
                  <a16:creationId xmlns:a16="http://schemas.microsoft.com/office/drawing/2014/main" id="{6F9AB5A0-A1A4-4348-B4C8-89E651DE340F}"/>
                </a:ext>
              </a:extLst>
            </p:cNvPr>
            <p:cNvSpPr/>
            <p:nvPr/>
          </p:nvSpPr>
          <p:spPr>
            <a:xfrm>
              <a:off x="2203267" y="3204755"/>
              <a:ext cx="557349" cy="914400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4A7BA4B-48F7-473E-B36A-9477EEFA0972}"/>
                </a:ext>
              </a:extLst>
            </p:cNvPr>
            <p:cNvSpPr txBox="1"/>
            <p:nvPr/>
          </p:nvSpPr>
          <p:spPr>
            <a:xfrm>
              <a:off x="2760616" y="3020089"/>
              <a:ext cx="1000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0 if</a:t>
              </a:r>
              <a:r>
                <a:rPr lang="ko-KR" altLang="en-US" dirty="0"/>
                <a:t> </a:t>
              </a:r>
              <a:r>
                <a:rPr lang="en-US" altLang="ko-KR" dirty="0"/>
                <a:t>x&lt;0</a:t>
              </a:r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D14B95-185C-4401-8BA7-0E5326623039}"/>
                </a:ext>
              </a:extLst>
            </p:cNvPr>
            <p:cNvSpPr txBox="1"/>
            <p:nvPr/>
          </p:nvSpPr>
          <p:spPr>
            <a:xfrm>
              <a:off x="2760614" y="3447960"/>
              <a:ext cx="130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X if</a:t>
              </a:r>
              <a:r>
                <a:rPr lang="ko-KR" altLang="en-US" dirty="0"/>
                <a:t> </a:t>
              </a:r>
              <a:r>
                <a:rPr lang="en-US" altLang="ko-KR" dirty="0"/>
                <a:t>0&lt;x&lt;1</a:t>
              </a:r>
              <a:endParaRPr lang="ko-KR" alt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FE0216-DDCA-4AD9-9A4D-C3FA8D7BF988}"/>
                    </a:ext>
                  </a:extLst>
                </p:cNvPr>
                <p:cNvSpPr txBox="1"/>
                <p:nvPr/>
              </p:nvSpPr>
              <p:spPr>
                <a:xfrm>
                  <a:off x="2760614" y="3884760"/>
                  <a:ext cx="1164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dirty="0"/>
                    <a:t>1 if</a:t>
                  </a:r>
                  <a:r>
                    <a:rPr lang="ko-KR" alt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a14:m>
                  <a:endParaRPr lang="ko-KR" alt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5FE0216-DDCA-4AD9-9A4D-C3FA8D7BF9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60614" y="3884760"/>
                  <a:ext cx="116467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188" t="-8197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2664E0-E978-489A-AAF2-0C74C67C9145}"/>
              </a:ext>
            </a:extLst>
          </p:cNvPr>
          <p:cNvCxnSpPr/>
          <p:nvPr/>
        </p:nvCxnSpPr>
        <p:spPr>
          <a:xfrm flipV="1">
            <a:off x="5190309" y="3222171"/>
            <a:ext cx="0" cy="16285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AB0A61E-90AA-4E9C-B9F5-9EC605AE54CD}"/>
              </a:ext>
            </a:extLst>
          </p:cNvPr>
          <p:cNvCxnSpPr/>
          <p:nvPr/>
        </p:nvCxnSpPr>
        <p:spPr>
          <a:xfrm>
            <a:off x="4902926" y="4478337"/>
            <a:ext cx="402336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0451239-729B-4E44-BC8C-6635222B1705}"/>
              </a:ext>
            </a:extLst>
          </p:cNvPr>
          <p:cNvCxnSpPr/>
          <p:nvPr/>
        </p:nvCxnSpPr>
        <p:spPr>
          <a:xfrm flipV="1">
            <a:off x="5190309" y="3429000"/>
            <a:ext cx="2351314" cy="10493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C03A3E4-F3CA-4799-A33D-63E2702AEB83}"/>
              </a:ext>
            </a:extLst>
          </p:cNvPr>
          <p:cNvSpPr txBox="1"/>
          <p:nvPr/>
        </p:nvSpPr>
        <p:spPr>
          <a:xfrm>
            <a:off x="6492266" y="40055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F3D1395-43ED-4496-B03F-14749EF51AC4}"/>
              </a:ext>
            </a:extLst>
          </p:cNvPr>
          <p:cNvCxnSpPr/>
          <p:nvPr/>
        </p:nvCxnSpPr>
        <p:spPr>
          <a:xfrm>
            <a:off x="7541623" y="3429000"/>
            <a:ext cx="731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690FDDAD-D760-45C4-BFC5-71EBB5158695}"/>
              </a:ext>
            </a:extLst>
          </p:cNvPr>
          <p:cNvCxnSpPr/>
          <p:nvPr/>
        </p:nvCxnSpPr>
        <p:spPr>
          <a:xfrm>
            <a:off x="7541623" y="3429000"/>
            <a:ext cx="0" cy="1049337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E8DFB0B-A319-4CAB-BA31-EB282C77417E}"/>
              </a:ext>
            </a:extLst>
          </p:cNvPr>
          <p:cNvSpPr txBox="1"/>
          <p:nvPr/>
        </p:nvSpPr>
        <p:spPr>
          <a:xfrm>
            <a:off x="7385971" y="45280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E68362C-3937-48A9-AAB5-028C11F20473}"/>
              </a:ext>
            </a:extLst>
          </p:cNvPr>
          <p:cNvCxnSpPr/>
          <p:nvPr/>
        </p:nvCxnSpPr>
        <p:spPr>
          <a:xfrm>
            <a:off x="5695406" y="4374923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C84C6FE-9939-4FD9-B61E-EE38B8AF9240}"/>
              </a:ext>
            </a:extLst>
          </p:cNvPr>
          <p:cNvCxnSpPr/>
          <p:nvPr/>
        </p:nvCxnSpPr>
        <p:spPr>
          <a:xfrm>
            <a:off x="6287588" y="4374923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B1CF21E-5AC3-47E4-90E7-A8D6FE4A6616}"/>
              </a:ext>
            </a:extLst>
          </p:cNvPr>
          <p:cNvCxnSpPr/>
          <p:nvPr/>
        </p:nvCxnSpPr>
        <p:spPr>
          <a:xfrm>
            <a:off x="6914606" y="4374923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4F91801-B1E3-4741-9F42-48761369BBAC}"/>
                  </a:ext>
                </a:extLst>
              </p:cNvPr>
              <p:cNvSpPr/>
              <p:nvPr/>
            </p:nvSpPr>
            <p:spPr>
              <a:xfrm>
                <a:off x="6750498" y="4663003"/>
                <a:ext cx="300082" cy="3814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64F91801-B1E3-4741-9F42-48761369BB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498" y="4663003"/>
                <a:ext cx="300082" cy="3814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295D23A-C95B-48B1-AC2F-40F9FAAF4CCF}"/>
                  </a:ext>
                </a:extLst>
              </p:cNvPr>
              <p:cNvSpPr/>
              <p:nvPr/>
            </p:nvSpPr>
            <p:spPr>
              <a:xfrm>
                <a:off x="6130584" y="4654506"/>
                <a:ext cx="300082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D295D23A-C95B-48B1-AC2F-40F9FAAF4C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0584" y="4654506"/>
                <a:ext cx="300082" cy="3804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7D6B36A-D806-4C5A-A226-D5BBE3F14413}"/>
                  </a:ext>
                </a:extLst>
              </p:cNvPr>
              <p:cNvSpPr/>
              <p:nvPr/>
            </p:nvSpPr>
            <p:spPr>
              <a:xfrm>
                <a:off x="5539379" y="4654506"/>
                <a:ext cx="300082" cy="3804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97D6B36A-D806-4C5A-A226-D5BBE3F14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379" y="4654506"/>
                <a:ext cx="300082" cy="3804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72D8972-C44A-4D8B-8244-23F38E24F276}"/>
                  </a:ext>
                </a:extLst>
              </p:cNvPr>
              <p:cNvSpPr/>
              <p:nvPr/>
            </p:nvSpPr>
            <p:spPr>
              <a:xfrm>
                <a:off x="5267702" y="5017423"/>
                <a:ext cx="792140" cy="438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≦</m:t>
                          </m:r>
                          <m:f>
                            <m:f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272D8972-C44A-4D8B-8244-23F38E24F2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7702" y="5017423"/>
                <a:ext cx="792140" cy="4381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65AFE9-ECCC-4D37-8FFE-7982DC82ECFC}"/>
                  </a:ext>
                </a:extLst>
              </p:cNvPr>
              <p:cNvSpPr/>
              <p:nvPr/>
            </p:nvSpPr>
            <p:spPr>
              <a:xfrm>
                <a:off x="5934358" y="4993945"/>
                <a:ext cx="792140" cy="438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≦</m:t>
                          </m:r>
                          <m:f>
                            <m:f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4865AFE9-ECCC-4D37-8FFE-7982DC82E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4358" y="4993945"/>
                <a:ext cx="792140" cy="4381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1D630C2-50B1-4255-947B-6999A5AEEA31}"/>
                  </a:ext>
                </a:extLst>
              </p:cNvPr>
              <p:cNvSpPr/>
              <p:nvPr/>
            </p:nvSpPr>
            <p:spPr>
              <a:xfrm>
                <a:off x="6550481" y="5027580"/>
                <a:ext cx="792140" cy="4381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≦</m:t>
                          </m:r>
                          <m:f>
                            <m:fPr>
                              <m:ctrlP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ko-KR" sz="1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21D630C2-50B1-4255-947B-6999A5AEEA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0481" y="5027580"/>
                <a:ext cx="792140" cy="4381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DD7109A-B5B3-410B-8B7A-50241B86081E}"/>
                  </a:ext>
                </a:extLst>
              </p:cNvPr>
              <p:cNvSpPr/>
              <p:nvPr/>
            </p:nvSpPr>
            <p:spPr>
              <a:xfrm>
                <a:off x="7242453" y="5089900"/>
                <a:ext cx="730136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ko-KR" altLang="en-US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≦1</m:t>
                          </m:r>
                        </m:e>
                      </m:d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6DD7109A-B5B3-410B-8B7A-50241B860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2453" y="5089900"/>
                <a:ext cx="730136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028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74505C-255D-405F-AA87-D1A7B941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CED31B-9D43-4ED4-84FD-98510ED38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확률밀도함수</a:t>
            </a:r>
            <a:r>
              <a:rPr lang="en-US" altLang="ko-KR" sz="2000" dirty="0"/>
              <a:t>(PDF)</a:t>
            </a:r>
            <a:r>
              <a:rPr lang="ko-KR" altLang="en-US" sz="2000" dirty="0"/>
              <a:t>는 누적분포함수와 미적분 관계에 놓여있다</a:t>
            </a:r>
            <a:r>
              <a:rPr lang="en-US" altLang="ko-KR" sz="2000" dirty="0"/>
              <a:t>.</a:t>
            </a:r>
          </a:p>
          <a:p>
            <a:pPr marL="457200" indent="-457200">
              <a:buAutoNum type="arabicParenR"/>
            </a:pP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확률밀도함수를 적분하면 누적분포함수</a:t>
            </a:r>
            <a:endParaRPr lang="en-US" altLang="ko-KR" sz="2000" dirty="0"/>
          </a:p>
          <a:p>
            <a:pPr marL="457200" indent="-457200">
              <a:buAutoNum type="arabicParenR"/>
            </a:pPr>
            <a:r>
              <a:rPr lang="ko-KR" altLang="en-US" sz="2000" dirty="0"/>
              <a:t>누적분포함수를 미분하면 확률밀도함수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DBB5F7E-9EA3-4A01-8EB3-6A3916C2CFA3}"/>
                  </a:ext>
                </a:extLst>
              </p:cNvPr>
              <p:cNvSpPr/>
              <p:nvPr/>
            </p:nvSpPr>
            <p:spPr>
              <a:xfrm>
                <a:off x="6425699" y="3281327"/>
                <a:ext cx="12771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ADBB5F7E-9EA3-4A01-8EB3-6A3916C2CF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5699" y="3281327"/>
                <a:ext cx="1277144" cy="369332"/>
              </a:xfrm>
              <a:prstGeom prst="rect">
                <a:avLst/>
              </a:prstGeom>
              <a:blipFill>
                <a:blip r:embed="rId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F8942162-6CDA-409B-8783-26E303F10632}"/>
              </a:ext>
            </a:extLst>
          </p:cNvPr>
          <p:cNvCxnSpPr>
            <a:cxnSpLocks/>
          </p:cNvCxnSpPr>
          <p:nvPr/>
        </p:nvCxnSpPr>
        <p:spPr>
          <a:xfrm flipV="1">
            <a:off x="6487885" y="3840479"/>
            <a:ext cx="0" cy="1210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70D4A719-8F63-4F20-9B3E-F77F79F945FA}"/>
              </a:ext>
            </a:extLst>
          </p:cNvPr>
          <p:cNvCxnSpPr>
            <a:cxnSpLocks/>
          </p:cNvCxnSpPr>
          <p:nvPr/>
        </p:nvCxnSpPr>
        <p:spPr>
          <a:xfrm>
            <a:off x="6174376" y="4820115"/>
            <a:ext cx="27344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D61D54D3-ADBC-493D-87CA-1A782879E31E}"/>
              </a:ext>
            </a:extLst>
          </p:cNvPr>
          <p:cNvCxnSpPr>
            <a:cxnSpLocks/>
          </p:cNvCxnSpPr>
          <p:nvPr/>
        </p:nvCxnSpPr>
        <p:spPr>
          <a:xfrm>
            <a:off x="6862353" y="4701387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0CF742C-70CC-4AD7-B2E1-58292854399F}"/>
              </a:ext>
            </a:extLst>
          </p:cNvPr>
          <p:cNvCxnSpPr>
            <a:cxnSpLocks/>
          </p:cNvCxnSpPr>
          <p:nvPr/>
        </p:nvCxnSpPr>
        <p:spPr>
          <a:xfrm>
            <a:off x="7246757" y="4701387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7B08C8D-7970-4098-BC01-A5DC6002E159}"/>
              </a:ext>
            </a:extLst>
          </p:cNvPr>
          <p:cNvCxnSpPr>
            <a:cxnSpLocks/>
          </p:cNvCxnSpPr>
          <p:nvPr/>
        </p:nvCxnSpPr>
        <p:spPr>
          <a:xfrm>
            <a:off x="7576456" y="4701387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7166EE8-1653-4846-8B60-1D5FE57DA7BC}"/>
              </a:ext>
            </a:extLst>
          </p:cNvPr>
          <p:cNvCxnSpPr>
            <a:cxnSpLocks/>
          </p:cNvCxnSpPr>
          <p:nvPr/>
        </p:nvCxnSpPr>
        <p:spPr>
          <a:xfrm>
            <a:off x="7872547" y="4701387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C57C57F-77D5-4D75-A1AA-FC4C735727BC}"/>
              </a:ext>
            </a:extLst>
          </p:cNvPr>
          <p:cNvCxnSpPr>
            <a:cxnSpLocks/>
          </p:cNvCxnSpPr>
          <p:nvPr/>
        </p:nvCxnSpPr>
        <p:spPr>
          <a:xfrm>
            <a:off x="8177347" y="4701387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1234041-D8F1-4F44-ACB9-0A9791FEB732}"/>
              </a:ext>
            </a:extLst>
          </p:cNvPr>
          <p:cNvCxnSpPr>
            <a:cxnSpLocks/>
          </p:cNvCxnSpPr>
          <p:nvPr/>
        </p:nvCxnSpPr>
        <p:spPr>
          <a:xfrm>
            <a:off x="8499564" y="4701387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B2D86F5-9A16-402A-8EBE-17CC3579D32D}"/>
              </a:ext>
            </a:extLst>
          </p:cNvPr>
          <p:cNvCxnSpPr/>
          <p:nvPr/>
        </p:nvCxnSpPr>
        <p:spPr>
          <a:xfrm flipV="1">
            <a:off x="6862353" y="4624252"/>
            <a:ext cx="0" cy="195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44E866FA-28E3-4225-B33E-9FB6A79A14A5}"/>
              </a:ext>
            </a:extLst>
          </p:cNvPr>
          <p:cNvCxnSpPr>
            <a:cxnSpLocks/>
          </p:cNvCxnSpPr>
          <p:nvPr/>
        </p:nvCxnSpPr>
        <p:spPr>
          <a:xfrm flipV="1">
            <a:off x="6487885" y="4109251"/>
            <a:ext cx="1663338" cy="70947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ED1E5D5-23BC-48C6-9F5D-5E32B761F416}"/>
              </a:ext>
            </a:extLst>
          </p:cNvPr>
          <p:cNvCxnSpPr>
            <a:cxnSpLocks/>
          </p:cNvCxnSpPr>
          <p:nvPr/>
        </p:nvCxnSpPr>
        <p:spPr>
          <a:xfrm>
            <a:off x="8151223" y="4109251"/>
            <a:ext cx="7315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4471CA5-C21C-439A-A7D7-05DC7E46A704}"/>
              </a:ext>
            </a:extLst>
          </p:cNvPr>
          <p:cNvCxnSpPr>
            <a:cxnSpLocks/>
          </p:cNvCxnSpPr>
          <p:nvPr/>
        </p:nvCxnSpPr>
        <p:spPr>
          <a:xfrm flipH="1">
            <a:off x="8168642" y="4109251"/>
            <a:ext cx="8705" cy="734301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화살표: 오른쪽으로 구부러짐 44">
            <a:extLst>
              <a:ext uri="{FF2B5EF4-FFF2-40B4-BE49-F238E27FC236}">
                <a16:creationId xmlns:a16="http://schemas.microsoft.com/office/drawing/2014/main" id="{54A2E4AE-63E2-4363-83ED-677B7EDC6360}"/>
              </a:ext>
            </a:extLst>
          </p:cNvPr>
          <p:cNvSpPr/>
          <p:nvPr/>
        </p:nvSpPr>
        <p:spPr>
          <a:xfrm rot="5400000">
            <a:off x="5120645" y="2767344"/>
            <a:ext cx="557340" cy="15065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화살표: 오른쪽으로 구부러짐 45">
            <a:extLst>
              <a:ext uri="{FF2B5EF4-FFF2-40B4-BE49-F238E27FC236}">
                <a16:creationId xmlns:a16="http://schemas.microsoft.com/office/drawing/2014/main" id="{ADA3A0DB-DD8E-49C5-99F5-1CE63079DC14}"/>
              </a:ext>
            </a:extLst>
          </p:cNvPr>
          <p:cNvSpPr/>
          <p:nvPr/>
        </p:nvSpPr>
        <p:spPr>
          <a:xfrm rot="16200000">
            <a:off x="5174125" y="4793094"/>
            <a:ext cx="557340" cy="1506578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C3CF19-84BB-4DBB-B705-2B61A23C7733}"/>
              </a:ext>
            </a:extLst>
          </p:cNvPr>
          <p:cNvSpPr txBox="1"/>
          <p:nvPr/>
        </p:nvSpPr>
        <p:spPr>
          <a:xfrm>
            <a:off x="5129631" y="37495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적분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D6050-B739-4937-9A9E-4F78B34E8EE7}"/>
              </a:ext>
            </a:extLst>
          </p:cNvPr>
          <p:cNvSpPr txBox="1"/>
          <p:nvPr/>
        </p:nvSpPr>
        <p:spPr>
          <a:xfrm>
            <a:off x="5129630" y="510381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미분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144B4F1-FB4C-46B6-AE34-3D1E54C28CE1}"/>
                  </a:ext>
                </a:extLst>
              </p:cNvPr>
              <p:cNvSpPr/>
              <p:nvPr/>
            </p:nvSpPr>
            <p:spPr>
              <a:xfrm>
                <a:off x="1995425" y="3380242"/>
                <a:ext cx="8210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8144B4F1-FB4C-46B6-AE34-3D1E54C28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425" y="3380242"/>
                <a:ext cx="821059" cy="369332"/>
              </a:xfrm>
              <a:prstGeom prst="rect">
                <a:avLst/>
              </a:prstGeom>
              <a:blipFill>
                <a:blip r:embed="rId3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C841C97-12AB-4E8B-B79D-5D362705383E}"/>
              </a:ext>
            </a:extLst>
          </p:cNvPr>
          <p:cNvCxnSpPr>
            <a:cxnSpLocks/>
          </p:cNvCxnSpPr>
          <p:nvPr/>
        </p:nvCxnSpPr>
        <p:spPr>
          <a:xfrm flipV="1">
            <a:off x="2057611" y="3939394"/>
            <a:ext cx="0" cy="1210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B6543B58-68AF-45B5-84D3-E2A1EE715BF0}"/>
              </a:ext>
            </a:extLst>
          </p:cNvPr>
          <p:cNvCxnSpPr>
            <a:cxnSpLocks/>
          </p:cNvCxnSpPr>
          <p:nvPr/>
        </p:nvCxnSpPr>
        <p:spPr>
          <a:xfrm>
            <a:off x="1744102" y="4919030"/>
            <a:ext cx="27344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FDBDB313-BB08-4E63-B265-AF5A005CC684}"/>
              </a:ext>
            </a:extLst>
          </p:cNvPr>
          <p:cNvCxnSpPr>
            <a:cxnSpLocks/>
          </p:cNvCxnSpPr>
          <p:nvPr/>
        </p:nvCxnSpPr>
        <p:spPr>
          <a:xfrm>
            <a:off x="2432079" y="4800302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705C2BF-DEC9-470D-890D-F2C2D0355E24}"/>
              </a:ext>
            </a:extLst>
          </p:cNvPr>
          <p:cNvCxnSpPr>
            <a:cxnSpLocks/>
          </p:cNvCxnSpPr>
          <p:nvPr/>
        </p:nvCxnSpPr>
        <p:spPr>
          <a:xfrm>
            <a:off x="2816483" y="4800302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265981F3-160C-400C-913A-BDA8436FA0CF}"/>
              </a:ext>
            </a:extLst>
          </p:cNvPr>
          <p:cNvCxnSpPr>
            <a:cxnSpLocks/>
          </p:cNvCxnSpPr>
          <p:nvPr/>
        </p:nvCxnSpPr>
        <p:spPr>
          <a:xfrm>
            <a:off x="3146182" y="4800302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E415F43E-42C1-48A1-8421-EC7719E2AAF6}"/>
              </a:ext>
            </a:extLst>
          </p:cNvPr>
          <p:cNvCxnSpPr>
            <a:cxnSpLocks/>
          </p:cNvCxnSpPr>
          <p:nvPr/>
        </p:nvCxnSpPr>
        <p:spPr>
          <a:xfrm>
            <a:off x="3442273" y="4800302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1AB3390B-41C4-4845-8572-E6BC0AF7152C}"/>
              </a:ext>
            </a:extLst>
          </p:cNvPr>
          <p:cNvCxnSpPr>
            <a:cxnSpLocks/>
          </p:cNvCxnSpPr>
          <p:nvPr/>
        </p:nvCxnSpPr>
        <p:spPr>
          <a:xfrm>
            <a:off x="3747073" y="4800302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89BC3D79-EE7E-4F27-A1E9-F70FC35C8491}"/>
              </a:ext>
            </a:extLst>
          </p:cNvPr>
          <p:cNvCxnSpPr>
            <a:cxnSpLocks/>
          </p:cNvCxnSpPr>
          <p:nvPr/>
        </p:nvCxnSpPr>
        <p:spPr>
          <a:xfrm>
            <a:off x="4069290" y="4800302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EA507A74-B858-48F9-BD96-13433E7E3987}"/>
              </a:ext>
            </a:extLst>
          </p:cNvPr>
          <p:cNvCxnSpPr/>
          <p:nvPr/>
        </p:nvCxnSpPr>
        <p:spPr>
          <a:xfrm flipV="1">
            <a:off x="2432079" y="4723167"/>
            <a:ext cx="0" cy="19586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67E6DC2-7DCF-4F76-9284-FC9C5180CE01}"/>
              </a:ext>
            </a:extLst>
          </p:cNvPr>
          <p:cNvSpPr/>
          <p:nvPr/>
        </p:nvSpPr>
        <p:spPr>
          <a:xfrm>
            <a:off x="2057611" y="4443623"/>
            <a:ext cx="374465" cy="47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4AD5E2A0-B7A8-47C2-A6D9-73598951D4DF}"/>
              </a:ext>
            </a:extLst>
          </p:cNvPr>
          <p:cNvSpPr/>
          <p:nvPr/>
        </p:nvSpPr>
        <p:spPr>
          <a:xfrm>
            <a:off x="2432078" y="4446261"/>
            <a:ext cx="374465" cy="470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91635EC-05AE-4BD5-B86D-FE28A3CA28AE}"/>
              </a:ext>
            </a:extLst>
          </p:cNvPr>
          <p:cNvSpPr/>
          <p:nvPr/>
        </p:nvSpPr>
        <p:spPr>
          <a:xfrm>
            <a:off x="2806544" y="4442381"/>
            <a:ext cx="337455" cy="474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DEB6D26-AF20-4C69-895E-8FE4A0A2CF02}"/>
              </a:ext>
            </a:extLst>
          </p:cNvPr>
          <p:cNvSpPr/>
          <p:nvPr/>
        </p:nvSpPr>
        <p:spPr>
          <a:xfrm>
            <a:off x="3128761" y="4446261"/>
            <a:ext cx="311328" cy="44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0257174-11CF-4FA5-948B-27DEA49E52EA}"/>
              </a:ext>
            </a:extLst>
          </p:cNvPr>
          <p:cNvSpPr/>
          <p:nvPr/>
        </p:nvSpPr>
        <p:spPr>
          <a:xfrm>
            <a:off x="3450979" y="4441021"/>
            <a:ext cx="311328" cy="44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4D7E76C-5EB2-4277-93CA-FE642E021C58}"/>
              </a:ext>
            </a:extLst>
          </p:cNvPr>
          <p:cNvSpPr/>
          <p:nvPr/>
        </p:nvSpPr>
        <p:spPr>
          <a:xfrm>
            <a:off x="3747069" y="4455041"/>
            <a:ext cx="311328" cy="4486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9718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445317-5AF0-4525-AE43-8D53E2BE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  <a:r>
              <a:rPr lang="en-US" altLang="ko-KR" dirty="0"/>
              <a:t>	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3D3653-122A-4888-AC0C-B3175FBEE4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확률질량함수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en-US" altLang="ko-KR" sz="2000" dirty="0"/>
                  <a:t>100</a:t>
                </a:r>
                <a:r>
                  <a:rPr lang="ko-KR" altLang="en-US" sz="2000" dirty="0"/>
                  <a:t>개의 퓨즈가 있는 상자에서 </a:t>
                </a:r>
                <a:r>
                  <a:rPr lang="en-US" altLang="ko-KR" sz="2000" dirty="0"/>
                  <a:t>5</a:t>
                </a:r>
                <a:r>
                  <a:rPr lang="ko-KR" altLang="en-US" sz="2000" dirty="0"/>
                  <a:t>개를 무작위 선출하여 검사할 때</a:t>
                </a:r>
                <a:r>
                  <a:rPr lang="en-US" altLang="ko-KR" sz="2000" dirty="0"/>
                  <a:t>, 5</a:t>
                </a:r>
                <a:r>
                  <a:rPr lang="ko-KR" altLang="en-US" sz="2000" dirty="0"/>
                  <a:t>개 모두 정상적으로 끊어지면 통과한다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상자에 </a:t>
                </a:r>
                <a:r>
                  <a:rPr lang="en-US" altLang="ko-KR" sz="2000" dirty="0"/>
                  <a:t>20</a:t>
                </a:r>
                <a:r>
                  <a:rPr lang="ko-KR" altLang="en-US" sz="2000" dirty="0"/>
                  <a:t>개의 불량품이 있다고 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합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격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e>
                              </m:mr>
                            </m:m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=0.319</m:t>
                    </m:r>
                  </m:oMath>
                </a14:m>
                <a:endParaRPr lang="en-US" altLang="ko-KR" sz="2000" b="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불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량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품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갯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수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∈ⅇ</m:t>
                        </m:r>
                      </m:e>
                    </m:d>
                  </m:oMath>
                </a14:m>
                <a:r>
                  <a:rPr lang="ko-KR" altLang="en-US" sz="2000" dirty="0"/>
                  <a:t>라고 할 때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603D3653-122A-4888-AC0C-B3175FBEE4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5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896B94CC-B8D5-46E1-8EB2-76FE0BEEEF14}"/>
              </a:ext>
            </a:extLst>
          </p:cNvPr>
          <p:cNvSpPr/>
          <p:nvPr/>
        </p:nvSpPr>
        <p:spPr>
          <a:xfrm>
            <a:off x="2081349" y="4741816"/>
            <a:ext cx="435428" cy="86214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506896-F494-49A9-B64C-3267FF6CB5DF}"/>
                  </a:ext>
                </a:extLst>
              </p:cNvPr>
              <p:cNvSpPr txBox="1"/>
              <p:nvPr/>
            </p:nvSpPr>
            <p:spPr>
              <a:xfrm>
                <a:off x="2516777" y="4415227"/>
                <a:ext cx="939809" cy="6278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1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  <m:d>
                            <m:dPr>
                              <m:ctrlPr>
                                <a:rPr lang="en-US" altLang="ko-KR" sz="1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80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5−</m:t>
                                    </m:r>
                                    <m:r>
                                      <a:rPr lang="en-US" altLang="ko-KR" sz="1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mr>
                              </m:m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ko-KR" sz="1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00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ko-KR" sz="100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</m:m>
                            </m:e>
                          </m:d>
                        </m:den>
                      </m:f>
                    </m:oMath>
                  </m:oMathPara>
                </a14:m>
                <a:endParaRPr lang="ko-KR" altLang="en-US" sz="1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506896-F494-49A9-B64C-3267FF6CB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777" y="4415227"/>
                <a:ext cx="939809" cy="6278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82D4153-118A-4589-97F6-8CCD6B84152D}"/>
              </a:ext>
            </a:extLst>
          </p:cNvPr>
          <p:cNvSpPr txBox="1"/>
          <p:nvPr/>
        </p:nvSpPr>
        <p:spPr>
          <a:xfrm>
            <a:off x="2843720" y="5425329"/>
            <a:ext cx="28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3DAF61B-AC00-4488-B0FA-7449F1AB3CF4}"/>
                  </a:ext>
                </a:extLst>
              </p:cNvPr>
              <p:cNvSpPr/>
              <p:nvPr/>
            </p:nvSpPr>
            <p:spPr>
              <a:xfrm>
                <a:off x="3557082" y="4483956"/>
                <a:ext cx="16568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0,1,2,3,4,5</a:t>
                </a:r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3DAF61B-AC00-4488-B0FA-7449F1AB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7082" y="4483956"/>
                <a:ext cx="1656800" cy="369332"/>
              </a:xfrm>
              <a:prstGeom prst="rect">
                <a:avLst/>
              </a:prstGeom>
              <a:blipFill>
                <a:blip r:embed="rId4"/>
                <a:stretch>
                  <a:fillRect t="-10000" r="-2583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A3959C-2650-4011-A534-76B24C23DC89}"/>
                  </a:ext>
                </a:extLst>
              </p:cNvPr>
              <p:cNvSpPr/>
              <p:nvPr/>
            </p:nvSpPr>
            <p:spPr>
              <a:xfrm>
                <a:off x="3843650" y="5400017"/>
                <a:ext cx="6786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𝑒𝑙𝑠𝑒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EBA3959C-2650-4011-A534-76B24C23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3650" y="5400017"/>
                <a:ext cx="67864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6C18A89-A0CF-494D-B127-3FB35EB3D45E}"/>
                  </a:ext>
                </a:extLst>
              </p:cNvPr>
              <p:cNvSpPr/>
              <p:nvPr/>
            </p:nvSpPr>
            <p:spPr>
              <a:xfrm>
                <a:off x="5772557" y="4230561"/>
                <a:ext cx="8210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6C18A89-A0CF-494D-B127-3FB35EB3D4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557" y="4230561"/>
                <a:ext cx="821058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AA909BF-F9A7-410E-89B8-9FBBA764FD1C}"/>
              </a:ext>
            </a:extLst>
          </p:cNvPr>
          <p:cNvCxnSpPr>
            <a:cxnSpLocks/>
          </p:cNvCxnSpPr>
          <p:nvPr/>
        </p:nvCxnSpPr>
        <p:spPr>
          <a:xfrm flipV="1">
            <a:off x="5834743" y="4789713"/>
            <a:ext cx="0" cy="12104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96A4190-B2CB-43B3-A847-5EE6317C0962}"/>
              </a:ext>
            </a:extLst>
          </p:cNvPr>
          <p:cNvCxnSpPr>
            <a:cxnSpLocks/>
          </p:cNvCxnSpPr>
          <p:nvPr/>
        </p:nvCxnSpPr>
        <p:spPr>
          <a:xfrm>
            <a:off x="5521234" y="5769349"/>
            <a:ext cx="273449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3820AB-6C58-44E4-8BEA-5960FDCF952E}"/>
              </a:ext>
            </a:extLst>
          </p:cNvPr>
          <p:cNvCxnSpPr>
            <a:cxnSpLocks/>
          </p:cNvCxnSpPr>
          <p:nvPr/>
        </p:nvCxnSpPr>
        <p:spPr>
          <a:xfrm>
            <a:off x="6209211" y="5650621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646B775B-6471-48F1-823A-FBBCE1952C5C}"/>
              </a:ext>
            </a:extLst>
          </p:cNvPr>
          <p:cNvCxnSpPr>
            <a:cxnSpLocks/>
          </p:cNvCxnSpPr>
          <p:nvPr/>
        </p:nvCxnSpPr>
        <p:spPr>
          <a:xfrm>
            <a:off x="6593615" y="5650621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3DFC887-E15F-4948-A4B6-A6509AACC692}"/>
              </a:ext>
            </a:extLst>
          </p:cNvPr>
          <p:cNvCxnSpPr>
            <a:cxnSpLocks/>
          </p:cNvCxnSpPr>
          <p:nvPr/>
        </p:nvCxnSpPr>
        <p:spPr>
          <a:xfrm>
            <a:off x="6923314" y="5650621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3A087051-C641-49AA-A612-02EBAB561A93}"/>
              </a:ext>
            </a:extLst>
          </p:cNvPr>
          <p:cNvCxnSpPr>
            <a:cxnSpLocks/>
          </p:cNvCxnSpPr>
          <p:nvPr/>
        </p:nvCxnSpPr>
        <p:spPr>
          <a:xfrm>
            <a:off x="7219405" y="5650621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8E396351-E4E1-443E-AC12-EA698145E7E3}"/>
              </a:ext>
            </a:extLst>
          </p:cNvPr>
          <p:cNvCxnSpPr>
            <a:cxnSpLocks/>
          </p:cNvCxnSpPr>
          <p:nvPr/>
        </p:nvCxnSpPr>
        <p:spPr>
          <a:xfrm>
            <a:off x="7524205" y="5650621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9CBBB46-C39E-44A6-82D6-05EA613F1759}"/>
              </a:ext>
            </a:extLst>
          </p:cNvPr>
          <p:cNvCxnSpPr>
            <a:cxnSpLocks/>
          </p:cNvCxnSpPr>
          <p:nvPr/>
        </p:nvCxnSpPr>
        <p:spPr>
          <a:xfrm>
            <a:off x="7846422" y="5650621"/>
            <a:ext cx="0" cy="28808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7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285</Words>
  <Application>Microsoft Office PowerPoint</Application>
  <PresentationFormat>와이드스크린</PresentationFormat>
  <Paragraphs>79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Cambria Math</vt:lpstr>
      <vt:lpstr>Office 테마</vt:lpstr>
      <vt:lpstr>확률 변수</vt:lpstr>
      <vt:lpstr>정의</vt:lpstr>
      <vt:lpstr>정의</vt:lpstr>
      <vt:lpstr>정의</vt:lpstr>
      <vt:lpstr>정의</vt:lpstr>
      <vt:lpstr>정의</vt:lpstr>
      <vt:lpstr>예제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확률 변수</dc:title>
  <dc:creator>Kwon JongIk</dc:creator>
  <cp:lastModifiedBy>Kwon JongIk</cp:lastModifiedBy>
  <cp:revision>8</cp:revision>
  <dcterms:created xsi:type="dcterms:W3CDTF">2019-12-23T00:28:14Z</dcterms:created>
  <dcterms:modified xsi:type="dcterms:W3CDTF">2019-12-23T01:45:26Z</dcterms:modified>
</cp:coreProperties>
</file>